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handoutMasterIdLst>
    <p:handoutMasterId r:id="rId25"/>
  </p:handoutMasterIdLst>
  <p:sldIdLst>
    <p:sldId id="266" r:id="rId3"/>
    <p:sldId id="263" r:id="rId4"/>
    <p:sldId id="278" r:id="rId5"/>
    <p:sldId id="279" r:id="rId6"/>
    <p:sldId id="274" r:id="rId7"/>
    <p:sldId id="280" r:id="rId8"/>
    <p:sldId id="302" r:id="rId9"/>
    <p:sldId id="268" r:id="rId10"/>
    <p:sldId id="269" r:id="rId11"/>
    <p:sldId id="277" r:id="rId12"/>
    <p:sldId id="270" r:id="rId13"/>
    <p:sldId id="300" r:id="rId14"/>
    <p:sldId id="303" r:id="rId15"/>
    <p:sldId id="271" r:id="rId16"/>
    <p:sldId id="273" r:id="rId17"/>
    <p:sldId id="275" r:id="rId18"/>
    <p:sldId id="283" r:id="rId19"/>
    <p:sldId id="284" r:id="rId20"/>
    <p:sldId id="288" r:id="rId21"/>
    <p:sldId id="282" r:id="rId22"/>
    <p:sldId id="304" r:id="rId23"/>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13" autoAdjust="0"/>
  </p:normalViewPr>
  <p:slideViewPr>
    <p:cSldViewPr>
      <p:cViewPr varScale="1">
        <p:scale>
          <a:sx n="85" d="100"/>
          <a:sy n="85" d="100"/>
        </p:scale>
        <p:origin x="-113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742" y="-90"/>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665961" cy="465296"/>
          </a:xfrm>
          <a:prstGeom prst="rect">
            <a:avLst/>
          </a:prstGeom>
        </p:spPr>
        <p:txBody>
          <a:bodyPr vert="horz" lIns="93287" tIns="46644" rIns="93287" bIns="46644" rtlCol="0"/>
          <a:lstStyle>
            <a:lvl1pPr algn="l">
              <a:defRPr sz="1200"/>
            </a:lvl1pPr>
          </a:lstStyle>
          <a:p>
            <a:r>
              <a:rPr lang="en-US" sz="2000" b="1" dirty="0" smtClean="0"/>
              <a:t>Spectrum Health Foundation</a:t>
            </a:r>
            <a:endParaRPr lang="en-US" sz="2000" b="1"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r>
              <a:rPr lang="en-US" sz="1800" b="1" dirty="0" smtClean="0"/>
              <a:t>November, 2012</a:t>
            </a:r>
            <a:endParaRPr lang="en-US" sz="1800" b="1"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pPr>
              <a:defRPr/>
            </a:pPr>
            <a:r>
              <a:rPr lang="en-US" dirty="0"/>
              <a:t>Page...</a:t>
            </a:r>
            <a:fld id="{92C19092-6185-48D4-B14A-4DC0BE0716F6}" type="slidenum">
              <a:rPr lang="en-US"/>
              <a:pPr>
                <a:defRPr/>
              </a:pPr>
              <a:t>‹#›</a:t>
            </a:fld>
            <a:endParaRPr lang="en-US" dirty="0"/>
          </a:p>
        </p:txBody>
      </p:sp>
      <p:sp>
        <p:nvSpPr>
          <p:cNvPr id="7" name="Footer Placeholder 6"/>
          <p:cNvSpPr>
            <a:spLocks noGrp="1" noChangeArrowheads="1"/>
          </p:cNvSpPr>
          <p:nvPr>
            <p:ph type="ftr" sz="quarter" idx="2"/>
          </p:nvPr>
        </p:nvSpPr>
        <p:spPr bwMode="auto">
          <a:xfrm>
            <a:off x="0" y="8860556"/>
            <a:ext cx="3992583" cy="47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015" tIns="0" rIns="20015" bIns="0" numCol="1" anchor="b" anchorCtr="0" compatLnSpc="1">
            <a:prstTxWarp prst="textNoShape">
              <a:avLst/>
            </a:prstTxWarp>
          </a:bodyPr>
          <a:lstStyle>
            <a:lvl1pPr defTabSz="959977">
              <a:spcBef>
                <a:spcPct val="0"/>
              </a:spcBef>
              <a:buClrTx/>
              <a:buSzTx/>
              <a:buFontTx/>
              <a:buNone/>
              <a:defRPr sz="1000" b="1" i="1">
                <a:effectLst/>
              </a:defRPr>
            </a:lvl1pPr>
          </a:lstStyle>
          <a:p>
            <a:pPr>
              <a:defRPr/>
            </a:pPr>
            <a:r>
              <a:rPr lang="en-US" i="0" dirty="0"/>
              <a:t>James E. Connell FAHP, CSA</a:t>
            </a:r>
          </a:p>
          <a:p>
            <a:pPr>
              <a:defRPr/>
            </a:pPr>
            <a:r>
              <a:rPr lang="en-US" i="0" dirty="0"/>
              <a:t>Charitable Estate and Gift Planning Specialists</a:t>
            </a:r>
          </a:p>
          <a:p>
            <a:pPr>
              <a:defRPr/>
            </a:pPr>
            <a:r>
              <a:rPr lang="en-US" i="0" dirty="0"/>
              <a:t>Box 3335, Pinehurst, North Carolina 28374-3335</a:t>
            </a:r>
          </a:p>
          <a:p>
            <a:pPr>
              <a:defRPr/>
            </a:pPr>
            <a:r>
              <a:rPr lang="en-US" i="0" dirty="0"/>
              <a:t>Phone 910-295-6800 …. Fax 910-295-6866</a:t>
            </a:r>
          </a:p>
          <a:p>
            <a:pPr>
              <a:defRPr/>
            </a:pPr>
            <a:r>
              <a:rPr lang="en-US" i="0" dirty="0"/>
              <a:t>e-mail:  jec42644@aol.com  Internet: www.connellandassoc.com</a:t>
            </a:r>
            <a:endParaRPr lang="en-US" dirty="0"/>
          </a:p>
          <a:p>
            <a:pPr>
              <a:defRPr/>
            </a:pPr>
            <a:r>
              <a:rPr lang="en-US" dirty="0"/>
              <a:t>“Building Endowments for American Charities”</a:t>
            </a:r>
          </a:p>
        </p:txBody>
      </p:sp>
    </p:spTree>
    <p:extLst>
      <p:ext uri="{BB962C8B-B14F-4D97-AF65-F5344CB8AC3E}">
        <p14:creationId xmlns:p14="http://schemas.microsoft.com/office/powerpoint/2010/main" val="3626556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3555BE89-9B94-46BA-AD8B-BFC1C68E005F}" type="datetimeFigureOut">
              <a:rPr lang="en-US" smtClean="0"/>
              <a:t>11/19/2012</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E62B2042-3225-4DA4-A757-FA64B99BE867}" type="slidenum">
              <a:rPr lang="en-US" smtClean="0"/>
              <a:t>‹#›</a:t>
            </a:fld>
            <a:endParaRPr lang="en-US"/>
          </a:p>
        </p:txBody>
      </p:sp>
    </p:spTree>
    <p:extLst>
      <p:ext uri="{BB962C8B-B14F-4D97-AF65-F5344CB8AC3E}">
        <p14:creationId xmlns:p14="http://schemas.microsoft.com/office/powerpoint/2010/main" val="798887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jec42644@aol.com"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www.connellandassoc.co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3811"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9235"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In looking back we can anticipate the future effect of the Fiscal Cliff increasing taxes on individuals who make $200,000 or more .  Increased taxes will effect their net worth and the ability to continue there gifting at the same or increased levels of support.</a:t>
            </a:r>
          </a:p>
          <a:p>
            <a:endParaRPr lang="en-US" dirty="0"/>
          </a:p>
          <a:p>
            <a:r>
              <a:rPr lang="en-US" dirty="0" smtClean="0"/>
              <a:t>Lower income individuals may not be effected as much.</a:t>
            </a:r>
          </a:p>
          <a:p>
            <a:endParaRPr lang="en-US" dirty="0"/>
          </a:p>
          <a:p>
            <a:r>
              <a:rPr lang="en-US" dirty="0" smtClean="0"/>
              <a:t>Overall effect is estimated to be $5.9 billion annually.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Americans are a generous people and there are several important factors that determine their support of non-profit organizations.  The strongest factors center on the mission of the charity and the impact there gift will make on the programs of the charity.</a:t>
            </a:r>
          </a:p>
          <a:p>
            <a:endParaRPr lang="en-US" dirty="0"/>
          </a:p>
          <a:p>
            <a:r>
              <a:rPr lang="en-US" dirty="0" smtClean="0"/>
              <a:t>Wile tax benefits rank low at 31% they effect an individuals discretionary income .</a:t>
            </a:r>
          </a:p>
          <a:p>
            <a:endParaRPr lang="en-US" dirty="0"/>
          </a:p>
          <a:p>
            <a:r>
              <a:rPr lang="en-US" dirty="0" smtClean="0"/>
              <a:t>Source:  Bank of America  2012 Study of High Net Worth Philanthropy</a:t>
            </a:r>
            <a:endParaRPr lang="en-US" dirty="0"/>
          </a:p>
        </p:txBody>
      </p:sp>
      <p:sp>
        <p:nvSpPr>
          <p:cNvPr id="4" name="Slide Number Placeholder 3"/>
          <p:cNvSpPr>
            <a:spLocks noGrp="1"/>
          </p:cNvSpPr>
          <p:nvPr>
            <p:ph type="sldNum" sz="quarter" idx="10"/>
          </p:nvPr>
        </p:nvSpPr>
        <p:spPr/>
        <p:txBody>
          <a:bodyPr/>
          <a:lstStyle/>
          <a:p>
            <a:fld id="{F99B069A-809A-4C8A-BF7F-C8E415923011}"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128970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a recent Bank of America study revealed most individuals were expecting to increase (24%) or gift about the same amount (52.4%) as in previous years.  This survey was completed several months before the extensive public discussion of the full impact of the Fiscal Cliff .</a:t>
            </a:r>
          </a:p>
          <a:p>
            <a:endParaRPr lang="en-US" dirty="0"/>
          </a:p>
          <a:p>
            <a:r>
              <a:rPr lang="en-US" dirty="0"/>
              <a:t>Source:  Bank of America  2012 Study of High Net Worth Philanthropy</a:t>
            </a:r>
          </a:p>
          <a:p>
            <a:endParaRPr lang="en-US" dirty="0"/>
          </a:p>
        </p:txBody>
      </p:sp>
      <p:sp>
        <p:nvSpPr>
          <p:cNvPr id="4" name="Slide Number Placeholder 3"/>
          <p:cNvSpPr>
            <a:spLocks noGrp="1"/>
          </p:cNvSpPr>
          <p:nvPr>
            <p:ph type="sldNum" sz="quarter" idx="10"/>
          </p:nvPr>
        </p:nvSpPr>
        <p:spPr/>
        <p:txBody>
          <a:bodyPr/>
          <a:lstStyle/>
          <a:p>
            <a:fld id="{94ED2296-8947-4ACC-A699-D3826CB7579F}"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11475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Slide Image Placeholder 1"/>
          <p:cNvSpPr>
            <a:spLocks noGrp="1" noRot="1" noChangeAspect="1"/>
          </p:cNvSpPr>
          <p:nvPr>
            <p:ph type="sldImg"/>
          </p:nvPr>
        </p:nvSpPr>
        <p:spPr bwMode="auto">
          <a:xfrm>
            <a:off x="1184275" y="698500"/>
            <a:ext cx="4651375" cy="3489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003"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8" tIns="46639" rIns="93278" bIns="46639"/>
          <a:lstStyle/>
          <a:p>
            <a:r>
              <a:rPr lang="en-US" dirty="0" smtClean="0"/>
              <a:t>This slide shows how much earnings it takes to make the top 50% of wage earners.  The top 5% of earners will be effected the most by the tax increases proposed under the Fiscal Cliff.</a:t>
            </a:r>
          </a:p>
        </p:txBody>
      </p:sp>
      <p:sp>
        <p:nvSpPr>
          <p:cNvPr id="4" name="Slide Number Placeholder 3"/>
          <p:cNvSpPr>
            <a:spLocks noGrp="1"/>
          </p:cNvSpPr>
          <p:nvPr>
            <p:ph type="sldNum" sz="quarter" idx="4294967295"/>
          </p:nvPr>
        </p:nvSpPr>
        <p:spPr>
          <a:xfrm>
            <a:off x="3976688" y="8839200"/>
            <a:ext cx="3041650" cy="465139"/>
          </a:xfrm>
          <a:prstGeom prst="rect">
            <a:avLst/>
          </a:prstGeom>
        </p:spPr>
        <p:txBody>
          <a:bodyPr lIns="93278" tIns="46639" rIns="93278" bIns="46639"/>
          <a:lstStyle/>
          <a:p>
            <a:pPr>
              <a:defRPr/>
            </a:pPr>
            <a:fld id="{DC4D4430-551A-4DE3-B16B-40D33B4E47D4}" type="slidenum">
              <a:rPr lang="en-US"/>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all wage earners will be effected in some manner the top earners (those most generous to charities) will be effected the most.</a:t>
            </a:r>
            <a:endParaRPr lang="en-US" dirty="0"/>
          </a:p>
        </p:txBody>
      </p:sp>
      <p:sp>
        <p:nvSpPr>
          <p:cNvPr id="4" name="Slide Number Placeholder 3"/>
          <p:cNvSpPr>
            <a:spLocks noGrp="1"/>
          </p:cNvSpPr>
          <p:nvPr>
            <p:ph type="sldNum" sz="quarter" idx="10"/>
          </p:nvPr>
        </p:nvSpPr>
        <p:spPr/>
        <p:txBody>
          <a:bodyPr/>
          <a:lstStyle/>
          <a:p>
            <a:fld id="{60037449-03D2-44B2-A468-5FDE41062259}" type="slidenum">
              <a:rPr lang="en-US" smtClean="0"/>
              <a:t>6</a:t>
            </a:fld>
            <a:endParaRPr lang="en-US"/>
          </a:p>
        </p:txBody>
      </p:sp>
    </p:spTree>
    <p:extLst>
      <p:ext uri="{BB962C8B-B14F-4D97-AF65-F5344CB8AC3E}">
        <p14:creationId xmlns:p14="http://schemas.microsoft.com/office/powerpoint/2010/main" val="2601601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cumulative effect of the tax increases will be significant overtime.  Again with the top earners being effected the most.  Charities are expected to lose upwards of $5.9 billion in 2013. </a:t>
            </a:r>
          </a:p>
          <a:p>
            <a:endParaRPr lang="en-US" dirty="0"/>
          </a:p>
          <a:p>
            <a:r>
              <a:rPr lang="en-US" dirty="0" smtClean="0"/>
              <a:t>Total giving for the last reporting year 2011 was $298 billion of which 73% was from individual donations. </a:t>
            </a:r>
            <a:endParaRPr lang="en-US" dirty="0"/>
          </a:p>
        </p:txBody>
      </p:sp>
      <p:sp>
        <p:nvSpPr>
          <p:cNvPr id="4" name="Slide Number Placeholder 3"/>
          <p:cNvSpPr>
            <a:spLocks noGrp="1"/>
          </p:cNvSpPr>
          <p:nvPr>
            <p:ph type="sldNum" sz="quarter" idx="10"/>
          </p:nvPr>
        </p:nvSpPr>
        <p:spPr/>
        <p:txBody>
          <a:bodyPr/>
          <a:lstStyle/>
          <a:p>
            <a:fld id="{E62B2042-3225-4DA4-A757-FA64B99BE867}" type="slidenum">
              <a:rPr lang="en-US" smtClean="0"/>
              <a:t>7</a:t>
            </a:fld>
            <a:endParaRPr lang="en-US"/>
          </a:p>
        </p:txBody>
      </p:sp>
    </p:spTree>
    <p:extLst>
      <p:ext uri="{BB962C8B-B14F-4D97-AF65-F5344CB8AC3E}">
        <p14:creationId xmlns:p14="http://schemas.microsoft.com/office/powerpoint/2010/main" val="3693784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Slide Image Placeholder 1"/>
          <p:cNvSpPr>
            <a:spLocks noGrp="1" noRot="1" noChangeAspect="1"/>
          </p:cNvSpPr>
          <p:nvPr>
            <p:ph type="sldImg"/>
          </p:nvPr>
        </p:nvSpPr>
        <p:spPr bwMode="auto">
          <a:xfrm>
            <a:off x="1223963" y="766763"/>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5859"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In addition to income, capital gains, dividend taxes perhaps the most significant change that will take place is the estate tax.</a:t>
            </a:r>
          </a:p>
          <a:p>
            <a:endParaRPr lang="en-US" dirty="0"/>
          </a:p>
          <a:p>
            <a:r>
              <a:rPr lang="en-US" dirty="0" smtClean="0"/>
              <a:t>In is currently estimated the estate tax will increase the number of individuals effected by 1,580%.  </a:t>
            </a:r>
          </a:p>
          <a:p>
            <a:endParaRPr lang="en-US" dirty="0"/>
          </a:p>
          <a:p>
            <a:r>
              <a:rPr lang="en-US" dirty="0" smtClean="0"/>
              <a:t>In 2012 it is estimated 3,300 estates will pay estate tax, 0.13% of total deaths.</a:t>
            </a:r>
          </a:p>
          <a:p>
            <a:endParaRPr lang="en-US" dirty="0"/>
          </a:p>
          <a:p>
            <a:r>
              <a:rPr lang="en-US" dirty="0" smtClean="0"/>
              <a:t>If the estate tax  exemption decreases to a $1 million threshold the Congressional Budget Office estimates 52,500 estate will be effected each year</a:t>
            </a:r>
            <a:r>
              <a:rPr lang="en-US" dirty="0"/>
              <a:t> </a:t>
            </a:r>
            <a:r>
              <a:rPr lang="en-US" dirty="0" smtClean="0"/>
              <a:t>or about 2% of deaths.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6883"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This chart shows the significant effect of the estate tax liability for various size estates  mostly due to decease in the exempt amount and the increase in the estate tax maximum rate to 55%.</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Congress could chose to go back to the 2001 estate tax law where there was a $1 million estate exemption or could go back to the 2009 law with a $3.5 million exemption.  Estate taxes under the 2009 law produced $22 billion in Federal revenue.  Extending the current 2012 law will cost  an estimated $11 billion.</a:t>
            </a:r>
            <a:endParaRPr lang="en-US" dirty="0"/>
          </a:p>
        </p:txBody>
      </p:sp>
      <p:sp>
        <p:nvSpPr>
          <p:cNvPr id="4" name="Slide Number Placeholder 3"/>
          <p:cNvSpPr>
            <a:spLocks noGrp="1"/>
          </p:cNvSpPr>
          <p:nvPr>
            <p:ph type="sldNum" sz="quarter" idx="10"/>
          </p:nvPr>
        </p:nvSpPr>
        <p:spPr/>
        <p:txBody>
          <a:bodyPr/>
          <a:lstStyle/>
          <a:p>
            <a:fld id="{6D89DA06-2BF5-45FB-9D61-D9CE2FBCDFDC}"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782372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7907"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All high income individuals ($200,000 for singles and $250,000 for married) will be paying increased Medicare tax of 0.9%, and higher net investment income taxes of 3.8% for the Affordable Care Act.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one of the goals for Congress is to get people back to work then they will look to modifying those taxes that will produce the greatest job growth over time.  The conclusion is to extend the tax cuts for most middle income taxpayers.</a:t>
            </a:r>
            <a:endParaRPr lang="en-US" dirty="0"/>
          </a:p>
        </p:txBody>
      </p:sp>
      <p:sp>
        <p:nvSpPr>
          <p:cNvPr id="4" name="Slide Number Placeholder 3"/>
          <p:cNvSpPr>
            <a:spLocks noGrp="1"/>
          </p:cNvSpPr>
          <p:nvPr>
            <p:ph type="sldNum" sz="quarter" idx="10"/>
          </p:nvPr>
        </p:nvSpPr>
        <p:spPr/>
        <p:txBody>
          <a:bodyPr/>
          <a:lstStyle/>
          <a:p>
            <a:fld id="{E62B2042-3225-4DA4-A757-FA64B99BE867}" type="slidenum">
              <a:rPr lang="en-US" smtClean="0"/>
              <a:t>12</a:t>
            </a:fld>
            <a:endParaRPr lang="en-US"/>
          </a:p>
        </p:txBody>
      </p:sp>
    </p:spTree>
    <p:extLst>
      <p:ext uri="{BB962C8B-B14F-4D97-AF65-F5344CB8AC3E}">
        <p14:creationId xmlns:p14="http://schemas.microsoft.com/office/powerpoint/2010/main" val="4112957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nonpartisan Committee for a Responsible Federal Budget published a report on Nov 15</a:t>
            </a:r>
            <a:r>
              <a:rPr lang="en-US" baseline="30000" dirty="0" smtClean="0"/>
              <a:t>th</a:t>
            </a:r>
            <a:r>
              <a:rPr lang="en-US" dirty="0" smtClean="0"/>
              <a:t> which outlines the major proposals for tax increases and the expected revenue generation.</a:t>
            </a:r>
            <a:endParaRPr lang="en-US" dirty="0"/>
          </a:p>
        </p:txBody>
      </p:sp>
      <p:sp>
        <p:nvSpPr>
          <p:cNvPr id="4" name="Slide Number Placeholder 3"/>
          <p:cNvSpPr>
            <a:spLocks noGrp="1"/>
          </p:cNvSpPr>
          <p:nvPr>
            <p:ph type="sldNum" sz="quarter" idx="10"/>
          </p:nvPr>
        </p:nvSpPr>
        <p:spPr/>
        <p:txBody>
          <a:bodyPr/>
          <a:lstStyle/>
          <a:p>
            <a:fld id="{E62B2042-3225-4DA4-A757-FA64B99BE867}" type="slidenum">
              <a:rPr lang="en-US" smtClean="0"/>
              <a:t>13</a:t>
            </a:fld>
            <a:endParaRPr lang="en-US"/>
          </a:p>
        </p:txBody>
      </p:sp>
    </p:spTree>
    <p:extLst>
      <p:ext uri="{BB962C8B-B14F-4D97-AF65-F5344CB8AC3E}">
        <p14:creationId xmlns:p14="http://schemas.microsoft.com/office/powerpoint/2010/main" val="1121103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8931"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Upper income individuals have several decisions to make and little time to make them if they wish to make maximum use of the current income and estate tax laws.</a:t>
            </a:r>
          </a:p>
          <a:p>
            <a:endParaRPr lang="en-US" dirty="0"/>
          </a:p>
          <a:p>
            <a:r>
              <a:rPr lang="en-US" dirty="0" smtClean="0"/>
              <a:t>If they have the flexibility shifting income to a low tax year makes sense.</a:t>
            </a:r>
          </a:p>
          <a:p>
            <a:endParaRPr lang="en-US" dirty="0"/>
          </a:p>
          <a:p>
            <a:r>
              <a:rPr lang="en-US" dirty="0" smtClean="0"/>
              <a:t>Harvesting capital gains before being subject to the net investment income tax of 3.8% in addition to the capital gains tax makes sense.</a:t>
            </a:r>
          </a:p>
          <a:p>
            <a:endParaRPr lang="en-US" dirty="0"/>
          </a:p>
          <a:p>
            <a:r>
              <a:rPr lang="en-US" dirty="0" smtClean="0"/>
              <a:t>Taking withdrawals in addition to the RMD from retirement plans and shifting that income to a Roth IRA makes sense.</a:t>
            </a:r>
          </a:p>
          <a:p>
            <a:endParaRPr lang="en-US" dirty="0"/>
          </a:p>
          <a:p>
            <a:r>
              <a:rPr lang="en-US" b="1" dirty="0" smtClean="0"/>
              <a:t>Now that  taxable income is increased in 2012 consider increasing charitable contributions up to the 50% limit  to reduce taxes makes sense.</a:t>
            </a:r>
          </a:p>
          <a:p>
            <a:endParaRPr lang="en-US" b="1" dirty="0"/>
          </a:p>
          <a:p>
            <a:r>
              <a:rPr lang="en-US" dirty="0" smtClean="0"/>
              <a:t>It is important to note for every $1.00 of  Federal charitable deduction created it can be used to offset $1.88 in capital gains captured at the Federal level .  There may be additional state tax benefits.</a:t>
            </a:r>
          </a:p>
          <a:p>
            <a:endParaRPr lang="en-US" dirty="0"/>
          </a:p>
          <a:p>
            <a:r>
              <a:rPr lang="en-US" dirty="0" smtClean="0"/>
              <a:t>To reduce estate taxes a Non-Grantor Charitable Lead Annuity Trust should be considered by individuals who know they will have a taxable estate and have the financial capacity to give up the income from assets which will be payable to charity for a term of year before the asset is transferred to heirs with no additional taxes.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4294967295"/>
          </p:nvPr>
        </p:nvSpPr>
        <p:spPr>
          <a:xfrm>
            <a:off x="3976688" y="8839200"/>
            <a:ext cx="3041650" cy="465139"/>
          </a:xfrm>
          <a:prstGeom prst="rect">
            <a:avLst/>
          </a:prstGeom>
        </p:spPr>
        <p:txBody>
          <a:bodyPr lIns="88615" tIns="44307" rIns="88615" bIns="44307"/>
          <a:lstStyle>
            <a:lvl1pPr defTabSz="932300">
              <a:defRPr>
                <a:solidFill>
                  <a:schemeClr val="tx1"/>
                </a:solidFill>
                <a:latin typeface="Tahoma" pitchFamily="34" charset="0"/>
              </a:defRPr>
            </a:lvl1pPr>
            <a:lvl2pPr marL="719994" indent="-276921" defTabSz="932300">
              <a:defRPr>
                <a:solidFill>
                  <a:schemeClr val="tx1"/>
                </a:solidFill>
                <a:latin typeface="Tahoma" pitchFamily="34" charset="0"/>
              </a:defRPr>
            </a:lvl2pPr>
            <a:lvl3pPr marL="1107683" indent="-221536" defTabSz="932300">
              <a:defRPr>
                <a:solidFill>
                  <a:schemeClr val="tx1"/>
                </a:solidFill>
                <a:latin typeface="Tahoma" pitchFamily="34" charset="0"/>
              </a:defRPr>
            </a:lvl3pPr>
            <a:lvl4pPr marL="1550756" indent="-221536" defTabSz="932300">
              <a:defRPr>
                <a:solidFill>
                  <a:schemeClr val="tx1"/>
                </a:solidFill>
                <a:latin typeface="Tahoma" pitchFamily="34" charset="0"/>
              </a:defRPr>
            </a:lvl4pPr>
            <a:lvl5pPr marL="1993829" indent="-221536" defTabSz="932300">
              <a:defRPr>
                <a:solidFill>
                  <a:schemeClr val="tx1"/>
                </a:solidFill>
                <a:latin typeface="Tahoma" pitchFamily="34" charset="0"/>
              </a:defRPr>
            </a:lvl5pPr>
            <a:lvl6pPr marL="2436902" indent="-221536" defTabSz="932300" eaLnBrk="0" fontAlgn="base" hangingPunct="0">
              <a:spcBef>
                <a:spcPct val="0"/>
              </a:spcBef>
              <a:spcAft>
                <a:spcPct val="0"/>
              </a:spcAft>
              <a:defRPr>
                <a:solidFill>
                  <a:schemeClr val="tx1"/>
                </a:solidFill>
                <a:latin typeface="Tahoma" pitchFamily="34" charset="0"/>
              </a:defRPr>
            </a:lvl6pPr>
            <a:lvl7pPr marL="2879976" indent="-221536" defTabSz="932300" eaLnBrk="0" fontAlgn="base" hangingPunct="0">
              <a:spcBef>
                <a:spcPct val="0"/>
              </a:spcBef>
              <a:spcAft>
                <a:spcPct val="0"/>
              </a:spcAft>
              <a:defRPr>
                <a:solidFill>
                  <a:schemeClr val="tx1"/>
                </a:solidFill>
                <a:latin typeface="Tahoma" pitchFamily="34" charset="0"/>
              </a:defRPr>
            </a:lvl7pPr>
            <a:lvl8pPr marL="3323048" indent="-221536" defTabSz="932300" eaLnBrk="0" fontAlgn="base" hangingPunct="0">
              <a:spcBef>
                <a:spcPct val="0"/>
              </a:spcBef>
              <a:spcAft>
                <a:spcPct val="0"/>
              </a:spcAft>
              <a:defRPr>
                <a:solidFill>
                  <a:schemeClr val="tx1"/>
                </a:solidFill>
                <a:latin typeface="Tahoma" pitchFamily="34" charset="0"/>
              </a:defRPr>
            </a:lvl8pPr>
            <a:lvl9pPr marL="3766121" indent="-221536" defTabSz="932300" eaLnBrk="0" fontAlgn="base" hangingPunct="0">
              <a:spcBef>
                <a:spcPct val="0"/>
              </a:spcBef>
              <a:spcAft>
                <a:spcPct val="0"/>
              </a:spcAft>
              <a:defRPr>
                <a:solidFill>
                  <a:schemeClr val="tx1"/>
                </a:solidFill>
                <a:latin typeface="Tahoma" pitchFamily="34" charset="0"/>
              </a:defRPr>
            </a:lvl9pPr>
          </a:lstStyle>
          <a:p>
            <a:pPr>
              <a:defRPr/>
            </a:pPr>
            <a:fld id="{1B2850BB-ADCE-4BB5-B99D-3D106D13E853}" type="slidenum">
              <a:rPr lang="en-US" smtClean="0">
                <a:solidFill>
                  <a:prstClr val="black"/>
                </a:solidFill>
                <a:latin typeface="Arial" pitchFamily="34" charset="0"/>
              </a:rPr>
              <a:pPr>
                <a:defRPr/>
              </a:pPr>
              <a:t>15</a:t>
            </a:fld>
            <a:endParaRPr lang="en-US" smtClean="0">
              <a:solidFill>
                <a:prstClr val="black"/>
              </a:solidFill>
              <a:latin typeface="Arial" pitchFamily="34" charset="0"/>
            </a:endParaRPr>
          </a:p>
        </p:txBody>
      </p:sp>
      <p:sp>
        <p:nvSpPr>
          <p:cNvPr id="510979" name="Rectangle 2"/>
          <p:cNvSpPr>
            <a:spLocks noGrp="1" noRot="1" noChangeAspect="1" noChangeArrowheads="1" noTextEdit="1"/>
          </p:cNvSpPr>
          <p:nvPr>
            <p:ph type="sldImg"/>
          </p:nvPr>
        </p:nvSpPr>
        <p:spPr bwMode="auto">
          <a:xfrm>
            <a:off x="1184275" y="698500"/>
            <a:ext cx="4651375" cy="3489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0980" name="Rectangle 3"/>
          <p:cNvSpPr>
            <a:spLocks noGrp="1" noChangeArrowheads="1"/>
          </p:cNvSpPr>
          <p:nvPr>
            <p:ph type="body" idx="1"/>
          </p:nvPr>
        </p:nvSpPr>
        <p:spPr bwMode="auto">
          <a:xfrm>
            <a:off x="703264" y="4421189"/>
            <a:ext cx="5614987" cy="41862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15" tIns="44307" rIns="88615" bIns="44307"/>
          <a:lstStyle/>
          <a:p>
            <a:pPr eaLnBrk="1" hangingPunct="1"/>
            <a:r>
              <a:rPr lang="en-US" dirty="0" smtClean="0"/>
              <a:t>As the end of year approaches I always get the questions is it better to wait until next year to make the gift?   All things considered one should never forgo taking charitable deductions in a tax year.  </a:t>
            </a:r>
          </a:p>
          <a:p>
            <a:pPr eaLnBrk="1" hangingPunct="1"/>
            <a:endParaRPr lang="en-US" dirty="0"/>
          </a:p>
          <a:p>
            <a:pPr eaLnBrk="1" hangingPunct="1"/>
            <a:r>
              <a:rPr lang="en-US" dirty="0" smtClean="0"/>
              <a:t>As the above chart illustrates if an individual has earned income of $10,000 available for gifting in 2012 they should complete the gift in 2012.  They receive the government bonus for being charitable this year which reduces the net cost of the gift.</a:t>
            </a:r>
          </a:p>
          <a:p>
            <a:pPr eaLnBrk="1" hangingPunct="1"/>
            <a:endParaRPr lang="en-US" dirty="0"/>
          </a:p>
          <a:p>
            <a:pPr eaLnBrk="1" hangingPunct="1"/>
            <a:r>
              <a:rPr lang="en-US" dirty="0" smtClean="0"/>
              <a:t>By waiting until next year to make the gift they will have to pay taxes on the earned income in 2012 which will result in negative cash flow in 2013 .  The effect is the net cost of the 2013 gift is increased.</a:t>
            </a:r>
          </a:p>
          <a:p>
            <a:pPr eaLnBrk="1" hangingPunct="1"/>
            <a:endParaRPr lang="en-US" dirty="0"/>
          </a:p>
          <a:p>
            <a:pPr eaLnBrk="1" hangingPunct="1"/>
            <a:r>
              <a:rPr lang="en-US" dirty="0" smtClean="0"/>
              <a:t>Under the proposed tax increases it will only take a few dollars more in taxable adjusted gross income to  experience a 28% increase in tax rates.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7"/>
          <p:cNvSpPr>
            <a:spLocks noGrp="1" noChangeArrowheads="1"/>
          </p:cNvSpPr>
          <p:nvPr>
            <p:ph type="sldNum" sz="quarter" idx="4294967295"/>
          </p:nvPr>
        </p:nvSpPr>
        <p:spPr>
          <a:xfrm>
            <a:off x="3976688" y="8839200"/>
            <a:ext cx="3041650" cy="465139"/>
          </a:xfrm>
          <a:prstGeom prst="rect">
            <a:avLst/>
          </a:prstGeom>
        </p:spPr>
        <p:txBody>
          <a:bodyPr/>
          <a:lstStyle>
            <a:lvl1pPr defTabSz="931768">
              <a:defRPr>
                <a:solidFill>
                  <a:schemeClr val="tx1"/>
                </a:solidFill>
                <a:latin typeface="Tahoma" pitchFamily="34" charset="0"/>
              </a:defRPr>
            </a:lvl1pPr>
            <a:lvl2pPr marL="742874" indent="-285721" defTabSz="931768">
              <a:defRPr>
                <a:solidFill>
                  <a:schemeClr val="tx1"/>
                </a:solidFill>
                <a:latin typeface="Tahoma" pitchFamily="34" charset="0"/>
              </a:defRPr>
            </a:lvl2pPr>
            <a:lvl3pPr marL="1142883" indent="-228577" defTabSz="931768">
              <a:defRPr>
                <a:solidFill>
                  <a:schemeClr val="tx1"/>
                </a:solidFill>
                <a:latin typeface="Tahoma" pitchFamily="34" charset="0"/>
              </a:defRPr>
            </a:lvl3pPr>
            <a:lvl4pPr marL="1600037" indent="-228577" defTabSz="931768">
              <a:defRPr>
                <a:solidFill>
                  <a:schemeClr val="tx1"/>
                </a:solidFill>
                <a:latin typeface="Tahoma" pitchFamily="34" charset="0"/>
              </a:defRPr>
            </a:lvl4pPr>
            <a:lvl5pPr marL="2057190" indent="-228577" defTabSz="931768">
              <a:defRPr>
                <a:solidFill>
                  <a:schemeClr val="tx1"/>
                </a:solidFill>
                <a:latin typeface="Tahoma" pitchFamily="34" charset="0"/>
              </a:defRPr>
            </a:lvl5pPr>
            <a:lvl6pPr marL="2514343" indent="-228577" defTabSz="931768" eaLnBrk="0" fontAlgn="base" hangingPunct="0">
              <a:spcBef>
                <a:spcPct val="0"/>
              </a:spcBef>
              <a:spcAft>
                <a:spcPct val="0"/>
              </a:spcAft>
              <a:defRPr>
                <a:solidFill>
                  <a:schemeClr val="tx1"/>
                </a:solidFill>
                <a:latin typeface="Tahoma" pitchFamily="34" charset="0"/>
              </a:defRPr>
            </a:lvl6pPr>
            <a:lvl7pPr marL="2971497" indent="-228577" defTabSz="931768" eaLnBrk="0" fontAlgn="base" hangingPunct="0">
              <a:spcBef>
                <a:spcPct val="0"/>
              </a:spcBef>
              <a:spcAft>
                <a:spcPct val="0"/>
              </a:spcAft>
              <a:defRPr>
                <a:solidFill>
                  <a:schemeClr val="tx1"/>
                </a:solidFill>
                <a:latin typeface="Tahoma" pitchFamily="34" charset="0"/>
              </a:defRPr>
            </a:lvl7pPr>
            <a:lvl8pPr marL="3428650" indent="-228577" defTabSz="931768" eaLnBrk="0" fontAlgn="base" hangingPunct="0">
              <a:spcBef>
                <a:spcPct val="0"/>
              </a:spcBef>
              <a:spcAft>
                <a:spcPct val="0"/>
              </a:spcAft>
              <a:defRPr>
                <a:solidFill>
                  <a:schemeClr val="tx1"/>
                </a:solidFill>
                <a:latin typeface="Tahoma" pitchFamily="34" charset="0"/>
              </a:defRPr>
            </a:lvl8pPr>
            <a:lvl9pPr marL="3885804" indent="-228577" defTabSz="931768" eaLnBrk="0" fontAlgn="base" hangingPunct="0">
              <a:spcBef>
                <a:spcPct val="0"/>
              </a:spcBef>
              <a:spcAft>
                <a:spcPct val="0"/>
              </a:spcAft>
              <a:defRPr>
                <a:solidFill>
                  <a:schemeClr val="tx1"/>
                </a:solidFill>
                <a:latin typeface="Tahoma" pitchFamily="34" charset="0"/>
              </a:defRPr>
            </a:lvl9pPr>
          </a:lstStyle>
          <a:p>
            <a:pPr>
              <a:defRPr/>
            </a:pPr>
            <a:fld id="{C2A21834-9A39-4199-8E27-73966BF82B2D}" type="slidenum">
              <a:rPr lang="en-US" smtClean="0">
                <a:latin typeface="Arial" charset="0"/>
              </a:rPr>
              <a:pPr>
                <a:defRPr/>
              </a:pPr>
              <a:t>16</a:t>
            </a:fld>
            <a:endParaRPr lang="en-US" smtClean="0">
              <a:latin typeface="Arial" charset="0"/>
            </a:endParaRPr>
          </a:p>
        </p:txBody>
      </p:sp>
      <p:sp>
        <p:nvSpPr>
          <p:cNvPr id="513028" name="Rectangle 2"/>
          <p:cNvSpPr>
            <a:spLocks noGrp="1" noRot="1" noChangeAspect="1" noChangeArrowheads="1" noTextEdit="1"/>
          </p:cNvSpPr>
          <p:nvPr>
            <p:ph type="sldImg"/>
          </p:nvPr>
        </p:nvSpPr>
        <p:spPr bwMode="auto">
          <a:xfrm>
            <a:off x="1184275" y="698500"/>
            <a:ext cx="4651375" cy="3489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3029" name="Rectangle 3"/>
          <p:cNvSpPr>
            <a:spLocks noGrp="1" noChangeArrowheads="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charset="0"/>
              </a:rPr>
              <a:t>While the IRA Chartable Rollover option for 2012 has been approved by the Senate it has yet to be fully approved by Congress.</a:t>
            </a:r>
          </a:p>
          <a:p>
            <a:endParaRPr lang="en-US" dirty="0">
              <a:latin typeface="Arial" charset="0"/>
            </a:endParaRPr>
          </a:p>
          <a:p>
            <a:r>
              <a:rPr lang="en-US" dirty="0" smtClean="0">
                <a:latin typeface="Arial" charset="0"/>
              </a:rPr>
              <a:t>It allows individuals in the RMD years to transfer up to $100,000 to charity without reporting the transfer as income.  In essence  individuals receive the full benefit of a charitable deduction with having it  reported on their tax reports.</a:t>
            </a:r>
          </a:p>
          <a:p>
            <a:endParaRPr lang="en-US" dirty="0">
              <a:latin typeface="Arial" charset="0"/>
            </a:endParaRPr>
          </a:p>
          <a:p>
            <a:r>
              <a:rPr lang="en-US" dirty="0" smtClean="0">
                <a:latin typeface="Arial" charset="0"/>
              </a:rPr>
              <a:t>The single largest category of potential  users of the  IRA rollover strategy are those with sufficient IRA balances but do not itemize their taxes.</a:t>
            </a:r>
          </a:p>
          <a:p>
            <a:endParaRPr lang="en-US" dirty="0">
              <a:latin typeface="Arial" charset="0"/>
            </a:endParaRPr>
          </a:p>
          <a:p>
            <a:r>
              <a:rPr lang="en-US" dirty="0">
                <a:latin typeface="Arial" charset="0"/>
              </a:rPr>
              <a:t>Only 32.5% of the 141 million tax returns filed by American taxpayers for the 2009 tax year (the latest year for which tax data has been released by the government) claimed itemized deductions (source: Internal Revenue Service). </a:t>
            </a:r>
            <a:endParaRPr lang="en-US" dirty="0" smtClean="0">
              <a:latin typeface="Arial" charset="0"/>
            </a:endParaRPr>
          </a:p>
          <a:p>
            <a:endParaRPr lang="en-US" dirty="0">
              <a:latin typeface="Arial" charset="0"/>
            </a:endParaRPr>
          </a:p>
          <a:p>
            <a:r>
              <a:rPr lang="en-US" dirty="0" smtClean="0">
                <a:latin typeface="Arial" charset="0"/>
              </a:rPr>
              <a:t>There are several additional rules to make an effective IRA rollover gift and individuals should consult their advisors for full details.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5075"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Individuals approaching retirement or over 70 ½ years old have significantly higher IRA balances than other age categories.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4294967295"/>
          </p:nvPr>
        </p:nvSpPr>
        <p:spPr>
          <a:xfrm>
            <a:off x="3976688" y="0"/>
            <a:ext cx="3041650" cy="465139"/>
          </a:xfrm>
          <a:prstGeom prst="rect">
            <a:avLst/>
          </a:prstGeom>
        </p:spPr>
        <p:txBody>
          <a:bodyPr/>
          <a:lstStyle>
            <a:lvl1pPr defTabSz="931768">
              <a:defRPr>
                <a:solidFill>
                  <a:schemeClr val="tx1"/>
                </a:solidFill>
                <a:latin typeface="Tahoma" pitchFamily="34" charset="0"/>
              </a:defRPr>
            </a:lvl1pPr>
            <a:lvl2pPr marL="742874" indent="-285721" defTabSz="931768">
              <a:defRPr>
                <a:solidFill>
                  <a:schemeClr val="tx1"/>
                </a:solidFill>
                <a:latin typeface="Tahoma" pitchFamily="34" charset="0"/>
              </a:defRPr>
            </a:lvl2pPr>
            <a:lvl3pPr marL="1142883" indent="-228577" defTabSz="931768">
              <a:defRPr>
                <a:solidFill>
                  <a:schemeClr val="tx1"/>
                </a:solidFill>
                <a:latin typeface="Tahoma" pitchFamily="34" charset="0"/>
              </a:defRPr>
            </a:lvl3pPr>
            <a:lvl4pPr marL="1600037" indent="-228577" defTabSz="931768">
              <a:defRPr>
                <a:solidFill>
                  <a:schemeClr val="tx1"/>
                </a:solidFill>
                <a:latin typeface="Tahoma" pitchFamily="34" charset="0"/>
              </a:defRPr>
            </a:lvl4pPr>
            <a:lvl5pPr marL="2057190" indent="-228577" defTabSz="931768">
              <a:defRPr>
                <a:solidFill>
                  <a:schemeClr val="tx1"/>
                </a:solidFill>
                <a:latin typeface="Tahoma" pitchFamily="34" charset="0"/>
              </a:defRPr>
            </a:lvl5pPr>
            <a:lvl6pPr marL="2514343" indent="-228577" defTabSz="931768" eaLnBrk="0" fontAlgn="base" hangingPunct="0">
              <a:spcBef>
                <a:spcPct val="0"/>
              </a:spcBef>
              <a:spcAft>
                <a:spcPct val="0"/>
              </a:spcAft>
              <a:defRPr>
                <a:solidFill>
                  <a:schemeClr val="tx1"/>
                </a:solidFill>
                <a:latin typeface="Tahoma" pitchFamily="34" charset="0"/>
              </a:defRPr>
            </a:lvl6pPr>
            <a:lvl7pPr marL="2971497" indent="-228577" defTabSz="931768" eaLnBrk="0" fontAlgn="base" hangingPunct="0">
              <a:spcBef>
                <a:spcPct val="0"/>
              </a:spcBef>
              <a:spcAft>
                <a:spcPct val="0"/>
              </a:spcAft>
              <a:defRPr>
                <a:solidFill>
                  <a:schemeClr val="tx1"/>
                </a:solidFill>
                <a:latin typeface="Tahoma" pitchFamily="34" charset="0"/>
              </a:defRPr>
            </a:lvl7pPr>
            <a:lvl8pPr marL="3428650" indent="-228577" defTabSz="931768" eaLnBrk="0" fontAlgn="base" hangingPunct="0">
              <a:spcBef>
                <a:spcPct val="0"/>
              </a:spcBef>
              <a:spcAft>
                <a:spcPct val="0"/>
              </a:spcAft>
              <a:defRPr>
                <a:solidFill>
                  <a:schemeClr val="tx1"/>
                </a:solidFill>
                <a:latin typeface="Tahoma" pitchFamily="34" charset="0"/>
              </a:defRPr>
            </a:lvl8pPr>
            <a:lvl9pPr marL="3885804" indent="-228577" defTabSz="931768" eaLnBrk="0" fontAlgn="base" hangingPunct="0">
              <a:spcBef>
                <a:spcPct val="0"/>
              </a:spcBef>
              <a:spcAft>
                <a:spcPct val="0"/>
              </a:spcAft>
              <a:defRPr>
                <a:solidFill>
                  <a:schemeClr val="tx1"/>
                </a:solidFill>
                <a:latin typeface="Tahoma" pitchFamily="34" charset="0"/>
              </a:defRPr>
            </a:lvl9pPr>
          </a:lstStyle>
          <a:p>
            <a:pPr>
              <a:defRPr/>
            </a:pPr>
            <a:r>
              <a:rPr lang="en-US" smtClean="0">
                <a:latin typeface="Arial" charset="0"/>
              </a:rPr>
              <a:t>Fall, 2008</a:t>
            </a:r>
          </a:p>
        </p:txBody>
      </p:sp>
      <p:sp>
        <p:nvSpPr>
          <p:cNvPr id="31747" name="Rectangle 7"/>
          <p:cNvSpPr>
            <a:spLocks noGrp="1" noChangeArrowheads="1"/>
          </p:cNvSpPr>
          <p:nvPr>
            <p:ph type="sldNum" sz="quarter" idx="4294967295"/>
          </p:nvPr>
        </p:nvSpPr>
        <p:spPr>
          <a:xfrm>
            <a:off x="3976688" y="8839200"/>
            <a:ext cx="3041650" cy="465139"/>
          </a:xfrm>
          <a:prstGeom prst="rect">
            <a:avLst/>
          </a:prstGeom>
        </p:spPr>
        <p:txBody>
          <a:bodyPr/>
          <a:lstStyle>
            <a:lvl1pPr defTabSz="931768">
              <a:defRPr>
                <a:solidFill>
                  <a:schemeClr val="tx1"/>
                </a:solidFill>
                <a:latin typeface="Tahoma" pitchFamily="34" charset="0"/>
              </a:defRPr>
            </a:lvl1pPr>
            <a:lvl2pPr marL="742874" indent="-285721" defTabSz="931768">
              <a:defRPr>
                <a:solidFill>
                  <a:schemeClr val="tx1"/>
                </a:solidFill>
                <a:latin typeface="Tahoma" pitchFamily="34" charset="0"/>
              </a:defRPr>
            </a:lvl2pPr>
            <a:lvl3pPr marL="1142883" indent="-228577" defTabSz="931768">
              <a:defRPr>
                <a:solidFill>
                  <a:schemeClr val="tx1"/>
                </a:solidFill>
                <a:latin typeface="Tahoma" pitchFamily="34" charset="0"/>
              </a:defRPr>
            </a:lvl3pPr>
            <a:lvl4pPr marL="1600037" indent="-228577" defTabSz="931768">
              <a:defRPr>
                <a:solidFill>
                  <a:schemeClr val="tx1"/>
                </a:solidFill>
                <a:latin typeface="Tahoma" pitchFamily="34" charset="0"/>
              </a:defRPr>
            </a:lvl4pPr>
            <a:lvl5pPr marL="2057190" indent="-228577" defTabSz="931768">
              <a:defRPr>
                <a:solidFill>
                  <a:schemeClr val="tx1"/>
                </a:solidFill>
                <a:latin typeface="Tahoma" pitchFamily="34" charset="0"/>
              </a:defRPr>
            </a:lvl5pPr>
            <a:lvl6pPr marL="2514343" indent="-228577" defTabSz="931768" eaLnBrk="0" fontAlgn="base" hangingPunct="0">
              <a:spcBef>
                <a:spcPct val="0"/>
              </a:spcBef>
              <a:spcAft>
                <a:spcPct val="0"/>
              </a:spcAft>
              <a:defRPr>
                <a:solidFill>
                  <a:schemeClr val="tx1"/>
                </a:solidFill>
                <a:latin typeface="Tahoma" pitchFamily="34" charset="0"/>
              </a:defRPr>
            </a:lvl6pPr>
            <a:lvl7pPr marL="2971497" indent="-228577" defTabSz="931768" eaLnBrk="0" fontAlgn="base" hangingPunct="0">
              <a:spcBef>
                <a:spcPct val="0"/>
              </a:spcBef>
              <a:spcAft>
                <a:spcPct val="0"/>
              </a:spcAft>
              <a:defRPr>
                <a:solidFill>
                  <a:schemeClr val="tx1"/>
                </a:solidFill>
                <a:latin typeface="Tahoma" pitchFamily="34" charset="0"/>
              </a:defRPr>
            </a:lvl7pPr>
            <a:lvl8pPr marL="3428650" indent="-228577" defTabSz="931768" eaLnBrk="0" fontAlgn="base" hangingPunct="0">
              <a:spcBef>
                <a:spcPct val="0"/>
              </a:spcBef>
              <a:spcAft>
                <a:spcPct val="0"/>
              </a:spcAft>
              <a:defRPr>
                <a:solidFill>
                  <a:schemeClr val="tx1"/>
                </a:solidFill>
                <a:latin typeface="Tahoma" pitchFamily="34" charset="0"/>
              </a:defRPr>
            </a:lvl8pPr>
            <a:lvl9pPr marL="3885804" indent="-228577" defTabSz="931768" eaLnBrk="0" fontAlgn="base" hangingPunct="0">
              <a:spcBef>
                <a:spcPct val="0"/>
              </a:spcBef>
              <a:spcAft>
                <a:spcPct val="0"/>
              </a:spcAft>
              <a:defRPr>
                <a:solidFill>
                  <a:schemeClr val="tx1"/>
                </a:solidFill>
                <a:latin typeface="Tahoma" pitchFamily="34" charset="0"/>
              </a:defRPr>
            </a:lvl9pPr>
          </a:lstStyle>
          <a:p>
            <a:pPr>
              <a:defRPr/>
            </a:pPr>
            <a:fld id="{96D14FF6-0621-4718-80F3-5B39CADFC8AE}" type="slidenum">
              <a:rPr lang="en-US" smtClean="0">
                <a:latin typeface="Arial" charset="0"/>
              </a:rPr>
              <a:pPr>
                <a:defRPr/>
              </a:pPr>
              <a:t>18</a:t>
            </a:fld>
            <a:endParaRPr lang="en-US" smtClean="0">
              <a:latin typeface="Arial" charset="0"/>
            </a:endParaRPr>
          </a:p>
        </p:txBody>
      </p:sp>
      <p:sp>
        <p:nvSpPr>
          <p:cNvPr id="516100" name="Rectangle 2"/>
          <p:cNvSpPr>
            <a:spLocks noGrp="1" noRot="1" noChangeAspect="1" noChangeArrowheads="1" noTextEdit="1"/>
          </p:cNvSpPr>
          <p:nvPr>
            <p:ph type="sldImg"/>
          </p:nvPr>
        </p:nvSpPr>
        <p:spPr bwMode="auto">
          <a:xfrm>
            <a:off x="1184275" y="698500"/>
            <a:ext cx="4651375" cy="3489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6101" name="Rectangle 3"/>
          <p:cNvSpPr>
            <a:spLocks noGrp="1" noChangeArrowheads="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The slide lists the basic requirements for an individual to be eligible and for a charity to receive a rollover from a IRA or Roth IRA account.  It also lists those retirement plans which are not eligible for the transfer.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4294967295"/>
          </p:nvPr>
        </p:nvSpPr>
        <p:spPr>
          <a:xfrm>
            <a:off x="3976688" y="0"/>
            <a:ext cx="3041650" cy="465139"/>
          </a:xfrm>
          <a:prstGeom prst="rect">
            <a:avLst/>
          </a:prstGeom>
        </p:spPr>
        <p:txBody>
          <a:bodyPr/>
          <a:lstStyle>
            <a:lvl1pPr defTabSz="931768">
              <a:defRPr>
                <a:solidFill>
                  <a:schemeClr val="tx1"/>
                </a:solidFill>
                <a:latin typeface="Tahoma" pitchFamily="34" charset="0"/>
              </a:defRPr>
            </a:lvl1pPr>
            <a:lvl2pPr marL="742874" indent="-285721" defTabSz="931768">
              <a:defRPr>
                <a:solidFill>
                  <a:schemeClr val="tx1"/>
                </a:solidFill>
                <a:latin typeface="Tahoma" pitchFamily="34" charset="0"/>
              </a:defRPr>
            </a:lvl2pPr>
            <a:lvl3pPr marL="1142883" indent="-228577" defTabSz="931768">
              <a:defRPr>
                <a:solidFill>
                  <a:schemeClr val="tx1"/>
                </a:solidFill>
                <a:latin typeface="Tahoma" pitchFamily="34" charset="0"/>
              </a:defRPr>
            </a:lvl3pPr>
            <a:lvl4pPr marL="1600037" indent="-228577" defTabSz="931768">
              <a:defRPr>
                <a:solidFill>
                  <a:schemeClr val="tx1"/>
                </a:solidFill>
                <a:latin typeface="Tahoma" pitchFamily="34" charset="0"/>
              </a:defRPr>
            </a:lvl4pPr>
            <a:lvl5pPr marL="2057190" indent="-228577" defTabSz="931768">
              <a:defRPr>
                <a:solidFill>
                  <a:schemeClr val="tx1"/>
                </a:solidFill>
                <a:latin typeface="Tahoma" pitchFamily="34" charset="0"/>
              </a:defRPr>
            </a:lvl5pPr>
            <a:lvl6pPr marL="2514343" indent="-228577" defTabSz="931768" eaLnBrk="0" fontAlgn="base" hangingPunct="0">
              <a:spcBef>
                <a:spcPct val="0"/>
              </a:spcBef>
              <a:spcAft>
                <a:spcPct val="0"/>
              </a:spcAft>
              <a:defRPr>
                <a:solidFill>
                  <a:schemeClr val="tx1"/>
                </a:solidFill>
                <a:latin typeface="Tahoma" pitchFamily="34" charset="0"/>
              </a:defRPr>
            </a:lvl6pPr>
            <a:lvl7pPr marL="2971497" indent="-228577" defTabSz="931768" eaLnBrk="0" fontAlgn="base" hangingPunct="0">
              <a:spcBef>
                <a:spcPct val="0"/>
              </a:spcBef>
              <a:spcAft>
                <a:spcPct val="0"/>
              </a:spcAft>
              <a:defRPr>
                <a:solidFill>
                  <a:schemeClr val="tx1"/>
                </a:solidFill>
                <a:latin typeface="Tahoma" pitchFamily="34" charset="0"/>
              </a:defRPr>
            </a:lvl7pPr>
            <a:lvl8pPr marL="3428650" indent="-228577" defTabSz="931768" eaLnBrk="0" fontAlgn="base" hangingPunct="0">
              <a:spcBef>
                <a:spcPct val="0"/>
              </a:spcBef>
              <a:spcAft>
                <a:spcPct val="0"/>
              </a:spcAft>
              <a:defRPr>
                <a:solidFill>
                  <a:schemeClr val="tx1"/>
                </a:solidFill>
                <a:latin typeface="Tahoma" pitchFamily="34" charset="0"/>
              </a:defRPr>
            </a:lvl8pPr>
            <a:lvl9pPr marL="3885804" indent="-228577" defTabSz="931768" eaLnBrk="0" fontAlgn="base" hangingPunct="0">
              <a:spcBef>
                <a:spcPct val="0"/>
              </a:spcBef>
              <a:spcAft>
                <a:spcPct val="0"/>
              </a:spcAft>
              <a:defRPr>
                <a:solidFill>
                  <a:schemeClr val="tx1"/>
                </a:solidFill>
                <a:latin typeface="Tahoma" pitchFamily="34" charset="0"/>
              </a:defRPr>
            </a:lvl9pPr>
          </a:lstStyle>
          <a:p>
            <a:pPr>
              <a:defRPr/>
            </a:pPr>
            <a:r>
              <a:rPr lang="en-US" smtClean="0">
                <a:latin typeface="Arial" charset="0"/>
              </a:rPr>
              <a:t>Fall, 2008</a:t>
            </a:r>
          </a:p>
        </p:txBody>
      </p:sp>
      <p:sp>
        <p:nvSpPr>
          <p:cNvPr id="36867" name="Rectangle 7"/>
          <p:cNvSpPr>
            <a:spLocks noGrp="1" noChangeArrowheads="1"/>
          </p:cNvSpPr>
          <p:nvPr>
            <p:ph type="sldNum" sz="quarter" idx="4294967295"/>
          </p:nvPr>
        </p:nvSpPr>
        <p:spPr>
          <a:xfrm>
            <a:off x="3976688" y="8839200"/>
            <a:ext cx="3041650" cy="465139"/>
          </a:xfrm>
          <a:prstGeom prst="rect">
            <a:avLst/>
          </a:prstGeom>
        </p:spPr>
        <p:txBody>
          <a:bodyPr/>
          <a:lstStyle>
            <a:lvl1pPr defTabSz="931768">
              <a:defRPr>
                <a:solidFill>
                  <a:schemeClr val="tx1"/>
                </a:solidFill>
                <a:latin typeface="Tahoma" pitchFamily="34" charset="0"/>
              </a:defRPr>
            </a:lvl1pPr>
            <a:lvl2pPr marL="742874" indent="-285721" defTabSz="931768">
              <a:defRPr>
                <a:solidFill>
                  <a:schemeClr val="tx1"/>
                </a:solidFill>
                <a:latin typeface="Tahoma" pitchFamily="34" charset="0"/>
              </a:defRPr>
            </a:lvl2pPr>
            <a:lvl3pPr marL="1142883" indent="-228577" defTabSz="931768">
              <a:defRPr>
                <a:solidFill>
                  <a:schemeClr val="tx1"/>
                </a:solidFill>
                <a:latin typeface="Tahoma" pitchFamily="34" charset="0"/>
              </a:defRPr>
            </a:lvl3pPr>
            <a:lvl4pPr marL="1600037" indent="-228577" defTabSz="931768">
              <a:defRPr>
                <a:solidFill>
                  <a:schemeClr val="tx1"/>
                </a:solidFill>
                <a:latin typeface="Tahoma" pitchFamily="34" charset="0"/>
              </a:defRPr>
            </a:lvl4pPr>
            <a:lvl5pPr marL="2057190" indent="-228577" defTabSz="931768">
              <a:defRPr>
                <a:solidFill>
                  <a:schemeClr val="tx1"/>
                </a:solidFill>
                <a:latin typeface="Tahoma" pitchFamily="34" charset="0"/>
              </a:defRPr>
            </a:lvl5pPr>
            <a:lvl6pPr marL="2514343" indent="-228577" defTabSz="931768" eaLnBrk="0" fontAlgn="base" hangingPunct="0">
              <a:spcBef>
                <a:spcPct val="0"/>
              </a:spcBef>
              <a:spcAft>
                <a:spcPct val="0"/>
              </a:spcAft>
              <a:defRPr>
                <a:solidFill>
                  <a:schemeClr val="tx1"/>
                </a:solidFill>
                <a:latin typeface="Tahoma" pitchFamily="34" charset="0"/>
              </a:defRPr>
            </a:lvl6pPr>
            <a:lvl7pPr marL="2971497" indent="-228577" defTabSz="931768" eaLnBrk="0" fontAlgn="base" hangingPunct="0">
              <a:spcBef>
                <a:spcPct val="0"/>
              </a:spcBef>
              <a:spcAft>
                <a:spcPct val="0"/>
              </a:spcAft>
              <a:defRPr>
                <a:solidFill>
                  <a:schemeClr val="tx1"/>
                </a:solidFill>
                <a:latin typeface="Tahoma" pitchFamily="34" charset="0"/>
              </a:defRPr>
            </a:lvl7pPr>
            <a:lvl8pPr marL="3428650" indent="-228577" defTabSz="931768" eaLnBrk="0" fontAlgn="base" hangingPunct="0">
              <a:spcBef>
                <a:spcPct val="0"/>
              </a:spcBef>
              <a:spcAft>
                <a:spcPct val="0"/>
              </a:spcAft>
              <a:defRPr>
                <a:solidFill>
                  <a:schemeClr val="tx1"/>
                </a:solidFill>
                <a:latin typeface="Tahoma" pitchFamily="34" charset="0"/>
              </a:defRPr>
            </a:lvl8pPr>
            <a:lvl9pPr marL="3885804" indent="-228577" defTabSz="931768" eaLnBrk="0" fontAlgn="base" hangingPunct="0">
              <a:spcBef>
                <a:spcPct val="0"/>
              </a:spcBef>
              <a:spcAft>
                <a:spcPct val="0"/>
              </a:spcAft>
              <a:defRPr>
                <a:solidFill>
                  <a:schemeClr val="tx1"/>
                </a:solidFill>
                <a:latin typeface="Tahoma" pitchFamily="34" charset="0"/>
              </a:defRPr>
            </a:lvl9pPr>
          </a:lstStyle>
          <a:p>
            <a:pPr>
              <a:defRPr/>
            </a:pPr>
            <a:fld id="{D14E991B-B23E-4C1B-B4AA-2753781457A1}" type="slidenum">
              <a:rPr lang="en-US" smtClean="0">
                <a:latin typeface="Arial" charset="0"/>
              </a:rPr>
              <a:pPr>
                <a:defRPr/>
              </a:pPr>
              <a:t>19</a:t>
            </a:fld>
            <a:endParaRPr lang="en-US" smtClean="0">
              <a:latin typeface="Arial" charset="0"/>
            </a:endParaRPr>
          </a:p>
        </p:txBody>
      </p:sp>
      <p:sp>
        <p:nvSpPr>
          <p:cNvPr id="520196" name="Rectangle 2"/>
          <p:cNvSpPr>
            <a:spLocks noGrp="1" noRot="1" noChangeAspect="1" noChangeArrowheads="1" noTextEdit="1"/>
          </p:cNvSpPr>
          <p:nvPr>
            <p:ph type="sldImg"/>
          </p:nvPr>
        </p:nvSpPr>
        <p:spPr bwMode="auto">
          <a:xfrm>
            <a:off x="1184275" y="698500"/>
            <a:ext cx="4651375" cy="3489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20197" name="Rectangle 3"/>
          <p:cNvSpPr>
            <a:spLocks noGrp="1" noChangeArrowheads="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charset="0"/>
              </a:rPr>
              <a:t>Non Itemizers are the most significant  group who should consider the IRA rollover option.</a:t>
            </a:r>
            <a:endParaRPr lang="en-US" dirty="0">
              <a:latin typeface="Arial" charset="0"/>
            </a:endParaRPr>
          </a:p>
          <a:p>
            <a:endParaRPr lang="en-US" dirty="0" smtClean="0">
              <a:latin typeface="Arial" charset="0"/>
            </a:endParaRPr>
          </a:p>
          <a:p>
            <a:r>
              <a:rPr lang="en-US" dirty="0">
                <a:latin typeface="Arial" charset="0"/>
              </a:rPr>
              <a:t>Only 32.5% of the 141 million tax returns filed by American taxpayers for the 2009 tax year (the latest year for which tax data has been released by the government) claimed itemized deductions (source: Internal Revenue Service). </a:t>
            </a:r>
          </a:p>
          <a:p>
            <a:endParaRPr lang="en-US" dirty="0"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Slide Image Placeholder 1"/>
          <p:cNvSpPr>
            <a:spLocks noGrp="1" noRot="1" noChangeAspect="1"/>
          </p:cNvSpPr>
          <p:nvPr>
            <p:ph type="sldImg"/>
          </p:nvPr>
        </p:nvSpPr>
        <p:spPr bwMode="auto">
          <a:xfrm>
            <a:off x="1184275" y="698500"/>
            <a:ext cx="4651375" cy="3489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63" name="Notes Placeholder 2"/>
          <p:cNvSpPr>
            <a:spLocks noGrp="1"/>
          </p:cNvSpPr>
          <p:nvPr>
            <p:ph type="body" idx="1"/>
          </p:nvPr>
        </p:nvSpPr>
        <p:spPr bwMode="auto">
          <a:xfrm>
            <a:off x="701675" y="4419601"/>
            <a:ext cx="5616575" cy="418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To increase charitable deductions individuals have several options and the options increase with age and wealth.</a:t>
            </a:r>
          </a:p>
          <a:p>
            <a:endParaRPr lang="en-US" dirty="0"/>
          </a:p>
          <a:p>
            <a:r>
              <a:rPr lang="en-US" dirty="0" smtClean="0"/>
              <a:t>The easiest method to create a charitable deduction and keep the economic value of the gifted asset is creating a split interest gift.</a:t>
            </a:r>
          </a:p>
          <a:p>
            <a:endParaRPr lang="en-US" dirty="0"/>
          </a:p>
          <a:p>
            <a:r>
              <a:rPr lang="en-US" dirty="0" smtClean="0"/>
              <a:t>A split interest gift using the charitable gift annuity is the most popular life income agreement in America.</a:t>
            </a:r>
          </a:p>
          <a:p>
            <a:endParaRPr lang="en-US" dirty="0"/>
          </a:p>
          <a:p>
            <a:r>
              <a:rPr lang="en-US" dirty="0" smtClean="0"/>
              <a:t>Those with significant assets should consider the advantages of a personally tailored charitable remainder trust arrangement.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003399"/>
                </a:solidFill>
              </a:rPr>
              <a:t>James E. Connell FAHP, CSA</a:t>
            </a:r>
          </a:p>
          <a:p>
            <a:r>
              <a:rPr lang="en-US" b="1" i="1" dirty="0">
                <a:solidFill>
                  <a:srgbClr val="003399"/>
                </a:solidFill>
              </a:rPr>
              <a:t>Charitable Estate and Gift Planning Specialists</a:t>
            </a:r>
          </a:p>
          <a:p>
            <a:r>
              <a:rPr lang="en-US" b="1" i="1" dirty="0">
                <a:solidFill>
                  <a:srgbClr val="003399"/>
                </a:solidFill>
              </a:rPr>
              <a:t>P.O. Box 3335, Pinehurst, NC 28374</a:t>
            </a:r>
          </a:p>
          <a:p>
            <a:r>
              <a:rPr lang="en-US" b="1" i="1" dirty="0">
                <a:solidFill>
                  <a:srgbClr val="003399"/>
                </a:solidFill>
              </a:rPr>
              <a:t>Email:  </a:t>
            </a:r>
            <a:r>
              <a:rPr lang="en-US" b="1" i="1" dirty="0">
                <a:solidFill>
                  <a:srgbClr val="003399"/>
                </a:solidFill>
                <a:hlinkClick r:id="rId3"/>
              </a:rPr>
              <a:t>jec42644@aol.com</a:t>
            </a:r>
            <a:endParaRPr lang="en-US" b="1" i="1" dirty="0">
              <a:solidFill>
                <a:srgbClr val="003399"/>
              </a:solidFill>
            </a:endParaRPr>
          </a:p>
          <a:p>
            <a:r>
              <a:rPr lang="en-US" b="1" i="1" dirty="0">
                <a:solidFill>
                  <a:srgbClr val="003399"/>
                </a:solidFill>
              </a:rPr>
              <a:t>Internet:  </a:t>
            </a:r>
            <a:r>
              <a:rPr lang="en-US" b="1" i="1" dirty="0">
                <a:solidFill>
                  <a:srgbClr val="003399"/>
                </a:solidFill>
                <a:hlinkClick r:id="rId4"/>
              </a:rPr>
              <a:t>www.connellandassoc.com</a:t>
            </a:r>
            <a:endParaRPr lang="en-US" b="1" i="1" dirty="0">
              <a:solidFill>
                <a:srgbClr val="003399"/>
              </a:solidFill>
            </a:endParaRPr>
          </a:p>
          <a:p>
            <a:r>
              <a:rPr lang="en-US" dirty="0" smtClean="0">
                <a:solidFill>
                  <a:srgbClr val="FF0000"/>
                </a:solidFill>
              </a:rPr>
              <a:t>Phone 910-295-6800</a:t>
            </a:r>
          </a:p>
          <a:p>
            <a:r>
              <a:rPr lang="en-US" dirty="0" smtClean="0">
                <a:solidFill>
                  <a:srgbClr val="FF0000"/>
                </a:solidFill>
              </a:rPr>
              <a:t>Cell: 910-315-9636</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E62B2042-3225-4DA4-A757-FA64B99BE867}" type="slidenum">
              <a:rPr lang="en-US" smtClean="0"/>
              <a:t>21</a:t>
            </a:fld>
            <a:endParaRPr lang="en-US"/>
          </a:p>
        </p:txBody>
      </p:sp>
    </p:spTree>
    <p:extLst>
      <p:ext uri="{BB962C8B-B14F-4D97-AF65-F5344CB8AC3E}">
        <p14:creationId xmlns:p14="http://schemas.microsoft.com/office/powerpoint/2010/main" val="1302440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smtClean="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fld id="{73998A0D-6E21-4A69-AE35-516B3C7CD7B3}" type="slidenum">
              <a:rPr lang="en-US"/>
              <a:pPr>
                <a:buClr>
                  <a:srgbClr val="FFCF01"/>
                </a:buClr>
                <a:defRPr/>
              </a:pPr>
              <a:t>‹#›</a:t>
            </a:fld>
            <a:endParaRPr lang="en-US"/>
          </a:p>
        </p:txBody>
      </p:sp>
    </p:spTree>
    <p:extLst>
      <p:ext uri="{BB962C8B-B14F-4D97-AF65-F5344CB8AC3E}">
        <p14:creationId xmlns:p14="http://schemas.microsoft.com/office/powerpoint/2010/main" val="1585352423"/>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C407F82C-73FE-4944-9A5E-15435D651A7A}" type="slidenum">
              <a:rPr lang="en-US"/>
              <a:pPr>
                <a:buClr>
                  <a:srgbClr val="FFCF01"/>
                </a:buClr>
                <a:defRPr/>
              </a:pPr>
              <a:t>‹#›</a:t>
            </a:fld>
            <a:endParaRPr lang="en-US"/>
          </a:p>
        </p:txBody>
      </p:sp>
    </p:spTree>
    <p:extLst>
      <p:ext uri="{BB962C8B-B14F-4D97-AF65-F5344CB8AC3E}">
        <p14:creationId xmlns:p14="http://schemas.microsoft.com/office/powerpoint/2010/main" val="1217268851"/>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AD8A7BB8-4E8B-4AE3-9547-49A25E424F5D}" type="slidenum">
              <a:rPr lang="en-US"/>
              <a:pPr>
                <a:buClr>
                  <a:srgbClr val="FFCF01"/>
                </a:buClr>
                <a:defRPr/>
              </a:pPr>
              <a:t>‹#›</a:t>
            </a:fld>
            <a:endParaRPr lang="en-US"/>
          </a:p>
        </p:txBody>
      </p:sp>
    </p:spTree>
    <p:extLst>
      <p:ext uri="{BB962C8B-B14F-4D97-AF65-F5344CB8AC3E}">
        <p14:creationId xmlns:p14="http://schemas.microsoft.com/office/powerpoint/2010/main" val="1525748281"/>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216169EE-F58D-4CC7-8D9F-1ADD1E59A643}" type="slidenum">
              <a:rPr lang="en-US"/>
              <a:pPr>
                <a:buClr>
                  <a:srgbClr val="FFCF01"/>
                </a:buClr>
                <a:defRPr/>
              </a:pPr>
              <a:t>‹#›</a:t>
            </a:fld>
            <a:endParaRPr lang="en-US"/>
          </a:p>
        </p:txBody>
      </p:sp>
    </p:spTree>
    <p:extLst>
      <p:ext uri="{BB962C8B-B14F-4D97-AF65-F5344CB8AC3E}">
        <p14:creationId xmlns:p14="http://schemas.microsoft.com/office/powerpoint/2010/main" val="624447250"/>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8"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9"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DAFC6A0A-AA7D-4CB4-82E0-155E58CBADC2}" type="slidenum">
              <a:rPr lang="en-US"/>
              <a:pPr>
                <a:buClr>
                  <a:srgbClr val="FFCF01"/>
                </a:buClr>
                <a:defRPr/>
              </a:pPr>
              <a:t>‹#›</a:t>
            </a:fld>
            <a:endParaRPr lang="en-US"/>
          </a:p>
        </p:txBody>
      </p:sp>
    </p:spTree>
    <p:extLst>
      <p:ext uri="{BB962C8B-B14F-4D97-AF65-F5344CB8AC3E}">
        <p14:creationId xmlns:p14="http://schemas.microsoft.com/office/powerpoint/2010/main" val="3471247785"/>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69B1800-1ED9-42B3-8598-4CA4F410F6CA}" type="slidenum">
              <a:rPr lang="en-US"/>
              <a:pPr>
                <a:buClr>
                  <a:srgbClr val="FFCF01"/>
                </a:buClr>
                <a:defRPr/>
              </a:pPr>
              <a:t>‹#›</a:t>
            </a:fld>
            <a:endParaRPr lang="en-US"/>
          </a:p>
        </p:txBody>
      </p:sp>
    </p:spTree>
    <p:extLst>
      <p:ext uri="{BB962C8B-B14F-4D97-AF65-F5344CB8AC3E}">
        <p14:creationId xmlns:p14="http://schemas.microsoft.com/office/powerpoint/2010/main" val="2552250294"/>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3"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073EBF3-4156-4083-A898-B17DEA20C419}" type="slidenum">
              <a:rPr lang="en-US"/>
              <a:pPr>
                <a:buClr>
                  <a:srgbClr val="FFCF01"/>
                </a:buClr>
                <a:defRPr/>
              </a:pPr>
              <a:t>‹#›</a:t>
            </a:fld>
            <a:endParaRPr lang="en-US"/>
          </a:p>
        </p:txBody>
      </p:sp>
    </p:spTree>
    <p:extLst>
      <p:ext uri="{BB962C8B-B14F-4D97-AF65-F5344CB8AC3E}">
        <p14:creationId xmlns:p14="http://schemas.microsoft.com/office/powerpoint/2010/main" val="3145307131"/>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743BF930-EBA2-4C5D-B596-7A2D067B98E7}" type="slidenum">
              <a:rPr lang="en-US"/>
              <a:pPr>
                <a:buClr>
                  <a:srgbClr val="FFCF01"/>
                </a:buClr>
                <a:defRPr/>
              </a:pPr>
              <a:t>‹#›</a:t>
            </a:fld>
            <a:endParaRPr lang="en-US"/>
          </a:p>
        </p:txBody>
      </p:sp>
    </p:spTree>
    <p:extLst>
      <p:ext uri="{BB962C8B-B14F-4D97-AF65-F5344CB8AC3E}">
        <p14:creationId xmlns:p14="http://schemas.microsoft.com/office/powerpoint/2010/main" val="3502101283"/>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A35CEC8-9A6A-4F2B-959F-BA1A35303315}" type="slidenum">
              <a:rPr lang="en-US"/>
              <a:pPr>
                <a:buClr>
                  <a:srgbClr val="FFCF01"/>
                </a:buClr>
                <a:defRPr/>
              </a:pPr>
              <a:t>‹#›</a:t>
            </a:fld>
            <a:endParaRPr lang="en-US"/>
          </a:p>
        </p:txBody>
      </p:sp>
    </p:spTree>
    <p:extLst>
      <p:ext uri="{BB962C8B-B14F-4D97-AF65-F5344CB8AC3E}">
        <p14:creationId xmlns:p14="http://schemas.microsoft.com/office/powerpoint/2010/main" val="2235671094"/>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8EDB44E-9D20-4084-A5C5-190A7EF7DDD5}" type="slidenum">
              <a:rPr lang="en-US"/>
              <a:pPr>
                <a:buClr>
                  <a:srgbClr val="FFCF01"/>
                </a:buClr>
                <a:defRPr/>
              </a:pPr>
              <a:t>‹#›</a:t>
            </a:fld>
            <a:endParaRPr lang="en-US"/>
          </a:p>
        </p:txBody>
      </p:sp>
    </p:spTree>
    <p:extLst>
      <p:ext uri="{BB962C8B-B14F-4D97-AF65-F5344CB8AC3E}">
        <p14:creationId xmlns:p14="http://schemas.microsoft.com/office/powerpoint/2010/main" val="4073133817"/>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6A0A052C-9C75-4F6D-9A83-A0FB8B245794}" type="slidenum">
              <a:rPr lang="en-US"/>
              <a:pPr>
                <a:buClr>
                  <a:srgbClr val="FFCF01"/>
                </a:buClr>
                <a:defRPr/>
              </a:pPr>
              <a:t>‹#›</a:t>
            </a:fld>
            <a:endParaRPr lang="en-US"/>
          </a:p>
        </p:txBody>
      </p:sp>
    </p:spTree>
    <p:extLst>
      <p:ext uri="{BB962C8B-B14F-4D97-AF65-F5344CB8AC3E}">
        <p14:creationId xmlns:p14="http://schemas.microsoft.com/office/powerpoint/2010/main" val="369254525"/>
      </p:ext>
    </p:extLst>
  </p:cSld>
  <p:clrMapOvr>
    <a:masterClrMapping/>
  </p:clrMapOvr>
  <p:transition spd="slow">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
        <p:nvSpPr>
          <p:cNvPr id="9228" name="Rectangle 12"/>
          <p:cNvSpPr>
            <a:spLocks noGrp="1" noChangeArrowheads="1"/>
          </p:cNvSpPr>
          <p:nvPr>
            <p:ph type="ctrTitle"/>
          </p:nvPr>
        </p:nvSpPr>
        <p:spPr>
          <a:xfrm>
            <a:off x="990600" y="1676401"/>
            <a:ext cx="7772400" cy="1462088"/>
          </a:xfrm>
        </p:spPr>
        <p:txBody>
          <a:bodyPr/>
          <a:lstStyle>
            <a:lvl1pPr>
              <a:defRPr/>
            </a:lvl1pPr>
          </a:lstStyle>
          <a:p>
            <a:pPr lvl="0"/>
            <a:r>
              <a:rPr lang="en-US" noProof="0" smtClean="0"/>
              <a:t>Click to edit Master title style</a:t>
            </a:r>
          </a:p>
        </p:txBody>
      </p:sp>
      <p:sp>
        <p:nvSpPr>
          <p:cNvPr id="922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fld id="{9E1F6398-1FE6-4EB6-8EAF-9011C229511F}" type="slidenum">
              <a:rPr lang="en-US"/>
              <a:pPr>
                <a:buClr>
                  <a:srgbClr val="FFCF01"/>
                </a:buClr>
                <a:defRPr/>
              </a:pPr>
              <a:t>‹#›</a:t>
            </a:fld>
            <a:endParaRPr lang="en-US"/>
          </a:p>
        </p:txBody>
      </p:sp>
    </p:spTree>
    <p:extLst>
      <p:ext uri="{BB962C8B-B14F-4D97-AF65-F5344CB8AC3E}">
        <p14:creationId xmlns:p14="http://schemas.microsoft.com/office/powerpoint/2010/main" val="161113345"/>
      </p:ext>
    </p:extLst>
  </p:cSld>
  <p:clrMapOvr>
    <a:masterClrMapping/>
  </p:clrMapOvr>
  <p:transition spd="slow">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12486D0F-F5E8-4563-9068-F74CA4AC39B8}" type="slidenum">
              <a:rPr lang="en-US"/>
              <a:pPr>
                <a:buClr>
                  <a:srgbClr val="FFCF01"/>
                </a:buClr>
                <a:defRPr/>
              </a:pPr>
              <a:t>‹#›</a:t>
            </a:fld>
            <a:endParaRPr lang="en-US"/>
          </a:p>
        </p:txBody>
      </p:sp>
    </p:spTree>
    <p:extLst>
      <p:ext uri="{BB962C8B-B14F-4D97-AF65-F5344CB8AC3E}">
        <p14:creationId xmlns:p14="http://schemas.microsoft.com/office/powerpoint/2010/main" val="3467859062"/>
      </p:ext>
    </p:extLst>
  </p:cSld>
  <p:clrMapOvr>
    <a:masterClrMapping/>
  </p:clrMapOvr>
  <p:transition spd="slow">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60AF5333-FF25-4453-BD7E-8D8635888520}" type="slidenum">
              <a:rPr lang="en-US"/>
              <a:pPr>
                <a:buClr>
                  <a:srgbClr val="FFCF01"/>
                </a:buClr>
                <a:defRPr/>
              </a:pPr>
              <a:t>‹#›</a:t>
            </a:fld>
            <a:endParaRPr lang="en-US"/>
          </a:p>
        </p:txBody>
      </p:sp>
    </p:spTree>
    <p:extLst>
      <p:ext uri="{BB962C8B-B14F-4D97-AF65-F5344CB8AC3E}">
        <p14:creationId xmlns:p14="http://schemas.microsoft.com/office/powerpoint/2010/main" val="3381688396"/>
      </p:ext>
    </p:extLst>
  </p:cSld>
  <p:clrMapOvr>
    <a:masterClrMapping/>
  </p:clrMapOvr>
  <p:transition spd="slow">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DAD5DB3B-C788-4E26-932B-70FEEB6517D1}" type="slidenum">
              <a:rPr lang="en-US"/>
              <a:pPr>
                <a:buClr>
                  <a:srgbClr val="FFCF01"/>
                </a:buClr>
                <a:defRPr/>
              </a:pPr>
              <a:t>‹#›</a:t>
            </a:fld>
            <a:endParaRPr lang="en-US"/>
          </a:p>
        </p:txBody>
      </p:sp>
    </p:spTree>
    <p:extLst>
      <p:ext uri="{BB962C8B-B14F-4D97-AF65-F5344CB8AC3E}">
        <p14:creationId xmlns:p14="http://schemas.microsoft.com/office/powerpoint/2010/main" val="3256137707"/>
      </p:ext>
    </p:extLst>
  </p:cSld>
  <p:clrMapOvr>
    <a:masterClrMapping/>
  </p:clrMapOvr>
  <p:transition spd="slow">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8"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9"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9E1ECA81-8124-4B16-A32C-851F97407428}" type="slidenum">
              <a:rPr lang="en-US"/>
              <a:pPr>
                <a:buClr>
                  <a:srgbClr val="FFCF01"/>
                </a:buClr>
                <a:defRPr/>
              </a:pPr>
              <a:t>‹#›</a:t>
            </a:fld>
            <a:endParaRPr lang="en-US"/>
          </a:p>
        </p:txBody>
      </p:sp>
    </p:spTree>
    <p:extLst>
      <p:ext uri="{BB962C8B-B14F-4D97-AF65-F5344CB8AC3E}">
        <p14:creationId xmlns:p14="http://schemas.microsoft.com/office/powerpoint/2010/main" val="1355672523"/>
      </p:ext>
    </p:extLst>
  </p:cSld>
  <p:clrMapOvr>
    <a:masterClrMapping/>
  </p:clrMapOvr>
  <p:transition spd="slow">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D6673CE0-2511-486B-AFB4-6E45CC3CA62F}" type="slidenum">
              <a:rPr lang="en-US"/>
              <a:pPr>
                <a:buClr>
                  <a:srgbClr val="FFCF01"/>
                </a:buClr>
                <a:defRPr/>
              </a:pPr>
              <a:t>‹#›</a:t>
            </a:fld>
            <a:endParaRPr lang="en-US"/>
          </a:p>
        </p:txBody>
      </p:sp>
    </p:spTree>
    <p:extLst>
      <p:ext uri="{BB962C8B-B14F-4D97-AF65-F5344CB8AC3E}">
        <p14:creationId xmlns:p14="http://schemas.microsoft.com/office/powerpoint/2010/main" val="3922544440"/>
      </p:ext>
    </p:extLst>
  </p:cSld>
  <p:clrMapOvr>
    <a:masterClrMapping/>
  </p:clrMapOvr>
  <p:transition spd="slow">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3"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832D6EC1-E0CD-491A-A816-D54620CE2547}" type="slidenum">
              <a:rPr lang="en-US"/>
              <a:pPr>
                <a:buClr>
                  <a:srgbClr val="FFCF01"/>
                </a:buClr>
                <a:defRPr/>
              </a:pPr>
              <a:t>‹#›</a:t>
            </a:fld>
            <a:endParaRPr lang="en-US"/>
          </a:p>
        </p:txBody>
      </p:sp>
    </p:spTree>
    <p:extLst>
      <p:ext uri="{BB962C8B-B14F-4D97-AF65-F5344CB8AC3E}">
        <p14:creationId xmlns:p14="http://schemas.microsoft.com/office/powerpoint/2010/main" val="3143056177"/>
      </p:ext>
    </p:extLst>
  </p:cSld>
  <p:clrMapOvr>
    <a:masterClrMapping/>
  </p:clrMapOvr>
  <p:transition spd="slow">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13484ABA-8363-4AB1-B12F-109F73FAE71E}" type="slidenum">
              <a:rPr lang="en-US"/>
              <a:pPr>
                <a:buClr>
                  <a:srgbClr val="FFCF01"/>
                </a:buClr>
                <a:defRPr/>
              </a:pPr>
              <a:t>‹#›</a:t>
            </a:fld>
            <a:endParaRPr lang="en-US"/>
          </a:p>
        </p:txBody>
      </p:sp>
    </p:spTree>
    <p:extLst>
      <p:ext uri="{BB962C8B-B14F-4D97-AF65-F5344CB8AC3E}">
        <p14:creationId xmlns:p14="http://schemas.microsoft.com/office/powerpoint/2010/main" val="2933314849"/>
      </p:ext>
    </p:extLst>
  </p:cSld>
  <p:clrMapOvr>
    <a:masterClrMapping/>
  </p:clrMapOvr>
  <p:transition spd="slow">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E3D947DC-73E1-477B-9A15-3CD57A066CCA}" type="slidenum">
              <a:rPr lang="en-US"/>
              <a:pPr>
                <a:buClr>
                  <a:srgbClr val="FFCF01"/>
                </a:buClr>
                <a:defRPr/>
              </a:pPr>
              <a:t>‹#›</a:t>
            </a:fld>
            <a:endParaRPr lang="en-US"/>
          </a:p>
        </p:txBody>
      </p:sp>
    </p:spTree>
    <p:extLst>
      <p:ext uri="{BB962C8B-B14F-4D97-AF65-F5344CB8AC3E}">
        <p14:creationId xmlns:p14="http://schemas.microsoft.com/office/powerpoint/2010/main" val="123723782"/>
      </p:ext>
    </p:extLst>
  </p:cSld>
  <p:clrMapOvr>
    <a:masterClrMapping/>
  </p:clrMapOvr>
  <p:transition spd="slow">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9D4E385E-2B97-443B-898E-34CEE78BB9A3}" type="slidenum">
              <a:rPr lang="en-US"/>
              <a:pPr>
                <a:buClr>
                  <a:srgbClr val="FFCF01"/>
                </a:buClr>
                <a:defRPr/>
              </a:pPr>
              <a:t>‹#›</a:t>
            </a:fld>
            <a:endParaRPr lang="en-US"/>
          </a:p>
        </p:txBody>
      </p:sp>
    </p:spTree>
    <p:extLst>
      <p:ext uri="{BB962C8B-B14F-4D97-AF65-F5344CB8AC3E}">
        <p14:creationId xmlns:p14="http://schemas.microsoft.com/office/powerpoint/2010/main" val="1128174731"/>
      </p:ext>
    </p:extLst>
  </p:cSld>
  <p:clrMapOvr>
    <a:masterClrMapping/>
  </p:clrMapOvr>
  <p:transition spd="slow">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4"/>
            <a:ext cx="1951039"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9" y="214314"/>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F7EA85F2-E6AD-4269-B530-C6983818F650}" type="slidenum">
              <a:rPr lang="en-US"/>
              <a:pPr>
                <a:buClr>
                  <a:srgbClr val="FFCF01"/>
                </a:buClr>
                <a:defRPr/>
              </a:pPr>
              <a:t>‹#›</a:t>
            </a:fld>
            <a:endParaRPr lang="en-US"/>
          </a:p>
        </p:txBody>
      </p:sp>
    </p:spTree>
    <p:extLst>
      <p:ext uri="{BB962C8B-B14F-4D97-AF65-F5344CB8AC3E}">
        <p14:creationId xmlns:p14="http://schemas.microsoft.com/office/powerpoint/2010/main" val="4240116107"/>
      </p:ext>
    </p:extLst>
  </p:cSld>
  <p:clrMapOvr>
    <a:masterClrMapping/>
  </p:clrMapOvr>
  <p:transition spd="slow">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4"/>
            <a:ext cx="7793037" cy="1462087"/>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82688" y="2017713"/>
            <a:ext cx="7772400" cy="4114800"/>
          </a:xfrm>
        </p:spPr>
        <p:txBody>
          <a:bodyPr/>
          <a:lstStyle/>
          <a:p>
            <a:pPr lvl="0"/>
            <a:endParaRPr lang="en-US" noProof="0" smtClean="0"/>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87BE36D2-1C58-4B5C-930E-D5FF41097F35}" type="slidenum">
              <a:rPr lang="en-US"/>
              <a:pPr>
                <a:buClr>
                  <a:srgbClr val="FFCF01"/>
                </a:buClr>
                <a:defRPr/>
              </a:pPr>
              <a:t>‹#›</a:t>
            </a:fld>
            <a:endParaRPr lang="en-US"/>
          </a:p>
        </p:txBody>
      </p:sp>
    </p:spTree>
    <p:extLst>
      <p:ext uri="{BB962C8B-B14F-4D97-AF65-F5344CB8AC3E}">
        <p14:creationId xmlns:p14="http://schemas.microsoft.com/office/powerpoint/2010/main" val="3685568924"/>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0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0"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3"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5"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fld id="{772CA187-2DD4-4612-9346-475E4CAF96C8}" type="slidenum">
              <a:rPr lang="en-US"/>
              <a:pPr fontAlgn="base">
                <a:spcAft>
                  <a:spcPct val="0"/>
                </a:spcAft>
                <a:defRPr/>
              </a:pPr>
              <a:t>‹#›</a:t>
            </a:fld>
            <a:endParaRPr lang="en-US"/>
          </a:p>
        </p:txBody>
      </p:sp>
    </p:spTree>
    <p:extLst>
      <p:ext uri="{BB962C8B-B14F-4D97-AF65-F5344CB8AC3E}">
        <p14:creationId xmlns:p14="http://schemas.microsoft.com/office/powerpoint/2010/main" val="2254129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ll/>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2"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5"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7177"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8"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203"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endParaRPr lang="en-US"/>
          </a:p>
        </p:txBody>
      </p:sp>
      <p:sp>
        <p:nvSpPr>
          <p:cNvPr id="8204"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endParaRPr lang="en-US"/>
          </a:p>
        </p:txBody>
      </p:sp>
      <p:sp>
        <p:nvSpPr>
          <p:cNvPr id="8205"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fld id="{CA716011-B991-4ECD-B7F7-5A1BD5A491A7}" type="slidenum">
              <a:rPr lang="en-US"/>
              <a:pPr fontAlgn="base">
                <a:spcAft>
                  <a:spcPct val="0"/>
                </a:spcAft>
                <a:defRPr/>
              </a:pPr>
              <a:t>‹#›</a:t>
            </a:fld>
            <a:endParaRPr lang="en-US"/>
          </a:p>
        </p:txBody>
      </p:sp>
    </p:spTree>
    <p:extLst>
      <p:ext uri="{BB962C8B-B14F-4D97-AF65-F5344CB8AC3E}">
        <p14:creationId xmlns:p14="http://schemas.microsoft.com/office/powerpoint/2010/main" val="26671860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slow">
    <p:pull/>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onnellandassoc.com/" TargetMode="External"/><Relationship Id="rId4" Type="http://schemas.openxmlformats.org/officeDocument/2006/relationships/hyperlink" Target="mailto:jec42644@ao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Title 6"/>
          <p:cNvSpPr>
            <a:spLocks noGrp="1"/>
          </p:cNvSpPr>
          <p:nvPr>
            <p:ph type="title"/>
          </p:nvPr>
        </p:nvSpPr>
        <p:spPr/>
        <p:txBody>
          <a:bodyPr/>
          <a:lstStyle/>
          <a:p>
            <a:r>
              <a:rPr lang="en-US" dirty="0" smtClean="0"/>
              <a:t>Fiscal Cliff &amp;  Philanthropy: </a:t>
            </a:r>
            <a:br>
              <a:rPr lang="en-US" dirty="0" smtClean="0"/>
            </a:br>
            <a:r>
              <a:rPr lang="en-US" dirty="0" smtClean="0"/>
              <a:t>More questions than answers</a:t>
            </a:r>
          </a:p>
        </p:txBody>
      </p:sp>
      <p:pic>
        <p:nvPicPr>
          <p:cNvPr id="356355"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86000" y="1828800"/>
            <a:ext cx="4419600" cy="2624137"/>
          </a:xfrm>
        </p:spPr>
      </p:pic>
      <p:sp>
        <p:nvSpPr>
          <p:cNvPr id="4" name="Rectangle 3"/>
          <p:cNvSpPr txBox="1">
            <a:spLocks noChangeArrowheads="1"/>
          </p:cNvSpPr>
          <p:nvPr/>
        </p:nvSpPr>
        <p:spPr bwMode="auto">
          <a:xfrm>
            <a:off x="1367118" y="4876800"/>
            <a:ext cx="64008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a:lstStyle>
          <a:p>
            <a:pPr eaLnBrk="1" hangingPunct="1"/>
            <a:r>
              <a:rPr lang="en-US" sz="2800" b="1" dirty="0" smtClean="0">
                <a:solidFill>
                  <a:srgbClr val="003399"/>
                </a:solidFill>
              </a:rPr>
              <a:t>James E. Connell FAHP, CSA</a:t>
            </a:r>
          </a:p>
          <a:p>
            <a:pPr eaLnBrk="1" hangingPunct="1"/>
            <a:r>
              <a:rPr lang="en-US" sz="1800" b="1" i="1" dirty="0" smtClean="0">
                <a:solidFill>
                  <a:srgbClr val="003399"/>
                </a:solidFill>
              </a:rPr>
              <a:t>Charitable Estate and Gift Planning Specialists</a:t>
            </a:r>
          </a:p>
          <a:p>
            <a:pPr eaLnBrk="1" hangingPunct="1"/>
            <a:r>
              <a:rPr lang="en-US" sz="1800" b="1" i="1" dirty="0" smtClean="0">
                <a:solidFill>
                  <a:srgbClr val="003399"/>
                </a:solidFill>
              </a:rPr>
              <a:t>P.O. Box 3335, Pinehurst, NC 28374</a:t>
            </a:r>
          </a:p>
          <a:p>
            <a:pPr eaLnBrk="1" hangingPunct="1"/>
            <a:r>
              <a:rPr lang="en-US" sz="1800" b="1" i="1" dirty="0" smtClean="0">
                <a:solidFill>
                  <a:srgbClr val="003399"/>
                </a:solidFill>
              </a:rPr>
              <a:t>Email:  </a:t>
            </a:r>
            <a:r>
              <a:rPr lang="en-US" sz="1800" b="1" i="1" dirty="0" smtClean="0">
                <a:solidFill>
                  <a:srgbClr val="003399"/>
                </a:solidFill>
                <a:hlinkClick r:id="rId4"/>
              </a:rPr>
              <a:t>jec42644@aol.com</a:t>
            </a:r>
            <a:endParaRPr lang="en-US" sz="1800" b="1" i="1" dirty="0" smtClean="0">
              <a:solidFill>
                <a:srgbClr val="003399"/>
              </a:solidFill>
            </a:endParaRPr>
          </a:p>
          <a:p>
            <a:pPr eaLnBrk="1" hangingPunct="1"/>
            <a:r>
              <a:rPr lang="en-US" sz="1800" b="1" i="1" dirty="0" smtClean="0">
                <a:solidFill>
                  <a:srgbClr val="003399"/>
                </a:solidFill>
              </a:rPr>
              <a:t>Internet:  </a:t>
            </a:r>
            <a:r>
              <a:rPr lang="en-US" sz="1800" b="1" i="1" dirty="0" smtClean="0">
                <a:solidFill>
                  <a:srgbClr val="003399"/>
                </a:solidFill>
                <a:hlinkClick r:id="rId5"/>
              </a:rPr>
              <a:t>www.connellandassoc.com</a:t>
            </a:r>
            <a:endParaRPr lang="en-US" sz="1800" b="1" i="1" dirty="0" smtClean="0">
              <a:solidFill>
                <a:srgbClr val="003399"/>
              </a:solidFill>
            </a:endParaRPr>
          </a:p>
        </p:txBody>
      </p:sp>
    </p:spTree>
    <p:extLst>
      <p:ext uri="{BB962C8B-B14F-4D97-AF65-F5344CB8AC3E}">
        <p14:creationId xmlns:p14="http://schemas.microsoft.com/office/powerpoint/2010/main" val="3882751441"/>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Title 4"/>
          <p:cNvSpPr>
            <a:spLocks noGrp="1"/>
          </p:cNvSpPr>
          <p:nvPr>
            <p:ph type="title"/>
          </p:nvPr>
        </p:nvSpPr>
        <p:spPr/>
        <p:txBody>
          <a:bodyPr/>
          <a:lstStyle/>
          <a:p>
            <a:r>
              <a:rPr lang="en-US" sz="4000" dirty="0" smtClean="0"/>
              <a:t>Looking back:</a:t>
            </a:r>
            <a:br>
              <a:rPr lang="en-US" sz="4000" dirty="0" smtClean="0"/>
            </a:br>
            <a:r>
              <a:rPr lang="en-US" sz="4000" dirty="0" smtClean="0"/>
              <a:t>Giving by Income 2007-2009</a:t>
            </a:r>
          </a:p>
        </p:txBody>
      </p:sp>
      <p:sp>
        <p:nvSpPr>
          <p:cNvPr id="331779" name="Content Placeholder 2"/>
          <p:cNvSpPr>
            <a:spLocks noGrp="1"/>
          </p:cNvSpPr>
          <p:nvPr>
            <p:ph idx="1"/>
          </p:nvPr>
        </p:nvSpPr>
        <p:spPr/>
        <p:txBody>
          <a:bodyPr/>
          <a:lstStyle/>
          <a:p>
            <a:r>
              <a:rPr lang="en-US" sz="2800" dirty="0" smtClean="0"/>
              <a:t>Cash gifts </a:t>
            </a:r>
            <a:r>
              <a:rPr lang="en-US" sz="2800" b="1" dirty="0" smtClean="0">
                <a:solidFill>
                  <a:srgbClr val="FF0000"/>
                </a:solidFill>
              </a:rPr>
              <a:t>fell 9.7% </a:t>
            </a:r>
            <a:r>
              <a:rPr lang="en-US" sz="2800" dirty="0" smtClean="0"/>
              <a:t>while security and non-cash gifts </a:t>
            </a:r>
            <a:r>
              <a:rPr lang="en-US" sz="2800" b="1" dirty="0" smtClean="0">
                <a:solidFill>
                  <a:srgbClr val="FF0000"/>
                </a:solidFill>
              </a:rPr>
              <a:t>declined 46%</a:t>
            </a:r>
          </a:p>
          <a:p>
            <a:r>
              <a:rPr lang="en-US" sz="2800" b="1" dirty="0" smtClean="0">
                <a:solidFill>
                  <a:srgbClr val="FF0000"/>
                </a:solidFill>
              </a:rPr>
              <a:t>90% of the decline in giving from</a:t>
            </a:r>
            <a:br>
              <a:rPr lang="en-US" sz="2800" b="1" dirty="0" smtClean="0">
                <a:solidFill>
                  <a:srgbClr val="FF0000"/>
                </a:solidFill>
              </a:rPr>
            </a:br>
            <a:r>
              <a:rPr lang="en-US" sz="2800" b="1" dirty="0" smtClean="0">
                <a:solidFill>
                  <a:srgbClr val="FF0000"/>
                </a:solidFill>
              </a:rPr>
              <a:t>2007 - 2009 can be traced to donors with incomes of $200,000+</a:t>
            </a:r>
          </a:p>
          <a:p>
            <a:r>
              <a:rPr lang="en-US" sz="2800" dirty="0" smtClean="0"/>
              <a:t>Under $200,000 reduced their giving by 4.3%</a:t>
            </a:r>
          </a:p>
          <a:p>
            <a:r>
              <a:rPr lang="en-US" sz="2800" dirty="0" smtClean="0"/>
              <a:t>$100,000 to $200,000 incomes reduce their giving by &gt;.05%</a:t>
            </a:r>
          </a:p>
          <a:p>
            <a:endParaRPr lang="en-US" sz="2800" dirty="0" smtClean="0"/>
          </a:p>
        </p:txBody>
      </p:sp>
    </p:spTree>
    <p:extLst>
      <p:ext uri="{BB962C8B-B14F-4D97-AF65-F5344CB8AC3E}">
        <p14:creationId xmlns:p14="http://schemas.microsoft.com/office/powerpoint/2010/main" val="1126262218"/>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137" y="1857375"/>
            <a:ext cx="6943725" cy="5000625"/>
          </a:xfrm>
          <a:prstGeom prst="rect">
            <a:avLst/>
          </a:prstGeom>
        </p:spPr>
      </p:pic>
      <p:sp>
        <p:nvSpPr>
          <p:cNvPr id="2" name="Title 1"/>
          <p:cNvSpPr>
            <a:spLocks noGrp="1"/>
          </p:cNvSpPr>
          <p:nvPr>
            <p:ph type="title"/>
          </p:nvPr>
        </p:nvSpPr>
        <p:spPr/>
        <p:txBody>
          <a:bodyPr/>
          <a:lstStyle/>
          <a:p>
            <a:r>
              <a:rPr lang="en-US" sz="3600" dirty="0" smtClean="0"/>
              <a:t>What Drives Major and Campaign Donors to Give</a:t>
            </a:r>
            <a:endParaRPr lang="en-US" sz="3600" dirty="0"/>
          </a:p>
        </p:txBody>
      </p:sp>
    </p:spTree>
    <p:extLst>
      <p:ext uri="{BB962C8B-B14F-4D97-AF65-F5344CB8AC3E}">
        <p14:creationId xmlns:p14="http://schemas.microsoft.com/office/powerpoint/2010/main" val="1540487997"/>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Wealthy Donor Giving Forecast</a:t>
            </a:r>
            <a:endParaRPr lang="en-US" sz="400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828800"/>
            <a:ext cx="6543675" cy="4257675"/>
          </a:xfrm>
          <a:prstGeom prst="rect">
            <a:avLst/>
          </a:prstGeom>
        </p:spPr>
      </p:pic>
    </p:spTree>
    <p:extLst>
      <p:ext uri="{BB962C8B-B14F-4D97-AF65-F5344CB8AC3E}">
        <p14:creationId xmlns:p14="http://schemas.microsoft.com/office/powerpoint/2010/main" val="1531545152"/>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6" name="Picture 2" descr="How much must you make to be in the top 50 percent of U.S. ea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863" y="1752600"/>
            <a:ext cx="7248525"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4547" name="Title 3"/>
          <p:cNvSpPr>
            <a:spLocks noGrp="1"/>
          </p:cNvSpPr>
          <p:nvPr>
            <p:ph type="title"/>
          </p:nvPr>
        </p:nvSpPr>
        <p:spPr/>
        <p:txBody>
          <a:bodyPr/>
          <a:lstStyle/>
          <a:p>
            <a:r>
              <a:rPr lang="en-US" sz="3600" smtClean="0"/>
              <a:t>How Much You Have to Make to be in the Top 50% of Earners</a:t>
            </a:r>
          </a:p>
        </p:txBody>
      </p:sp>
      <p:sp>
        <p:nvSpPr>
          <p:cNvPr id="5" name="TextBox 4"/>
          <p:cNvSpPr txBox="1"/>
          <p:nvPr/>
        </p:nvSpPr>
        <p:spPr>
          <a:xfrm>
            <a:off x="236145" y="5600700"/>
            <a:ext cx="8153400" cy="1077218"/>
          </a:xfrm>
          <a:prstGeom prst="rect">
            <a:avLst/>
          </a:prstGeom>
          <a:noFill/>
        </p:spPr>
        <p:txBody>
          <a:bodyPr wrap="square">
            <a:spAutoFit/>
          </a:bodyPr>
          <a:lstStyle/>
          <a:p>
            <a:pPr>
              <a:buFont typeface="Monotype Sorts" pitchFamily="2" charset="2"/>
              <a:buNone/>
              <a:defRPr/>
            </a:pPr>
            <a:r>
              <a:rPr lang="en-US" sz="1600" dirty="0">
                <a:solidFill>
                  <a:srgbClr val="FF0000"/>
                </a:solidFill>
              </a:rPr>
              <a:t>Source: </a:t>
            </a:r>
            <a:r>
              <a:rPr lang="en-US" sz="1600" dirty="0">
                <a:solidFill>
                  <a:schemeClr val="bg2"/>
                </a:solidFill>
              </a:rPr>
              <a:t>IRS, Statistics of Income Division, July 2011</a:t>
            </a:r>
          </a:p>
          <a:p>
            <a:pPr>
              <a:buFont typeface="Monotype Sorts" pitchFamily="2" charset="2"/>
              <a:buNone/>
              <a:defRPr/>
            </a:pPr>
            <a:r>
              <a:rPr lang="en-US" sz="1600" dirty="0">
                <a:solidFill>
                  <a:srgbClr val="FF0000"/>
                </a:solidFill>
              </a:rPr>
              <a:t>The income thresholds are for the amount of AGI on a return, </a:t>
            </a:r>
            <a:r>
              <a:rPr lang="en-US" sz="1600" dirty="0" smtClean="0">
                <a:solidFill>
                  <a:srgbClr val="FF0000"/>
                </a:solidFill>
              </a:rPr>
              <a:t>not </a:t>
            </a:r>
            <a:r>
              <a:rPr lang="en-US" sz="1600" dirty="0">
                <a:solidFill>
                  <a:srgbClr val="FF0000"/>
                </a:solidFill>
              </a:rPr>
              <a:t>per taxpayer</a:t>
            </a:r>
            <a:r>
              <a:rPr lang="en-US" sz="1600" dirty="0" smtClean="0">
                <a:solidFill>
                  <a:srgbClr val="FF0000"/>
                </a:solidFill>
              </a:rPr>
              <a:t>. </a:t>
            </a:r>
          </a:p>
          <a:p>
            <a:pPr>
              <a:buFont typeface="Monotype Sorts" pitchFamily="2" charset="2"/>
              <a:buNone/>
              <a:defRPr/>
            </a:pPr>
            <a:r>
              <a:rPr lang="en-US" sz="1600" dirty="0" smtClean="0">
                <a:solidFill>
                  <a:srgbClr val="FF0000"/>
                </a:solidFill>
              </a:rPr>
              <a:t>--Taxes on the 1% could rise and average of $121,000.</a:t>
            </a:r>
          </a:p>
          <a:p>
            <a:pPr>
              <a:buFont typeface="Monotype Sorts" pitchFamily="2" charset="2"/>
              <a:buNone/>
              <a:defRPr/>
            </a:pPr>
            <a:r>
              <a:rPr lang="en-US" sz="1600" dirty="0" smtClean="0">
                <a:solidFill>
                  <a:srgbClr val="FF0000"/>
                </a:solidFill>
              </a:rPr>
              <a:t>--Top quintile will owe an additional $1,141</a:t>
            </a:r>
            <a:endParaRPr lang="en-US" sz="1600" dirty="0">
              <a:solidFill>
                <a:srgbClr val="FF0000"/>
              </a:solidFill>
            </a:endParaRPr>
          </a:p>
        </p:txBody>
      </p:sp>
    </p:spTree>
    <p:extLst>
      <p:ext uri="{BB962C8B-B14F-4D97-AF65-F5344CB8AC3E}">
        <p14:creationId xmlns:p14="http://schemas.microsoft.com/office/powerpoint/2010/main" val="2568746541"/>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solidFill>
                  <a:schemeClr val="tx2">
                    <a:lumMod val="60000"/>
                    <a:lumOff val="40000"/>
                  </a:schemeClr>
                </a:solidFill>
              </a:rPr>
              <a:t>Fiscal Cliff Middle &amp; Top Income Impact</a:t>
            </a:r>
            <a:endParaRPr lang="en-US" sz="3200" dirty="0">
              <a:solidFill>
                <a:schemeClr val="tx2">
                  <a:lumMod val="60000"/>
                  <a:lumOff val="40000"/>
                </a:schemeClr>
              </a:solidFill>
            </a:endParaRPr>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675" y="1828800"/>
            <a:ext cx="7990234" cy="4191000"/>
          </a:xfrm>
          <a:prstGeom prst="rect">
            <a:avLst/>
          </a:prstGeom>
        </p:spPr>
      </p:pic>
      <p:sp>
        <p:nvSpPr>
          <p:cNvPr id="2" name="TextBox 1"/>
          <p:cNvSpPr txBox="1"/>
          <p:nvPr/>
        </p:nvSpPr>
        <p:spPr>
          <a:xfrm>
            <a:off x="32657" y="6008914"/>
            <a:ext cx="9191940" cy="646331"/>
          </a:xfrm>
          <a:prstGeom prst="rect">
            <a:avLst/>
          </a:prstGeom>
          <a:noFill/>
        </p:spPr>
        <p:txBody>
          <a:bodyPr wrap="none" rtlCol="0">
            <a:spAutoFit/>
          </a:bodyPr>
          <a:lstStyle/>
          <a:p>
            <a:r>
              <a:rPr lang="en-US" sz="1200" b="1" dirty="0">
                <a:solidFill>
                  <a:srgbClr val="FF0000"/>
                </a:solidFill>
              </a:rPr>
              <a:t>DOWN FOR ALL - The top 1% of taxpayers paid an average tax rate (i.e., federal income taxes paid as a </a:t>
            </a:r>
            <a:r>
              <a:rPr lang="en-US" sz="1200" b="1" dirty="0" smtClean="0">
                <a:solidFill>
                  <a:srgbClr val="FF0000"/>
                </a:solidFill>
              </a:rPr>
              <a:t>percentage</a:t>
            </a:r>
          </a:p>
          <a:p>
            <a:r>
              <a:rPr lang="en-US" sz="1200" b="1" dirty="0" smtClean="0">
                <a:solidFill>
                  <a:srgbClr val="FF0000"/>
                </a:solidFill>
              </a:rPr>
              <a:t>of </a:t>
            </a:r>
            <a:r>
              <a:rPr lang="en-US" sz="1200" b="1" dirty="0">
                <a:solidFill>
                  <a:srgbClr val="FF0000"/>
                </a:solidFill>
              </a:rPr>
              <a:t>adjusted gross income) of 34.5% in 1980, but only paid 24.0% in 2009 (the latest year that data is available). </a:t>
            </a:r>
            <a:endParaRPr lang="en-US" sz="1200" b="1" dirty="0" smtClean="0">
              <a:solidFill>
                <a:srgbClr val="FF0000"/>
              </a:solidFill>
            </a:endParaRPr>
          </a:p>
          <a:p>
            <a:r>
              <a:rPr lang="en-US" sz="1200" b="1" dirty="0" smtClean="0">
                <a:solidFill>
                  <a:srgbClr val="FF0000"/>
                </a:solidFill>
              </a:rPr>
              <a:t>The </a:t>
            </a:r>
            <a:r>
              <a:rPr lang="en-US" sz="1200" b="1" dirty="0">
                <a:solidFill>
                  <a:srgbClr val="FF0000"/>
                </a:solidFill>
              </a:rPr>
              <a:t>bottom 50% of taxpayers paid an average tax rate of 6.1% in 1980, but only paid 1.8% in 2009 (source: </a:t>
            </a:r>
            <a:r>
              <a:rPr lang="en-US" sz="1200" b="1" dirty="0" smtClean="0">
                <a:solidFill>
                  <a:srgbClr val="FF0000"/>
                </a:solidFill>
              </a:rPr>
              <a:t>IRS) </a:t>
            </a:r>
            <a:endParaRPr lang="en-US" sz="1200" dirty="0">
              <a:solidFill>
                <a:srgbClr val="FF0000"/>
              </a:solidFill>
            </a:endParaRPr>
          </a:p>
        </p:txBody>
      </p:sp>
    </p:spTree>
    <p:extLst>
      <p:ext uri="{BB962C8B-B14F-4D97-AF65-F5344CB8AC3E}">
        <p14:creationId xmlns:p14="http://schemas.microsoft.com/office/powerpoint/2010/main" val="4167327674"/>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Tax Revenue Increases 2013 to 2022</a:t>
            </a:r>
            <a:endParaRPr lang="en-US" sz="3600"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057400"/>
            <a:ext cx="5996463" cy="2743200"/>
          </a:xfrm>
          <a:prstGeom prst="rect">
            <a:avLst/>
          </a:prstGeom>
        </p:spPr>
      </p:pic>
      <p:sp>
        <p:nvSpPr>
          <p:cNvPr id="4" name="TextBox 3"/>
          <p:cNvSpPr txBox="1"/>
          <p:nvPr/>
        </p:nvSpPr>
        <p:spPr>
          <a:xfrm>
            <a:off x="1371600" y="4800600"/>
            <a:ext cx="6148863" cy="369332"/>
          </a:xfrm>
          <a:prstGeom prst="rect">
            <a:avLst/>
          </a:prstGeom>
          <a:noFill/>
        </p:spPr>
        <p:txBody>
          <a:bodyPr wrap="none" rtlCol="0">
            <a:spAutoFit/>
          </a:bodyPr>
          <a:lstStyle/>
          <a:p>
            <a:r>
              <a:rPr lang="en-US" dirty="0" smtClean="0"/>
              <a:t>Source: Committee for Responsible Federal Budget (CRFB)</a:t>
            </a:r>
            <a:endParaRPr lang="en-US" dirty="0"/>
          </a:p>
        </p:txBody>
      </p:sp>
      <p:sp>
        <p:nvSpPr>
          <p:cNvPr id="5" name="TextBox 4"/>
          <p:cNvSpPr txBox="1"/>
          <p:nvPr/>
        </p:nvSpPr>
        <p:spPr>
          <a:xfrm>
            <a:off x="207066" y="5410200"/>
            <a:ext cx="8936934" cy="923330"/>
          </a:xfrm>
          <a:prstGeom prst="rect">
            <a:avLst/>
          </a:prstGeom>
          <a:noFill/>
        </p:spPr>
        <p:txBody>
          <a:bodyPr wrap="none" rtlCol="0">
            <a:spAutoFit/>
          </a:bodyPr>
          <a:lstStyle/>
          <a:p>
            <a:r>
              <a:rPr lang="en-US" dirty="0" smtClean="0">
                <a:solidFill>
                  <a:srgbClr val="FF0000"/>
                </a:solidFill>
              </a:rPr>
              <a:t>Nonprofit sector could lose $5.6 Billion per year in charitable giving if the </a:t>
            </a:r>
          </a:p>
          <a:p>
            <a:r>
              <a:rPr lang="en-US" dirty="0">
                <a:solidFill>
                  <a:srgbClr val="FF0000"/>
                </a:solidFill>
              </a:rPr>
              <a:t>c</a:t>
            </a:r>
            <a:r>
              <a:rPr lang="en-US" dirty="0" smtClean="0">
                <a:solidFill>
                  <a:srgbClr val="FF0000"/>
                </a:solidFill>
              </a:rPr>
              <a:t>haritable deduction is cut. Higher income taxpayers account for the majority of</a:t>
            </a:r>
          </a:p>
          <a:p>
            <a:r>
              <a:rPr lang="en-US" dirty="0">
                <a:solidFill>
                  <a:srgbClr val="FF0000"/>
                </a:solidFill>
              </a:rPr>
              <a:t>i</a:t>
            </a:r>
            <a:r>
              <a:rPr lang="en-US" dirty="0" smtClean="0">
                <a:solidFill>
                  <a:srgbClr val="FF0000"/>
                </a:solidFill>
              </a:rPr>
              <a:t>ndividual giving.  Taxpayers with $100,000 in 2008 provided 58% of charitable giving </a:t>
            </a:r>
            <a:endParaRPr lang="en-US" dirty="0">
              <a:solidFill>
                <a:srgbClr val="FF0000"/>
              </a:solidFill>
            </a:endParaRPr>
          </a:p>
        </p:txBody>
      </p:sp>
    </p:spTree>
    <p:extLst>
      <p:ext uri="{BB962C8B-B14F-4D97-AF65-F5344CB8AC3E}">
        <p14:creationId xmlns:p14="http://schemas.microsoft.com/office/powerpoint/2010/main" val="34746129"/>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Title 1"/>
          <p:cNvSpPr>
            <a:spLocks noGrp="1"/>
          </p:cNvSpPr>
          <p:nvPr>
            <p:ph type="title"/>
          </p:nvPr>
        </p:nvSpPr>
        <p:spPr/>
        <p:txBody>
          <a:bodyPr/>
          <a:lstStyle/>
          <a:p>
            <a:r>
              <a:rPr lang="en-US" dirty="0"/>
              <a:t>Fiscal Cliff &amp;  Philanthropy:</a:t>
            </a:r>
            <a:r>
              <a:rPr lang="en-US" dirty="0" smtClean="0"/>
              <a:t/>
            </a:r>
            <a:br>
              <a:rPr lang="en-US" dirty="0" smtClean="0"/>
            </a:br>
            <a:r>
              <a:rPr lang="en-US" dirty="0" smtClean="0"/>
              <a:t>More questions than answers</a:t>
            </a:r>
          </a:p>
        </p:txBody>
      </p:sp>
      <p:pic>
        <p:nvPicPr>
          <p:cNvPr id="358403"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95475"/>
            <a:ext cx="7431088"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233297"/>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Title 1"/>
          <p:cNvSpPr>
            <a:spLocks noGrp="1"/>
          </p:cNvSpPr>
          <p:nvPr>
            <p:ph type="title"/>
          </p:nvPr>
        </p:nvSpPr>
        <p:spPr/>
        <p:txBody>
          <a:bodyPr/>
          <a:lstStyle/>
          <a:p>
            <a:r>
              <a:rPr lang="en-US" dirty="0"/>
              <a:t>Fiscal Cliff &amp;  Philanthropy:</a:t>
            </a:r>
            <a:r>
              <a:rPr lang="en-US" dirty="0" smtClean="0"/>
              <a:t/>
            </a:r>
            <a:br>
              <a:rPr lang="en-US" dirty="0" smtClean="0"/>
            </a:br>
            <a:r>
              <a:rPr lang="en-US" dirty="0" smtClean="0"/>
              <a:t>More questions than answers</a:t>
            </a:r>
          </a:p>
        </p:txBody>
      </p:sp>
      <p:pic>
        <p:nvPicPr>
          <p:cNvPr id="359427"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2588" y="2590800"/>
            <a:ext cx="83788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39308"/>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solidFill>
                  <a:srgbClr val="0070C0"/>
                </a:solidFill>
              </a:rPr>
              <a:t>Three Federal Estate Tax Options</a:t>
            </a:r>
            <a:endParaRPr lang="en-US" sz="4000" dirty="0">
              <a:solidFill>
                <a:srgbClr val="0070C0"/>
              </a:solidFill>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893" y="1752600"/>
            <a:ext cx="7860416" cy="4104238"/>
          </a:xfrm>
          <a:prstGeom prst="rect">
            <a:avLst/>
          </a:prstGeom>
        </p:spPr>
      </p:pic>
    </p:spTree>
    <p:extLst>
      <p:ext uri="{BB962C8B-B14F-4D97-AF65-F5344CB8AC3E}">
        <p14:creationId xmlns:p14="http://schemas.microsoft.com/office/powerpoint/2010/main" val="1422626064"/>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Title 1"/>
          <p:cNvSpPr>
            <a:spLocks noGrp="1"/>
          </p:cNvSpPr>
          <p:nvPr>
            <p:ph type="title"/>
          </p:nvPr>
        </p:nvSpPr>
        <p:spPr/>
        <p:txBody>
          <a:bodyPr/>
          <a:lstStyle/>
          <a:p>
            <a:r>
              <a:rPr lang="en-US" dirty="0"/>
              <a:t>Fiscal Cliff &amp;  Philanthropy:</a:t>
            </a:r>
            <a:r>
              <a:rPr lang="en-US" dirty="0" smtClean="0"/>
              <a:t/>
            </a:r>
            <a:br>
              <a:rPr lang="en-US" dirty="0" smtClean="0"/>
            </a:br>
            <a:r>
              <a:rPr lang="en-US" dirty="0" smtClean="0"/>
              <a:t>More questions than answers</a:t>
            </a:r>
          </a:p>
        </p:txBody>
      </p:sp>
      <p:pic>
        <p:nvPicPr>
          <p:cNvPr id="360451" name="Picture 3"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30413"/>
            <a:ext cx="8162925"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937200"/>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Congressional Budget Office and Fiscal Cliff</a:t>
            </a:r>
            <a:endParaRPr lang="en-US" sz="4000"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062" y="2133600"/>
            <a:ext cx="6169448" cy="3048002"/>
          </a:xfrm>
          <a:prstGeom prst="rect">
            <a:avLst/>
          </a:prstGeom>
        </p:spPr>
      </p:pic>
    </p:spTree>
    <p:extLst>
      <p:ext uri="{BB962C8B-B14F-4D97-AF65-F5344CB8AC3E}">
        <p14:creationId xmlns:p14="http://schemas.microsoft.com/office/powerpoint/2010/main" val="2812642593"/>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revenue 2013 to 2022</a:t>
            </a:r>
            <a:endParaRPr lang="en-US"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143125"/>
            <a:ext cx="6291262" cy="2571750"/>
          </a:xfrm>
          <a:prstGeom prst="rect">
            <a:avLst/>
          </a:prstGeom>
        </p:spPr>
      </p:pic>
    </p:spTree>
    <p:extLst>
      <p:ext uri="{BB962C8B-B14F-4D97-AF65-F5344CB8AC3E}">
        <p14:creationId xmlns:p14="http://schemas.microsoft.com/office/powerpoint/2010/main" val="1989998884"/>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Title 1"/>
          <p:cNvSpPr>
            <a:spLocks noGrp="1"/>
          </p:cNvSpPr>
          <p:nvPr>
            <p:ph type="title"/>
          </p:nvPr>
        </p:nvSpPr>
        <p:spPr/>
        <p:txBody>
          <a:bodyPr/>
          <a:lstStyle/>
          <a:p>
            <a:r>
              <a:rPr lang="en-US" dirty="0"/>
              <a:t>Fiscal Cliff &amp;  Philanthropy:</a:t>
            </a:r>
            <a:r>
              <a:rPr lang="en-US" dirty="0" smtClean="0"/>
              <a:t/>
            </a:r>
            <a:br>
              <a:rPr lang="en-US" dirty="0" smtClean="0"/>
            </a:br>
            <a:r>
              <a:rPr lang="en-US" dirty="0" smtClean="0"/>
              <a:t>More questions than answers</a:t>
            </a:r>
          </a:p>
        </p:txBody>
      </p:sp>
      <p:sp>
        <p:nvSpPr>
          <p:cNvPr id="361475" name="Content Placeholder 1"/>
          <p:cNvSpPr>
            <a:spLocks noGrp="1"/>
          </p:cNvSpPr>
          <p:nvPr>
            <p:ph idx="1"/>
          </p:nvPr>
        </p:nvSpPr>
        <p:spPr/>
        <p:txBody>
          <a:bodyPr/>
          <a:lstStyle/>
          <a:p>
            <a:r>
              <a:rPr lang="en-US" sz="2800" dirty="0" smtClean="0"/>
              <a:t>Upper income clients may want to consider shifting income from 2013 to 2012</a:t>
            </a:r>
          </a:p>
          <a:p>
            <a:r>
              <a:rPr lang="en-US" sz="2800" dirty="0" smtClean="0"/>
              <a:t>Sell appreciated assets before tax increase</a:t>
            </a:r>
          </a:p>
          <a:p>
            <a:pPr lvl="1"/>
            <a:r>
              <a:rPr lang="en-US" sz="2400" dirty="0" smtClean="0"/>
              <a:t>Avoid the 3.8% Medicare surtax on investments</a:t>
            </a:r>
          </a:p>
          <a:p>
            <a:r>
              <a:rPr lang="en-US" sz="2800" dirty="0" smtClean="0"/>
              <a:t>Clients over age 70 ½ might consider taking withdrawals in excess of their  RMD</a:t>
            </a:r>
          </a:p>
          <a:p>
            <a:pPr lvl="1"/>
            <a:r>
              <a:rPr lang="en-US" sz="2400" dirty="0" smtClean="0"/>
              <a:t>Convert excess of regular distributions to Roth IRA</a:t>
            </a:r>
          </a:p>
          <a:p>
            <a:r>
              <a:rPr lang="en-US" sz="2800" b="1" dirty="0" smtClean="0">
                <a:solidFill>
                  <a:srgbClr val="FF0000"/>
                </a:solidFill>
              </a:rPr>
              <a:t>Increase charitable gift deductions</a:t>
            </a:r>
          </a:p>
          <a:p>
            <a:r>
              <a:rPr lang="en-US" sz="2800" b="1" dirty="0" smtClean="0">
                <a:solidFill>
                  <a:srgbClr val="FF0000"/>
                </a:solidFill>
              </a:rPr>
              <a:t>Consider a Non-Grantor Charitable Lead Annuity Trust to reduce estate taxes</a:t>
            </a:r>
          </a:p>
        </p:txBody>
      </p:sp>
    </p:spTree>
    <p:extLst>
      <p:ext uri="{BB962C8B-B14F-4D97-AF65-F5344CB8AC3E}">
        <p14:creationId xmlns:p14="http://schemas.microsoft.com/office/powerpoint/2010/main" val="1879591050"/>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pPr eaLnBrk="1" hangingPunct="1"/>
            <a:r>
              <a:rPr lang="en-US" sz="4000" b="1" dirty="0" smtClean="0">
                <a:solidFill>
                  <a:srgbClr val="333399"/>
                </a:solidFill>
              </a:rPr>
              <a:t>Charity and Fiscal Cliff: </a:t>
            </a:r>
            <a:br>
              <a:rPr lang="en-US" sz="4000" b="1" dirty="0" smtClean="0">
                <a:solidFill>
                  <a:srgbClr val="333399"/>
                </a:solidFill>
              </a:rPr>
            </a:br>
            <a:r>
              <a:rPr lang="en-US" sz="4000" b="1" dirty="0" smtClean="0">
                <a:solidFill>
                  <a:srgbClr val="333399"/>
                </a:solidFill>
              </a:rPr>
              <a:t>Give today or wait until 2013</a:t>
            </a:r>
            <a:endParaRPr lang="en-US" sz="4000" b="1" dirty="0" smtClean="0"/>
          </a:p>
        </p:txBody>
      </p:sp>
      <p:graphicFrame>
        <p:nvGraphicFramePr>
          <p:cNvPr id="59438" name="Group 46"/>
          <p:cNvGraphicFramePr>
            <a:graphicFrameLocks noGrp="1"/>
          </p:cNvGraphicFramePr>
          <p:nvPr>
            <p:ph idx="1"/>
          </p:nvPr>
        </p:nvGraphicFramePr>
        <p:xfrm>
          <a:off x="381000" y="1905000"/>
          <a:ext cx="8534400" cy="4572000"/>
        </p:xfrm>
        <a:graphic>
          <a:graphicData uri="http://schemas.openxmlformats.org/drawingml/2006/table">
            <a:tbl>
              <a:tblPr/>
              <a:tblGrid>
                <a:gridCol w="2105025"/>
                <a:gridCol w="2106613"/>
                <a:gridCol w="2105025"/>
                <a:gridCol w="2217737"/>
              </a:tblGrid>
              <a:tr h="8985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chemeClr val="folHlink"/>
                          </a:solidFill>
                          <a:effectLst/>
                          <a:latin typeface="Tahoma" pitchFamily="34" charset="0"/>
                        </a:rPr>
                        <a:t>Give in 2012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chemeClr val="folHlink"/>
                          </a:solidFill>
                          <a:effectLst/>
                          <a:latin typeface="Tahoma" pitchFamily="34" charset="0"/>
                        </a:rPr>
                        <a:t>Give in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chemeClr val="folHlink"/>
                          </a:solidFill>
                          <a:effectLst/>
                          <a:latin typeface="Tahoma" pitchFamily="34" charset="0"/>
                        </a:rPr>
                        <a:t>2013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1" i="0" u="none" strike="noStrike" cap="none" normalizeH="0" baseline="0" dirty="0" smtClean="0">
                        <a:ln>
                          <a:noFill/>
                        </a:ln>
                        <a:solidFill>
                          <a:schemeClr val="folHlink"/>
                        </a:solidFill>
                        <a:effectLst/>
                        <a:latin typeface="Tahoma" pitchFamily="34"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chemeClr val="folHlink"/>
                          </a:solidFill>
                          <a:effectLst/>
                          <a:latin typeface="Tahoma" pitchFamily="34" charset="0"/>
                        </a:rPr>
                        <a:t>Difference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9976">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smtClean="0">
                          <a:ln>
                            <a:noFill/>
                          </a:ln>
                          <a:solidFill>
                            <a:schemeClr val="folHlink"/>
                          </a:solidFill>
                          <a:effectLst/>
                          <a:latin typeface="Tahoma" pitchFamily="34" charset="0"/>
                        </a:rPr>
                        <a:t>Value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$10,000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$10,000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smtClean="0">
                          <a:ln>
                            <a:noFill/>
                          </a:ln>
                          <a:solidFill>
                            <a:schemeClr val="folHlink"/>
                          </a:solidFill>
                          <a:effectLst/>
                          <a:latin typeface="Tahoma" pitchFamily="34" charset="0"/>
                        </a:rPr>
                        <a:t>Tax savings 28% in 2012</a:t>
                      </a:r>
                    </a:p>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smtClean="0">
                          <a:ln>
                            <a:noFill/>
                          </a:ln>
                          <a:solidFill>
                            <a:schemeClr val="folHlink"/>
                          </a:solidFill>
                          <a:effectLst/>
                          <a:latin typeface="Tahoma" pitchFamily="34" charset="0"/>
                        </a:rPr>
                        <a:t>36% in 2013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$2,800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$3,600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$800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63">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smtClean="0">
                          <a:ln>
                            <a:noFill/>
                          </a:ln>
                          <a:solidFill>
                            <a:schemeClr val="folHlink"/>
                          </a:solidFill>
                          <a:effectLst/>
                          <a:latin typeface="Tahoma" pitchFamily="34" charset="0"/>
                        </a:rPr>
                        <a:t>Net cost of gift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$7,200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$6,400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$800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smtClean="0">
                          <a:ln>
                            <a:noFill/>
                          </a:ln>
                          <a:solidFill>
                            <a:schemeClr val="folHlink"/>
                          </a:solidFill>
                          <a:effectLst/>
                          <a:latin typeface="Tahoma" pitchFamily="34" charset="0"/>
                        </a:rPr>
                        <a:t>Taxes paid in 2012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rgbClr val="FF0000"/>
                          </a:solidFill>
                          <a:effectLst/>
                          <a:latin typeface="Tahoma" pitchFamily="34" charset="0"/>
                        </a:rPr>
                        <a:t>$2,800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$2,800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4612">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smtClean="0">
                          <a:ln>
                            <a:noFill/>
                          </a:ln>
                          <a:solidFill>
                            <a:schemeClr val="folHlink"/>
                          </a:solidFill>
                          <a:effectLst/>
                          <a:latin typeface="Tahoma" pitchFamily="34" charset="0"/>
                        </a:rPr>
                        <a:t>Net cost of gift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$7,200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chemeClr val="tx1"/>
                          </a:solidFill>
                          <a:effectLst/>
                          <a:latin typeface="Tahoma" pitchFamily="34" charset="0"/>
                        </a:rPr>
                        <a:t>$9,200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1" i="0" u="none" strike="noStrike" cap="none" normalizeH="0" baseline="0" dirty="0" smtClean="0">
                          <a:ln>
                            <a:noFill/>
                          </a:ln>
                          <a:solidFill>
                            <a:srgbClr val="FF0000"/>
                          </a:solidFill>
                          <a:effectLst/>
                          <a:latin typeface="Tahoma" pitchFamily="34" charset="0"/>
                        </a:rPr>
                        <a:t>$2,000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635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400800"/>
            <a:ext cx="65659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8965"/>
                  </a:outerShdw>
                </a:effectLst>
              </a14:hiddenEffects>
            </a:ext>
          </a:extLst>
        </p:spPr>
      </p:pic>
    </p:spTree>
    <p:extLst>
      <p:ext uri="{BB962C8B-B14F-4D97-AF65-F5344CB8AC3E}">
        <p14:creationId xmlns:p14="http://schemas.microsoft.com/office/powerpoint/2010/main" val="771363370"/>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sz="4000" dirty="0" smtClean="0"/>
              <a:t>A Guide to IRA Charitable Rollovers</a:t>
            </a:r>
          </a:p>
        </p:txBody>
      </p:sp>
      <p:sp>
        <p:nvSpPr>
          <p:cNvPr id="365571" name="Rectangle 3"/>
          <p:cNvSpPr>
            <a:spLocks noGrp="1" noChangeArrowheads="1"/>
          </p:cNvSpPr>
          <p:nvPr>
            <p:ph type="body" idx="1"/>
          </p:nvPr>
        </p:nvSpPr>
        <p:spPr>
          <a:xfrm>
            <a:off x="1182688" y="2017713"/>
            <a:ext cx="7772400" cy="4621212"/>
          </a:xfrm>
        </p:spPr>
        <p:txBody>
          <a:bodyPr/>
          <a:lstStyle/>
          <a:p>
            <a:pPr>
              <a:lnSpc>
                <a:spcPct val="90000"/>
              </a:lnSpc>
            </a:pPr>
            <a:r>
              <a:rPr lang="en-US" sz="2400" smtClean="0">
                <a:solidFill>
                  <a:srgbClr val="FF0000"/>
                </a:solidFill>
              </a:rPr>
              <a:t>Senate Finance Committee approved for 2012*</a:t>
            </a:r>
          </a:p>
          <a:p>
            <a:pPr>
              <a:lnSpc>
                <a:spcPct val="90000"/>
              </a:lnSpc>
            </a:pPr>
            <a:r>
              <a:rPr lang="en-US" sz="2400" smtClean="0"/>
              <a:t>Part of Tax Extender Act </a:t>
            </a:r>
          </a:p>
          <a:p>
            <a:pPr>
              <a:lnSpc>
                <a:spcPct val="90000"/>
              </a:lnSpc>
            </a:pPr>
            <a:r>
              <a:rPr lang="en-US" sz="2400" smtClean="0"/>
              <a:t>IRA account owners 70 ½ or older may make a direct transfer to charity up to $100,000 per year</a:t>
            </a:r>
          </a:p>
          <a:p>
            <a:pPr>
              <a:lnSpc>
                <a:spcPct val="90000"/>
              </a:lnSpc>
            </a:pPr>
            <a:r>
              <a:rPr lang="en-US" sz="2400" smtClean="0"/>
              <a:t>Donor profiles</a:t>
            </a:r>
          </a:p>
          <a:p>
            <a:pPr lvl="1">
              <a:lnSpc>
                <a:spcPct val="90000"/>
              </a:lnSpc>
            </a:pPr>
            <a:r>
              <a:rPr lang="en-US" sz="2000" smtClean="0"/>
              <a:t>Convenience donor</a:t>
            </a:r>
          </a:p>
          <a:p>
            <a:pPr lvl="1">
              <a:lnSpc>
                <a:spcPct val="90000"/>
              </a:lnSpc>
            </a:pPr>
            <a:r>
              <a:rPr lang="en-US" sz="2000" smtClean="0"/>
              <a:t>Standard deduction</a:t>
            </a:r>
          </a:p>
          <a:p>
            <a:pPr lvl="2">
              <a:lnSpc>
                <a:spcPct val="90000"/>
              </a:lnSpc>
              <a:buFont typeface="Wingdings" pitchFamily="2" charset="2"/>
              <a:buNone/>
            </a:pPr>
            <a:r>
              <a:rPr lang="en-US" sz="1800" smtClean="0"/>
              <a:t>donor</a:t>
            </a:r>
          </a:p>
          <a:p>
            <a:pPr lvl="1">
              <a:lnSpc>
                <a:spcPct val="90000"/>
              </a:lnSpc>
            </a:pPr>
            <a:r>
              <a:rPr lang="en-US" sz="2000" smtClean="0"/>
              <a:t>Generous donor</a:t>
            </a:r>
          </a:p>
          <a:p>
            <a:pPr lvl="1">
              <a:lnSpc>
                <a:spcPct val="90000"/>
              </a:lnSpc>
            </a:pPr>
            <a:r>
              <a:rPr lang="en-US" sz="2000" smtClean="0"/>
              <a:t>Major donor</a:t>
            </a:r>
          </a:p>
          <a:p>
            <a:pPr lvl="1">
              <a:lnSpc>
                <a:spcPct val="90000"/>
              </a:lnSpc>
            </a:pPr>
            <a:r>
              <a:rPr lang="en-US" sz="2000" smtClean="0"/>
              <a:t>Social security</a:t>
            </a:r>
          </a:p>
          <a:p>
            <a:pPr lvl="2">
              <a:lnSpc>
                <a:spcPct val="90000"/>
              </a:lnSpc>
              <a:buFont typeface="Wingdings" pitchFamily="2" charset="2"/>
              <a:buNone/>
            </a:pPr>
            <a:r>
              <a:rPr lang="en-US" sz="1800" smtClean="0"/>
              <a:t>donor</a:t>
            </a:r>
          </a:p>
          <a:p>
            <a:pPr lvl="1">
              <a:lnSpc>
                <a:spcPct val="90000"/>
              </a:lnSpc>
              <a:buFont typeface="Wingdings" pitchFamily="2" charset="2"/>
              <a:buNone/>
            </a:pPr>
            <a:endParaRPr lang="en-US" sz="2000" smtClean="0"/>
          </a:p>
        </p:txBody>
      </p:sp>
      <p:pic>
        <p:nvPicPr>
          <p:cNvPr id="365572"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238625"/>
            <a:ext cx="31813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573" name="TextBox 2"/>
          <p:cNvSpPr txBox="1">
            <a:spLocks noChangeArrowheads="1"/>
          </p:cNvSpPr>
          <p:nvPr/>
        </p:nvSpPr>
        <p:spPr bwMode="auto">
          <a:xfrm>
            <a:off x="5938838" y="3505200"/>
            <a:ext cx="2886075"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9pPr>
          </a:lstStyle>
          <a:p>
            <a:pPr algn="ctr"/>
            <a:r>
              <a:rPr lang="en-US" sz="1600">
                <a:solidFill>
                  <a:srgbClr val="FF0000"/>
                </a:solidFill>
                <a:effectLst/>
                <a:latin typeface="Tahoma" pitchFamily="34" charset="0"/>
              </a:rPr>
              <a:t>Amount received in IRA gifts</a:t>
            </a:r>
          </a:p>
          <a:p>
            <a:pPr algn="ctr"/>
            <a:r>
              <a:rPr lang="en-US" sz="1600">
                <a:solidFill>
                  <a:srgbClr val="FF0000"/>
                </a:solidFill>
                <a:effectLst/>
                <a:latin typeface="Tahoma" pitchFamily="34" charset="0"/>
              </a:rPr>
              <a:t>of Various Size </a:t>
            </a:r>
          </a:p>
          <a:p>
            <a:pPr algn="ctr"/>
            <a:r>
              <a:rPr lang="en-US" sz="1200">
                <a:solidFill>
                  <a:srgbClr val="FF0000"/>
                </a:solidFill>
                <a:effectLst/>
                <a:latin typeface="Tahoma" pitchFamily="34" charset="0"/>
              </a:rPr>
              <a:t>(Source:  PPP survey 2009)</a:t>
            </a:r>
          </a:p>
        </p:txBody>
      </p:sp>
      <p:sp>
        <p:nvSpPr>
          <p:cNvPr id="365574" name="TextBox 1"/>
          <p:cNvSpPr txBox="1">
            <a:spLocks noChangeArrowheads="1"/>
          </p:cNvSpPr>
          <p:nvPr/>
        </p:nvSpPr>
        <p:spPr bwMode="auto">
          <a:xfrm>
            <a:off x="304800" y="6477000"/>
            <a:ext cx="561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9pPr>
          </a:lstStyle>
          <a:p>
            <a:pPr>
              <a:buFont typeface="Monotype Sorts" pitchFamily="2" charset="2"/>
              <a:buNone/>
            </a:pPr>
            <a:r>
              <a:rPr lang="en-US" sz="2000">
                <a:solidFill>
                  <a:srgbClr val="FF0000"/>
                </a:solidFill>
                <a:effectLst/>
              </a:rPr>
              <a:t>*Family and Business Tax Cut Certainty Act of 2012</a:t>
            </a:r>
          </a:p>
        </p:txBody>
      </p:sp>
    </p:spTree>
    <p:extLst>
      <p:ext uri="{BB962C8B-B14F-4D97-AF65-F5344CB8AC3E}">
        <p14:creationId xmlns:p14="http://schemas.microsoft.com/office/powerpoint/2010/main" val="634116314"/>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Title 1"/>
          <p:cNvSpPr>
            <a:spLocks noGrp="1"/>
          </p:cNvSpPr>
          <p:nvPr>
            <p:ph type="title"/>
          </p:nvPr>
        </p:nvSpPr>
        <p:spPr/>
        <p:txBody>
          <a:bodyPr/>
          <a:lstStyle/>
          <a:p>
            <a:r>
              <a:rPr lang="en-US" sz="4000" dirty="0" smtClean="0"/>
              <a:t>A Guide to IRA Charitable Rollovers</a:t>
            </a:r>
          </a:p>
        </p:txBody>
      </p:sp>
      <p:pic>
        <p:nvPicPr>
          <p:cNvPr id="367619"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33400" y="1676400"/>
            <a:ext cx="8243888" cy="5057775"/>
          </a:xfrm>
        </p:spPr>
      </p:pic>
    </p:spTree>
    <p:extLst>
      <p:ext uri="{BB962C8B-B14F-4D97-AF65-F5344CB8AC3E}">
        <p14:creationId xmlns:p14="http://schemas.microsoft.com/office/powerpoint/2010/main" val="3254664311"/>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3"/>
          <p:cNvSpPr>
            <a:spLocks noGrp="1" noChangeArrowheads="1"/>
          </p:cNvSpPr>
          <p:nvPr>
            <p:ph type="body" idx="1"/>
          </p:nvPr>
        </p:nvSpPr>
        <p:spPr>
          <a:xfrm>
            <a:off x="1524000" y="1911350"/>
            <a:ext cx="7151688" cy="4946650"/>
          </a:xfrm>
        </p:spPr>
        <p:txBody>
          <a:bodyPr/>
          <a:lstStyle/>
          <a:p>
            <a:pPr lvl="1">
              <a:lnSpc>
                <a:spcPct val="90000"/>
              </a:lnSpc>
            </a:pPr>
            <a:r>
              <a:rPr lang="en-US" sz="2000" smtClean="0"/>
              <a:t>Allows for IRA rollovers to charity</a:t>
            </a:r>
          </a:p>
          <a:p>
            <a:pPr lvl="2">
              <a:lnSpc>
                <a:spcPct val="90000"/>
              </a:lnSpc>
            </a:pPr>
            <a:r>
              <a:rPr lang="en-US" sz="1800" smtClean="0"/>
              <a:t>Both regular IRA accounts and Roth IRA accounts are eligible, IRA check books</a:t>
            </a:r>
          </a:p>
          <a:p>
            <a:pPr lvl="1">
              <a:lnSpc>
                <a:spcPct val="90000"/>
              </a:lnSpc>
            </a:pPr>
            <a:r>
              <a:rPr lang="en-US" sz="2000" smtClean="0"/>
              <a:t>Charity must be eligible</a:t>
            </a:r>
          </a:p>
          <a:p>
            <a:pPr lvl="1">
              <a:lnSpc>
                <a:spcPct val="90000"/>
              </a:lnSpc>
            </a:pPr>
            <a:r>
              <a:rPr lang="en-US" sz="2000" smtClean="0"/>
              <a:t>Individual must be 70 ½ or older on the date of contribution</a:t>
            </a:r>
          </a:p>
          <a:p>
            <a:pPr lvl="2">
              <a:lnSpc>
                <a:spcPct val="90000"/>
              </a:lnSpc>
            </a:pPr>
            <a:r>
              <a:rPr lang="en-US" sz="1800" smtClean="0"/>
              <a:t>Qualified Charitable Distribution will qualify for the Required Minimum Distribution requirements of IRA</a:t>
            </a:r>
          </a:p>
          <a:p>
            <a:pPr lvl="1">
              <a:lnSpc>
                <a:spcPct val="90000"/>
              </a:lnSpc>
            </a:pPr>
            <a:r>
              <a:rPr lang="en-US" sz="2000" smtClean="0"/>
              <a:t>$100,000 limit</a:t>
            </a:r>
          </a:p>
          <a:p>
            <a:pPr lvl="2">
              <a:lnSpc>
                <a:spcPct val="90000"/>
              </a:lnSpc>
            </a:pPr>
            <a:r>
              <a:rPr lang="en-US" sz="1800" smtClean="0"/>
              <a:t>$200,000 from couple with separate accounts</a:t>
            </a:r>
          </a:p>
          <a:p>
            <a:pPr lvl="1">
              <a:lnSpc>
                <a:spcPct val="90000"/>
              </a:lnSpc>
            </a:pPr>
            <a:r>
              <a:rPr lang="en-US" sz="2000" smtClean="0"/>
              <a:t>Transfers from other pensions and profit sharing plans, i.e. Keogh, 401k, 403b, etc., are not allowed</a:t>
            </a:r>
          </a:p>
          <a:p>
            <a:pPr lvl="2">
              <a:lnSpc>
                <a:spcPct val="90000"/>
              </a:lnSpc>
            </a:pPr>
            <a:r>
              <a:rPr lang="en-US" sz="1800" smtClean="0"/>
              <a:t>Possible to rollover above accounts to IRA if plan and time permit</a:t>
            </a:r>
          </a:p>
          <a:p>
            <a:pPr lvl="1">
              <a:lnSpc>
                <a:spcPct val="90000"/>
              </a:lnSpc>
            </a:pPr>
            <a:endParaRPr lang="en-US" sz="2000" smtClean="0"/>
          </a:p>
        </p:txBody>
      </p:sp>
      <p:sp>
        <p:nvSpPr>
          <p:cNvPr id="368643" name="Rectangle 7"/>
          <p:cNvSpPr>
            <a:spLocks noGrp="1" noChangeArrowheads="1"/>
          </p:cNvSpPr>
          <p:nvPr>
            <p:ph type="title"/>
          </p:nvPr>
        </p:nvSpPr>
        <p:spPr>
          <a:noFill/>
        </p:spPr>
        <p:txBody>
          <a:bodyPr/>
          <a:lstStyle/>
          <a:p>
            <a:r>
              <a:rPr lang="en-US" sz="4000" dirty="0" smtClean="0"/>
              <a:t>A Guide to IRA Charitable Rollovers</a:t>
            </a:r>
          </a:p>
        </p:txBody>
      </p:sp>
    </p:spTree>
    <p:extLst>
      <p:ext uri="{BB962C8B-B14F-4D97-AF65-F5344CB8AC3E}">
        <p14:creationId xmlns:p14="http://schemas.microsoft.com/office/powerpoint/2010/main" val="1406625818"/>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3"/>
          <p:cNvSpPr>
            <a:spLocks noGrp="1" noChangeArrowheads="1"/>
          </p:cNvSpPr>
          <p:nvPr>
            <p:ph type="body" idx="1"/>
          </p:nvPr>
        </p:nvSpPr>
        <p:spPr>
          <a:xfrm>
            <a:off x="1143000" y="1911350"/>
            <a:ext cx="7151688" cy="4946650"/>
          </a:xfrm>
        </p:spPr>
        <p:txBody>
          <a:bodyPr/>
          <a:lstStyle/>
          <a:p>
            <a:pPr lvl="1">
              <a:lnSpc>
                <a:spcPct val="90000"/>
              </a:lnSpc>
            </a:pPr>
            <a:r>
              <a:rPr lang="en-US" sz="2400" smtClean="0"/>
              <a:t>Donor Profile – Non-Itemizers</a:t>
            </a:r>
          </a:p>
          <a:p>
            <a:pPr lvl="2">
              <a:lnSpc>
                <a:spcPct val="90000"/>
              </a:lnSpc>
            </a:pPr>
            <a:r>
              <a:rPr lang="en-US" sz="2000" smtClean="0"/>
              <a:t>May be donors with modest IRA account balances, but sufficient retirement income from personal investments and tax-exempt accounts</a:t>
            </a:r>
          </a:p>
          <a:p>
            <a:pPr lvl="2">
              <a:lnSpc>
                <a:spcPct val="90000"/>
              </a:lnSpc>
            </a:pPr>
            <a:r>
              <a:rPr lang="en-US" sz="2000" smtClean="0"/>
              <a:t>Taking MRD may not significantly increase their lifestyle</a:t>
            </a:r>
          </a:p>
          <a:p>
            <a:pPr lvl="2">
              <a:lnSpc>
                <a:spcPct val="90000"/>
              </a:lnSpc>
            </a:pPr>
            <a:r>
              <a:rPr lang="en-US" sz="2000" smtClean="0"/>
              <a:t>Do not have significant tax deductions</a:t>
            </a:r>
          </a:p>
          <a:p>
            <a:pPr lvl="3">
              <a:lnSpc>
                <a:spcPct val="90000"/>
              </a:lnSpc>
            </a:pPr>
            <a:r>
              <a:rPr lang="en-US" sz="1800" smtClean="0"/>
              <a:t>State and local income taxes</a:t>
            </a:r>
          </a:p>
          <a:p>
            <a:pPr lvl="3">
              <a:lnSpc>
                <a:spcPct val="90000"/>
              </a:lnSpc>
            </a:pPr>
            <a:r>
              <a:rPr lang="en-US" sz="1800" smtClean="0"/>
              <a:t>Interest expenses</a:t>
            </a:r>
          </a:p>
          <a:p>
            <a:pPr lvl="3">
              <a:lnSpc>
                <a:spcPct val="90000"/>
              </a:lnSpc>
            </a:pPr>
            <a:r>
              <a:rPr lang="en-US" sz="1800" smtClean="0"/>
              <a:t>Medical expenses</a:t>
            </a:r>
          </a:p>
          <a:p>
            <a:pPr lvl="3">
              <a:lnSpc>
                <a:spcPct val="90000"/>
              </a:lnSpc>
            </a:pPr>
            <a:r>
              <a:rPr lang="en-US" sz="1800" smtClean="0"/>
              <a:t>Charitable deductions</a:t>
            </a:r>
          </a:p>
          <a:p>
            <a:pPr lvl="2">
              <a:lnSpc>
                <a:spcPct val="90000"/>
              </a:lnSpc>
            </a:pPr>
            <a:r>
              <a:rPr lang="en-US" sz="2000" smtClean="0"/>
              <a:t>So the standard deduction applies (2012), over 65</a:t>
            </a:r>
          </a:p>
          <a:p>
            <a:pPr lvl="3">
              <a:lnSpc>
                <a:spcPct val="90000"/>
              </a:lnSpc>
            </a:pPr>
            <a:r>
              <a:rPr lang="en-US" sz="1800" smtClean="0"/>
              <a:t>Married/Joint - $13,050 one / $14,200 two</a:t>
            </a:r>
          </a:p>
          <a:p>
            <a:pPr lvl="3">
              <a:lnSpc>
                <a:spcPct val="90000"/>
              </a:lnSpc>
            </a:pPr>
            <a:r>
              <a:rPr lang="en-US" sz="1800" smtClean="0"/>
              <a:t>Single - $7,400</a:t>
            </a:r>
          </a:p>
          <a:p>
            <a:pPr lvl="3">
              <a:lnSpc>
                <a:spcPct val="90000"/>
              </a:lnSpc>
            </a:pPr>
            <a:r>
              <a:rPr lang="en-US" sz="1800" smtClean="0"/>
              <a:t>Head of household  - $10,150</a:t>
            </a:r>
          </a:p>
          <a:p>
            <a:pPr lvl="3">
              <a:lnSpc>
                <a:spcPct val="90000"/>
              </a:lnSpc>
            </a:pPr>
            <a:endParaRPr lang="en-US" sz="1800" smtClean="0"/>
          </a:p>
        </p:txBody>
      </p:sp>
      <p:sp>
        <p:nvSpPr>
          <p:cNvPr id="372739" name="Rectangle 5"/>
          <p:cNvSpPr>
            <a:spLocks noGrp="1" noChangeArrowheads="1"/>
          </p:cNvSpPr>
          <p:nvPr>
            <p:ph type="title"/>
          </p:nvPr>
        </p:nvSpPr>
        <p:spPr>
          <a:noFill/>
        </p:spPr>
        <p:txBody>
          <a:bodyPr/>
          <a:lstStyle/>
          <a:p>
            <a:r>
              <a:rPr lang="en-US" sz="4000" dirty="0" smtClean="0"/>
              <a:t>A Guide to IRA Charitable Rollovers</a:t>
            </a:r>
          </a:p>
        </p:txBody>
      </p:sp>
    </p:spTree>
    <p:extLst>
      <p:ext uri="{BB962C8B-B14F-4D97-AF65-F5344CB8AC3E}">
        <p14:creationId xmlns:p14="http://schemas.microsoft.com/office/powerpoint/2010/main" val="4031154424"/>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Title 1"/>
          <p:cNvSpPr>
            <a:spLocks noGrp="1"/>
          </p:cNvSpPr>
          <p:nvPr>
            <p:ph type="title"/>
          </p:nvPr>
        </p:nvSpPr>
        <p:spPr>
          <a:xfrm>
            <a:off x="1143000" y="0"/>
            <a:ext cx="7793038" cy="1462088"/>
          </a:xfrm>
        </p:spPr>
        <p:txBody>
          <a:bodyPr/>
          <a:lstStyle/>
          <a:p>
            <a:r>
              <a:rPr lang="en-US" sz="3600" dirty="0" smtClean="0"/>
              <a:t>Wealth and Age Matrix</a:t>
            </a:r>
            <a:r>
              <a:rPr lang="en-US" sz="4000" dirty="0" smtClean="0"/>
              <a:t/>
            </a:r>
            <a:br>
              <a:rPr lang="en-US" sz="4000" dirty="0" smtClean="0"/>
            </a:br>
            <a:endParaRPr lang="en-US" sz="4000" dirty="0" smtClean="0"/>
          </a:p>
        </p:txBody>
      </p:sp>
      <p:pic>
        <p:nvPicPr>
          <p:cNvPr id="354307" name="Picture 3"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4088" y="822325"/>
            <a:ext cx="7693025"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978203"/>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j0315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702"/>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3"/>
          <p:cNvSpPr>
            <a:spLocks noChangeArrowheads="1" noChangeShapeType="1" noTextEdit="1"/>
          </p:cNvSpPr>
          <p:nvPr/>
        </p:nvSpPr>
        <p:spPr bwMode="auto">
          <a:xfrm>
            <a:off x="2209800" y="1524000"/>
            <a:ext cx="5943600" cy="2667000"/>
          </a:xfrm>
          <a:prstGeom prst="rect">
            <a:avLst/>
          </a:prstGeom>
        </p:spPr>
        <p:txBody>
          <a:bodyPr wrap="none"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buFont typeface="Monotype Sorts" pitchFamily="2" charset="2"/>
              <a:buNone/>
            </a:pPr>
            <a:r>
              <a:rPr lang="en-US" sz="3600" kern="10" dirty="0">
                <a:ln w="9525">
                  <a:round/>
                  <a:headEnd/>
                  <a:tailEnd/>
                </a:ln>
                <a:gradFill rotWithShape="1">
                  <a:gsLst>
                    <a:gs pos="0">
                      <a:srgbClr val="707070"/>
                    </a:gs>
                    <a:gs pos="50000">
                      <a:srgbClr val="FFFFFF"/>
                    </a:gs>
                    <a:gs pos="100000">
                      <a:srgbClr val="707070"/>
                    </a:gs>
                  </a:gsLst>
                  <a:lin ang="2700000" scaled="1"/>
                </a:gradFill>
                <a:effectLst>
                  <a:outerShdw blurRad="38100" dist="38100" dir="2700000" algn="tl" rotWithShape="0">
                    <a:srgbClr val="000000">
                      <a:alpha val="43137"/>
                    </a:srgbClr>
                  </a:outerShdw>
                </a:effectLst>
                <a:latin typeface="Impact"/>
              </a:rPr>
              <a:t>Thank You</a:t>
            </a:r>
          </a:p>
        </p:txBody>
      </p:sp>
    </p:spTree>
    <p:extLst>
      <p:ext uri="{BB962C8B-B14F-4D97-AF65-F5344CB8AC3E}">
        <p14:creationId xmlns:p14="http://schemas.microsoft.com/office/powerpoint/2010/main" val="33305678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857</TotalTime>
  <Words>2113</Words>
  <Application>Microsoft Office PowerPoint</Application>
  <PresentationFormat>On-screen Show (4:3)</PresentationFormat>
  <Paragraphs>204</Paragraphs>
  <Slides>21</Slides>
  <Notes>21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Blends</vt:lpstr>
      <vt:lpstr>4_Blends</vt:lpstr>
      <vt:lpstr>Fiscal Cliff &amp;  Philanthropy:  More questions than answers</vt:lpstr>
      <vt:lpstr>Looking back: Giving by Income 2007-2009</vt:lpstr>
      <vt:lpstr>What Drives Major and Campaign Donors to Give</vt:lpstr>
      <vt:lpstr>Wealthy Donor Giving Forecast</vt:lpstr>
      <vt:lpstr>How Much You Have to Make to be in the Top 50% of Earners</vt:lpstr>
      <vt:lpstr>Fiscal Cliff Middle &amp; Top Income Impact</vt:lpstr>
      <vt:lpstr>Tax Revenue Increases 2013 to 2022</vt:lpstr>
      <vt:lpstr>Fiscal Cliff &amp;  Philanthropy: More questions than answers</vt:lpstr>
      <vt:lpstr>Fiscal Cliff &amp;  Philanthropy: More questions than answers</vt:lpstr>
      <vt:lpstr>Three Federal Estate Tax Options</vt:lpstr>
      <vt:lpstr>Fiscal Cliff &amp;  Philanthropy: More questions than answers</vt:lpstr>
      <vt:lpstr>Congressional Budget Office and Fiscal Cliff</vt:lpstr>
      <vt:lpstr>Tax revenue 2013 to 2022</vt:lpstr>
      <vt:lpstr>Fiscal Cliff &amp;  Philanthropy: More questions than answers</vt:lpstr>
      <vt:lpstr>Charity and Fiscal Cliff:  Give today or wait until 2013</vt:lpstr>
      <vt:lpstr>A Guide to IRA Charitable Rollovers</vt:lpstr>
      <vt:lpstr>A Guide to IRA Charitable Rollovers</vt:lpstr>
      <vt:lpstr>A Guide to IRA Charitable Rollovers</vt:lpstr>
      <vt:lpstr>A Guide to IRA Charitable Rollovers</vt:lpstr>
      <vt:lpstr>Wealth and Age Matrix </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50</cp:revision>
  <cp:lastPrinted>2012-11-12T22:11:46Z</cp:lastPrinted>
  <dcterms:created xsi:type="dcterms:W3CDTF">2012-11-11T17:52:26Z</dcterms:created>
  <dcterms:modified xsi:type="dcterms:W3CDTF">2012-11-19T23:32:07Z</dcterms:modified>
</cp:coreProperties>
</file>