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69"/>
  </p:notesMasterIdLst>
  <p:handoutMasterIdLst>
    <p:handoutMasterId r:id="rId70"/>
  </p:handoutMasterIdLst>
  <p:sldIdLst>
    <p:sldId id="259" r:id="rId4"/>
    <p:sldId id="261" r:id="rId5"/>
    <p:sldId id="262" r:id="rId6"/>
    <p:sldId id="335" r:id="rId7"/>
    <p:sldId id="301" r:id="rId8"/>
    <p:sldId id="279" r:id="rId9"/>
    <p:sldId id="297" r:id="rId10"/>
    <p:sldId id="270" r:id="rId11"/>
    <p:sldId id="271" r:id="rId12"/>
    <p:sldId id="294" r:id="rId13"/>
    <p:sldId id="280" r:id="rId14"/>
    <p:sldId id="281" r:id="rId15"/>
    <p:sldId id="282" r:id="rId16"/>
    <p:sldId id="263" r:id="rId17"/>
    <p:sldId id="285" r:id="rId18"/>
    <p:sldId id="300" r:id="rId19"/>
    <p:sldId id="260" r:id="rId20"/>
    <p:sldId id="264" r:id="rId21"/>
    <p:sldId id="272" r:id="rId22"/>
    <p:sldId id="275" r:id="rId23"/>
    <p:sldId id="273" r:id="rId24"/>
    <p:sldId id="274" r:id="rId25"/>
    <p:sldId id="286" r:id="rId26"/>
    <p:sldId id="298" r:id="rId27"/>
    <p:sldId id="309" r:id="rId28"/>
    <p:sldId id="289" r:id="rId29"/>
    <p:sldId id="305" r:id="rId30"/>
    <p:sldId id="306" r:id="rId31"/>
    <p:sldId id="307" r:id="rId32"/>
    <p:sldId id="266" r:id="rId33"/>
    <p:sldId id="265" r:id="rId34"/>
    <p:sldId id="313" r:id="rId35"/>
    <p:sldId id="316" r:id="rId36"/>
    <p:sldId id="315" r:id="rId37"/>
    <p:sldId id="317" r:id="rId38"/>
    <p:sldId id="318" r:id="rId39"/>
    <p:sldId id="319" r:id="rId40"/>
    <p:sldId id="320" r:id="rId41"/>
    <p:sldId id="321" r:id="rId42"/>
    <p:sldId id="323" r:id="rId43"/>
    <p:sldId id="324" r:id="rId44"/>
    <p:sldId id="325" r:id="rId45"/>
    <p:sldId id="326" r:id="rId46"/>
    <p:sldId id="310" r:id="rId47"/>
    <p:sldId id="312" r:id="rId48"/>
    <p:sldId id="343" r:id="rId49"/>
    <p:sldId id="344" r:id="rId50"/>
    <p:sldId id="336" r:id="rId51"/>
    <p:sldId id="337" r:id="rId52"/>
    <p:sldId id="338" r:id="rId53"/>
    <p:sldId id="339" r:id="rId54"/>
    <p:sldId id="340" r:id="rId55"/>
    <p:sldId id="341" r:id="rId56"/>
    <p:sldId id="347" r:id="rId57"/>
    <p:sldId id="348" r:id="rId58"/>
    <p:sldId id="327" r:id="rId59"/>
    <p:sldId id="328" r:id="rId60"/>
    <p:sldId id="329" r:id="rId61"/>
    <p:sldId id="330" r:id="rId62"/>
    <p:sldId id="331" r:id="rId63"/>
    <p:sldId id="349" r:id="rId64"/>
    <p:sldId id="332" r:id="rId65"/>
    <p:sldId id="333" r:id="rId66"/>
    <p:sldId id="308" r:id="rId67"/>
    <p:sldId id="345" r:id="rId68"/>
  </p:sldIdLst>
  <p:sldSz cx="9144000" cy="6858000" type="screen4x3"/>
  <p:notesSz cx="7016750" cy="9302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68" d="100"/>
          <a:sy n="68" d="100"/>
        </p:scale>
        <p:origin x="1264" y="21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00" d="100"/>
          <a:sy n="100" d="100"/>
        </p:scale>
        <p:origin x="2347" y="-20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751385" cy="466725"/>
          </a:xfrm>
          <a:prstGeom prst="rect">
            <a:avLst/>
          </a:prstGeom>
        </p:spPr>
        <p:txBody>
          <a:bodyPr vert="horz" lIns="91440" tIns="45720" rIns="91440" bIns="45720" rtlCol="0"/>
          <a:lstStyle>
            <a:lvl1pPr algn="l">
              <a:defRPr sz="1200"/>
            </a:lvl1pPr>
          </a:lstStyle>
          <a:p>
            <a:r>
              <a:rPr lang="en-US" sz="1400" b="1" i="1" dirty="0"/>
              <a:t>“Changing Landscape of Charitable Planning”</a:t>
            </a:r>
          </a:p>
          <a:p>
            <a:r>
              <a:rPr lang="en-US" sz="1400" dirty="0"/>
              <a:t>Grand Travers Regional Community Foundation</a:t>
            </a:r>
          </a:p>
          <a:p>
            <a:r>
              <a:rPr lang="en-US" sz="1400" dirty="0"/>
              <a:t>Northwestern Michigan College Foundation</a:t>
            </a:r>
          </a:p>
          <a:p>
            <a:r>
              <a:rPr lang="en-US" sz="1400" dirty="0"/>
              <a:t>Munson Healthcare Foundations</a:t>
            </a:r>
          </a:p>
          <a:p>
            <a:endParaRPr lang="en-US" dirty="0"/>
          </a:p>
        </p:txBody>
      </p:sp>
      <p:sp>
        <p:nvSpPr>
          <p:cNvPr id="3" name="Date Placeholder 2"/>
          <p:cNvSpPr>
            <a:spLocks noGrp="1"/>
          </p:cNvSpPr>
          <p:nvPr>
            <p:ph type="dt" sz="quarter" idx="1"/>
          </p:nvPr>
        </p:nvSpPr>
        <p:spPr>
          <a:xfrm>
            <a:off x="3975100" y="0"/>
            <a:ext cx="3040063" cy="466725"/>
          </a:xfrm>
          <a:prstGeom prst="rect">
            <a:avLst/>
          </a:prstGeom>
        </p:spPr>
        <p:txBody>
          <a:bodyPr vert="horz" lIns="91440" tIns="45720" rIns="91440" bIns="45720" rtlCol="0"/>
          <a:lstStyle>
            <a:lvl1pPr algn="r">
              <a:defRPr sz="1200"/>
            </a:lvl1pPr>
          </a:lstStyle>
          <a:p>
            <a:r>
              <a:rPr lang="en-US" sz="1400" dirty="0"/>
              <a:t>September, 2016</a:t>
            </a:r>
          </a:p>
        </p:txBody>
      </p:sp>
      <p:sp>
        <p:nvSpPr>
          <p:cNvPr id="4" name="Footer Placeholder 3"/>
          <p:cNvSpPr>
            <a:spLocks noGrp="1"/>
          </p:cNvSpPr>
          <p:nvPr>
            <p:ph type="ftr" sz="quarter" idx="2"/>
          </p:nvPr>
        </p:nvSpPr>
        <p:spPr>
          <a:xfrm>
            <a:off x="0" y="8836025"/>
            <a:ext cx="3669323" cy="466725"/>
          </a:xfrm>
          <a:prstGeom prst="rect">
            <a:avLst/>
          </a:prstGeom>
        </p:spPr>
        <p:txBody>
          <a:bodyPr vert="horz" lIns="91440" tIns="45720" rIns="91440" bIns="45720" rtlCol="0" anchor="b"/>
          <a:lstStyle>
            <a:lvl1pPr algn="l">
              <a:defRPr sz="1200"/>
            </a:lvl1pPr>
          </a:lstStyle>
          <a:p>
            <a:r>
              <a:rPr lang="en-US" sz="1050" dirty="0"/>
              <a:t>James E. Connell FAHP, CSA</a:t>
            </a:r>
          </a:p>
          <a:p>
            <a:r>
              <a:rPr lang="en-US" sz="1050" dirty="0"/>
              <a:t>Charitable Estate and Gift Planning Specialists</a:t>
            </a:r>
          </a:p>
          <a:p>
            <a:r>
              <a:rPr lang="en-US" sz="1050" dirty="0"/>
              <a:t>Box 3335, Pinehurst, North Carolina 28374-3335</a:t>
            </a:r>
          </a:p>
          <a:p>
            <a:r>
              <a:rPr lang="en-US" sz="1050" dirty="0"/>
              <a:t>Phone 910-295-6800 …. Fax 910-295-6866</a:t>
            </a:r>
          </a:p>
          <a:p>
            <a:r>
              <a:rPr lang="en-US" sz="1050" dirty="0"/>
              <a:t>e-mail:  jec42644@aol.com  Internet: www.connellandassoc.com</a:t>
            </a:r>
          </a:p>
          <a:p>
            <a:r>
              <a:rPr lang="en-US" sz="1050" dirty="0"/>
              <a:t>“Building Endowments for American Charities”</a:t>
            </a:r>
            <a:endParaRPr lang="en-US" dirty="0"/>
          </a:p>
        </p:txBody>
      </p:sp>
      <p:sp>
        <p:nvSpPr>
          <p:cNvPr id="5" name="Slide Number Placeholder 4"/>
          <p:cNvSpPr>
            <a:spLocks noGrp="1"/>
          </p:cNvSpPr>
          <p:nvPr>
            <p:ph type="sldNum" sz="quarter" idx="3"/>
          </p:nvPr>
        </p:nvSpPr>
        <p:spPr>
          <a:xfrm>
            <a:off x="3975100" y="8836025"/>
            <a:ext cx="3040063" cy="466725"/>
          </a:xfrm>
          <a:prstGeom prst="rect">
            <a:avLst/>
          </a:prstGeom>
        </p:spPr>
        <p:txBody>
          <a:bodyPr vert="horz" lIns="91440" tIns="45720" rIns="91440" bIns="45720" rtlCol="0" anchor="b"/>
          <a:lstStyle>
            <a:lvl1pPr algn="r">
              <a:defRPr sz="1200"/>
            </a:lvl1pPr>
          </a:lstStyle>
          <a:p>
            <a:r>
              <a:rPr lang="en-US" dirty="0"/>
              <a:t>Page…..</a:t>
            </a:r>
            <a:fld id="{1446907D-5981-410B-B572-74CD013F5069}" type="slidenum">
              <a:rPr lang="en-US" smtClean="0"/>
              <a:t>‹#›</a:t>
            </a:fld>
            <a:endParaRPr lang="en-US" dirty="0"/>
          </a:p>
        </p:txBody>
      </p:sp>
    </p:spTree>
    <p:extLst>
      <p:ext uri="{BB962C8B-B14F-4D97-AF65-F5344CB8AC3E}">
        <p14:creationId xmlns:p14="http://schemas.microsoft.com/office/powerpoint/2010/main" val="3041016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6753"/>
          </a:xfrm>
          <a:prstGeom prst="rect">
            <a:avLst/>
          </a:prstGeom>
        </p:spPr>
        <p:txBody>
          <a:bodyPr vert="horz" lIns="93251" tIns="46625" rIns="93251" bIns="46625" rtlCol="0"/>
          <a:lstStyle>
            <a:lvl1pPr algn="l">
              <a:defRPr sz="1200"/>
            </a:lvl1pPr>
          </a:lstStyle>
          <a:p>
            <a:endParaRPr lang="en-US"/>
          </a:p>
        </p:txBody>
      </p:sp>
      <p:sp>
        <p:nvSpPr>
          <p:cNvPr id="3" name="Date Placeholder 2"/>
          <p:cNvSpPr>
            <a:spLocks noGrp="1"/>
          </p:cNvSpPr>
          <p:nvPr>
            <p:ph type="dt" idx="1"/>
          </p:nvPr>
        </p:nvSpPr>
        <p:spPr>
          <a:xfrm>
            <a:off x="3974534" y="0"/>
            <a:ext cx="3040592" cy="466753"/>
          </a:xfrm>
          <a:prstGeom prst="rect">
            <a:avLst/>
          </a:prstGeom>
        </p:spPr>
        <p:txBody>
          <a:bodyPr vert="horz" lIns="93251" tIns="46625" rIns="93251" bIns="46625" rtlCol="0"/>
          <a:lstStyle>
            <a:lvl1pPr algn="r">
              <a:defRPr sz="1200"/>
            </a:lvl1pPr>
          </a:lstStyle>
          <a:p>
            <a:fld id="{9F748B71-7438-4188-9FE2-A36A6E8575E7}" type="datetimeFigureOut">
              <a:rPr lang="en-US" smtClean="0"/>
              <a:t>9/14/2016</a:t>
            </a:fld>
            <a:endParaRPr lang="en-US"/>
          </a:p>
        </p:txBody>
      </p:sp>
      <p:sp>
        <p:nvSpPr>
          <p:cNvPr id="4" name="Slide Image Placeholder 3"/>
          <p:cNvSpPr>
            <a:spLocks noGrp="1" noRot="1" noChangeAspect="1"/>
          </p:cNvSpPr>
          <p:nvPr>
            <p:ph type="sldImg" idx="2"/>
          </p:nvPr>
        </p:nvSpPr>
        <p:spPr>
          <a:xfrm>
            <a:off x="1416050" y="1163638"/>
            <a:ext cx="4184650" cy="3138487"/>
          </a:xfrm>
          <a:prstGeom prst="rect">
            <a:avLst/>
          </a:prstGeom>
          <a:noFill/>
          <a:ln w="12700">
            <a:solidFill>
              <a:prstClr val="black"/>
            </a:solidFill>
          </a:ln>
        </p:spPr>
        <p:txBody>
          <a:bodyPr vert="horz" lIns="93251" tIns="46625" rIns="93251" bIns="46625" rtlCol="0" anchor="ctr"/>
          <a:lstStyle/>
          <a:p>
            <a:endParaRPr lang="en-US"/>
          </a:p>
        </p:txBody>
      </p:sp>
      <p:sp>
        <p:nvSpPr>
          <p:cNvPr id="5" name="Notes Placeholder 4"/>
          <p:cNvSpPr>
            <a:spLocks noGrp="1"/>
          </p:cNvSpPr>
          <p:nvPr>
            <p:ph type="body" sz="quarter" idx="3"/>
          </p:nvPr>
        </p:nvSpPr>
        <p:spPr>
          <a:xfrm>
            <a:off x="701675" y="4476948"/>
            <a:ext cx="5613400" cy="3662958"/>
          </a:xfrm>
          <a:prstGeom prst="rect">
            <a:avLst/>
          </a:prstGeom>
        </p:spPr>
        <p:txBody>
          <a:bodyPr vert="horz" lIns="93251" tIns="46625" rIns="93251" bIns="466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5998"/>
            <a:ext cx="3040592" cy="466752"/>
          </a:xfrm>
          <a:prstGeom prst="rect">
            <a:avLst/>
          </a:prstGeom>
        </p:spPr>
        <p:txBody>
          <a:bodyPr vert="horz" lIns="93251" tIns="46625" rIns="93251" bIns="46625"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35998"/>
            <a:ext cx="3040592" cy="466752"/>
          </a:xfrm>
          <a:prstGeom prst="rect">
            <a:avLst/>
          </a:prstGeom>
        </p:spPr>
        <p:txBody>
          <a:bodyPr vert="horz" lIns="93251" tIns="46625" rIns="93251" bIns="46625" rtlCol="0" anchor="b"/>
          <a:lstStyle>
            <a:lvl1pPr algn="r">
              <a:defRPr sz="1200"/>
            </a:lvl1pPr>
          </a:lstStyle>
          <a:p>
            <a:fld id="{EB4A7D94-F06B-42EB-BB95-8D1BCB95B1C7}" type="slidenum">
              <a:rPr lang="en-US" smtClean="0"/>
              <a:t>‹#›</a:t>
            </a:fld>
            <a:endParaRPr lang="en-US"/>
          </a:p>
        </p:txBody>
      </p:sp>
    </p:spTree>
    <p:extLst>
      <p:ext uri="{BB962C8B-B14F-4D97-AF65-F5344CB8AC3E}">
        <p14:creationId xmlns:p14="http://schemas.microsoft.com/office/powerpoint/2010/main" val="2529349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1223963" y="711200"/>
            <a:ext cx="4733925" cy="3549650"/>
          </a:xfrm>
          <a:noFill/>
          <a:ln w="12700"/>
        </p:spPr>
      </p:sp>
      <p:sp>
        <p:nvSpPr>
          <p:cNvPr id="30723" name="Notes Placeholder 2"/>
          <p:cNvSpPr>
            <a:spLocks noGrp="1"/>
          </p:cNvSpPr>
          <p:nvPr>
            <p:ph type="body" idx="1"/>
          </p:nvPr>
        </p:nvSpPr>
        <p:spPr>
          <a:xfrm>
            <a:off x="717918" y="4496330"/>
            <a:ext cx="5746588" cy="42605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93473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223963" y="711200"/>
            <a:ext cx="4733925" cy="3549650"/>
          </a:xfrm>
          <a:noFill/>
          <a:ln w="12700"/>
        </p:spPr>
      </p:sp>
      <p:sp>
        <p:nvSpPr>
          <p:cNvPr id="32771" name="Notes Placeholder 2"/>
          <p:cNvSpPr>
            <a:spLocks noGrp="1"/>
          </p:cNvSpPr>
          <p:nvPr>
            <p:ph type="body" idx="1"/>
          </p:nvPr>
        </p:nvSpPr>
        <p:spPr>
          <a:xfrm>
            <a:off x="717918" y="4496330"/>
            <a:ext cx="5746588" cy="42605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973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fld id="{EA03D4AF-FABF-464C-A735-7863F38341B0}" type="slidenum">
              <a:rPr lang="en-US" altLang="en-US">
                <a:latin typeface="Arial" panose="020B0604020202020204" pitchFamily="34" charset="0"/>
              </a:rPr>
              <a:pPr/>
              <a:t>4</a:t>
            </a:fld>
            <a:endParaRPr lang="en-US" altLang="en-US">
              <a:latin typeface="Arial" panose="020B0604020202020204"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en-US" altLang="en-US"/>
          </a:p>
        </p:txBody>
      </p:sp>
      <p:sp>
        <p:nvSpPr>
          <p:cNvPr id="148485" name="Date Placeholder 1"/>
          <p:cNvSpPr>
            <a:spLocks noGrp="1"/>
          </p:cNvSpPr>
          <p:nvPr>
            <p:ph type="dt" sz="quarter" idx="1"/>
          </p:nvPr>
        </p:nvSpPr>
        <p:spPr>
          <a:noFill/>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November 2010</a:t>
            </a:r>
          </a:p>
        </p:txBody>
      </p:sp>
    </p:spTree>
    <p:extLst>
      <p:ext uri="{BB962C8B-B14F-4D97-AF65-F5344CB8AC3E}">
        <p14:creationId xmlns:p14="http://schemas.microsoft.com/office/powerpoint/2010/main" val="567801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dt" sz="quarter" idx="4294967295"/>
          </p:nvPr>
        </p:nvSpPr>
        <p:spPr bwMode="auto">
          <a:xfrm>
            <a:off x="3884960" y="0"/>
            <a:ext cx="2971490" cy="45704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5" rIns="89611" bIns="44805"/>
          <a:lstStyle>
            <a:lvl1pPr defTabSz="913226">
              <a:defRPr>
                <a:solidFill>
                  <a:schemeClr val="tx1"/>
                </a:solidFill>
                <a:latin typeface="Tahoma" pitchFamily="34" charset="0"/>
              </a:defRPr>
            </a:lvl1pPr>
            <a:lvl2pPr marL="728091" indent="-280035" defTabSz="913226">
              <a:defRPr>
                <a:solidFill>
                  <a:schemeClr val="tx1"/>
                </a:solidFill>
                <a:latin typeface="Tahoma" pitchFamily="34" charset="0"/>
              </a:defRPr>
            </a:lvl2pPr>
            <a:lvl3pPr marL="1120140" indent="-224028" defTabSz="913226">
              <a:defRPr>
                <a:solidFill>
                  <a:schemeClr val="tx1"/>
                </a:solidFill>
                <a:latin typeface="Tahoma" pitchFamily="34" charset="0"/>
              </a:defRPr>
            </a:lvl3pPr>
            <a:lvl4pPr marL="1568196" indent="-224028" defTabSz="913226">
              <a:defRPr>
                <a:solidFill>
                  <a:schemeClr val="tx1"/>
                </a:solidFill>
                <a:latin typeface="Tahoma" pitchFamily="34" charset="0"/>
              </a:defRPr>
            </a:lvl4pPr>
            <a:lvl5pPr marL="2016252" indent="-224028" defTabSz="913226">
              <a:defRPr>
                <a:solidFill>
                  <a:schemeClr val="tx1"/>
                </a:solidFill>
                <a:latin typeface="Tahoma" pitchFamily="34" charset="0"/>
              </a:defRPr>
            </a:lvl5pPr>
            <a:lvl6pPr marL="2464308" indent="-224028" defTabSz="913226" eaLnBrk="0" fontAlgn="base" hangingPunct="0">
              <a:spcBef>
                <a:spcPct val="0"/>
              </a:spcBef>
              <a:spcAft>
                <a:spcPct val="0"/>
              </a:spcAft>
              <a:defRPr>
                <a:solidFill>
                  <a:schemeClr val="tx1"/>
                </a:solidFill>
                <a:latin typeface="Tahoma" pitchFamily="34" charset="0"/>
              </a:defRPr>
            </a:lvl6pPr>
            <a:lvl7pPr marL="2912364" indent="-224028" defTabSz="913226" eaLnBrk="0" fontAlgn="base" hangingPunct="0">
              <a:spcBef>
                <a:spcPct val="0"/>
              </a:spcBef>
              <a:spcAft>
                <a:spcPct val="0"/>
              </a:spcAft>
              <a:defRPr>
                <a:solidFill>
                  <a:schemeClr val="tx1"/>
                </a:solidFill>
                <a:latin typeface="Tahoma" pitchFamily="34" charset="0"/>
              </a:defRPr>
            </a:lvl7pPr>
            <a:lvl8pPr marL="3360420" indent="-224028" defTabSz="913226" eaLnBrk="0" fontAlgn="base" hangingPunct="0">
              <a:spcBef>
                <a:spcPct val="0"/>
              </a:spcBef>
              <a:spcAft>
                <a:spcPct val="0"/>
              </a:spcAft>
              <a:defRPr>
                <a:solidFill>
                  <a:schemeClr val="tx1"/>
                </a:solidFill>
                <a:latin typeface="Tahoma" pitchFamily="34" charset="0"/>
              </a:defRPr>
            </a:lvl8pPr>
            <a:lvl9pPr marL="3808477" indent="-224028" defTabSz="913226" eaLnBrk="0" fontAlgn="base" hangingPunct="0">
              <a:spcBef>
                <a:spcPct val="0"/>
              </a:spcBef>
              <a:spcAft>
                <a:spcPct val="0"/>
              </a:spcAft>
              <a:defRPr>
                <a:solidFill>
                  <a:schemeClr val="tx1"/>
                </a:solidFill>
                <a:latin typeface="Tahoma" pitchFamily="34" charset="0"/>
              </a:defRPr>
            </a:lvl9pPr>
          </a:lstStyle>
          <a:p>
            <a:pPr>
              <a:buClr>
                <a:srgbClr val="C0504D"/>
              </a:buClr>
              <a:defRPr/>
            </a:pPr>
            <a:r>
              <a:rPr lang="en-US">
                <a:solidFill>
                  <a:prstClr val="black"/>
                </a:solidFill>
                <a:latin typeface="Arial" charset="0"/>
              </a:rPr>
              <a:t>April, 2011</a:t>
            </a:r>
          </a:p>
        </p:txBody>
      </p:sp>
      <p:sp>
        <p:nvSpPr>
          <p:cNvPr id="95235" name="Rectangle 7"/>
          <p:cNvSpPr>
            <a:spLocks noGrp="1" noChangeArrowheads="1"/>
          </p:cNvSpPr>
          <p:nvPr>
            <p:ph type="sldNum" sz="quarter" idx="4294967295"/>
          </p:nvPr>
        </p:nvSpPr>
        <p:spPr>
          <a:xfrm>
            <a:off x="3884960" y="8685396"/>
            <a:ext cx="2971490" cy="457045"/>
          </a:xfrm>
          <a:prstGeom prst="rect">
            <a:avLst/>
          </a:prstGeom>
        </p:spPr>
        <p:txBody>
          <a:bodyPr lIns="89611" tIns="44805" rIns="89611" bIns="44805"/>
          <a:lstStyle>
            <a:lvl1pPr defTabSz="913226">
              <a:defRPr>
                <a:solidFill>
                  <a:schemeClr val="tx1"/>
                </a:solidFill>
                <a:latin typeface="Tahoma" pitchFamily="34" charset="0"/>
              </a:defRPr>
            </a:lvl1pPr>
            <a:lvl2pPr marL="728091" indent="-280035" defTabSz="913226">
              <a:defRPr>
                <a:solidFill>
                  <a:schemeClr val="tx1"/>
                </a:solidFill>
                <a:latin typeface="Tahoma" pitchFamily="34" charset="0"/>
              </a:defRPr>
            </a:lvl2pPr>
            <a:lvl3pPr marL="1120140" indent="-224028" defTabSz="913226">
              <a:defRPr>
                <a:solidFill>
                  <a:schemeClr val="tx1"/>
                </a:solidFill>
                <a:latin typeface="Tahoma" pitchFamily="34" charset="0"/>
              </a:defRPr>
            </a:lvl3pPr>
            <a:lvl4pPr marL="1568196" indent="-224028" defTabSz="913226">
              <a:defRPr>
                <a:solidFill>
                  <a:schemeClr val="tx1"/>
                </a:solidFill>
                <a:latin typeface="Tahoma" pitchFamily="34" charset="0"/>
              </a:defRPr>
            </a:lvl4pPr>
            <a:lvl5pPr marL="2016252" indent="-224028" defTabSz="913226">
              <a:defRPr>
                <a:solidFill>
                  <a:schemeClr val="tx1"/>
                </a:solidFill>
                <a:latin typeface="Tahoma" pitchFamily="34" charset="0"/>
              </a:defRPr>
            </a:lvl5pPr>
            <a:lvl6pPr marL="2464308" indent="-224028" defTabSz="913226" eaLnBrk="0" fontAlgn="base" hangingPunct="0">
              <a:spcBef>
                <a:spcPct val="0"/>
              </a:spcBef>
              <a:spcAft>
                <a:spcPct val="0"/>
              </a:spcAft>
              <a:defRPr>
                <a:solidFill>
                  <a:schemeClr val="tx1"/>
                </a:solidFill>
                <a:latin typeface="Tahoma" pitchFamily="34" charset="0"/>
              </a:defRPr>
            </a:lvl6pPr>
            <a:lvl7pPr marL="2912364" indent="-224028" defTabSz="913226" eaLnBrk="0" fontAlgn="base" hangingPunct="0">
              <a:spcBef>
                <a:spcPct val="0"/>
              </a:spcBef>
              <a:spcAft>
                <a:spcPct val="0"/>
              </a:spcAft>
              <a:defRPr>
                <a:solidFill>
                  <a:schemeClr val="tx1"/>
                </a:solidFill>
                <a:latin typeface="Tahoma" pitchFamily="34" charset="0"/>
              </a:defRPr>
            </a:lvl7pPr>
            <a:lvl8pPr marL="3360420" indent="-224028" defTabSz="913226" eaLnBrk="0" fontAlgn="base" hangingPunct="0">
              <a:spcBef>
                <a:spcPct val="0"/>
              </a:spcBef>
              <a:spcAft>
                <a:spcPct val="0"/>
              </a:spcAft>
              <a:defRPr>
                <a:solidFill>
                  <a:schemeClr val="tx1"/>
                </a:solidFill>
                <a:latin typeface="Tahoma" pitchFamily="34" charset="0"/>
              </a:defRPr>
            </a:lvl8pPr>
            <a:lvl9pPr marL="3808477" indent="-224028" defTabSz="913226" eaLnBrk="0" fontAlgn="base" hangingPunct="0">
              <a:spcBef>
                <a:spcPct val="0"/>
              </a:spcBef>
              <a:spcAft>
                <a:spcPct val="0"/>
              </a:spcAft>
              <a:defRPr>
                <a:solidFill>
                  <a:schemeClr val="tx1"/>
                </a:solidFill>
                <a:latin typeface="Tahoma" pitchFamily="34" charset="0"/>
              </a:defRPr>
            </a:lvl9pPr>
          </a:lstStyle>
          <a:p>
            <a:pPr>
              <a:buClr>
                <a:srgbClr val="C0504D"/>
              </a:buClr>
              <a:defRPr/>
            </a:pPr>
            <a:fld id="{32247FCC-C7F6-40F5-8F51-434D5FAF0293}" type="slidenum">
              <a:rPr lang="en-US" smtClean="0">
                <a:solidFill>
                  <a:prstClr val="black"/>
                </a:solidFill>
                <a:latin typeface="Arial" charset="0"/>
              </a:rPr>
              <a:pPr>
                <a:buClr>
                  <a:srgbClr val="C0504D"/>
                </a:buClr>
                <a:defRPr/>
              </a:pPr>
              <a:t>5</a:t>
            </a:fld>
            <a:endParaRPr lang="en-US">
              <a:solidFill>
                <a:prstClr val="black"/>
              </a:solidFill>
              <a:latin typeface="Arial" charset="0"/>
            </a:endParaRPr>
          </a:p>
        </p:txBody>
      </p:sp>
      <p:sp>
        <p:nvSpPr>
          <p:cNvPr id="103428" name="Rectangle 2"/>
          <p:cNvSpPr>
            <a:spLocks noGrp="1" noRot="1" noChangeAspect="1" noChangeArrowheads="1" noTextEdit="1"/>
          </p:cNvSpPr>
          <p:nvPr>
            <p:ph type="sldImg"/>
          </p:nvPr>
        </p:nvSpPr>
        <p:spPr bwMode="auto">
          <a:xfrm>
            <a:off x="1143000" y="685800"/>
            <a:ext cx="4572000" cy="3429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03429" name="Rectangle 3"/>
          <p:cNvSpPr>
            <a:spLocks noGrp="1" noChangeArrowheads="1"/>
          </p:cNvSpPr>
          <p:nvPr>
            <p:ph type="body" idx="1"/>
          </p:nvPr>
        </p:nvSpPr>
        <p:spPr bwMode="auto">
          <a:xfrm>
            <a:off x="685490" y="4342699"/>
            <a:ext cx="5487020" cy="411495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5" rIns="89611" bIns="44805"/>
          <a:lstStyle/>
          <a:p>
            <a:pPr eaLnBrk="1" hangingPunct="1"/>
            <a:r>
              <a:rPr lang="en-US" altLang="en-US"/>
              <a:t>For a gift annuity program to be successful it must be consistently presented to donors and it must fit into the fabric of their financial and charitable life.</a:t>
            </a:r>
          </a:p>
        </p:txBody>
      </p:sp>
      <p:sp>
        <p:nvSpPr>
          <p:cNvPr id="95238" name="Footer Placeholder 1"/>
          <p:cNvSpPr>
            <a:spLocks noGrp="1"/>
          </p:cNvSpPr>
          <p:nvPr>
            <p:ph type="ftr" sz="quarter" idx="4294967295"/>
          </p:nvPr>
        </p:nvSpPr>
        <p:spPr>
          <a:xfrm>
            <a:off x="0" y="8685396"/>
            <a:ext cx="2971490" cy="457045"/>
          </a:xfrm>
          <a:prstGeom prst="rect">
            <a:avLst/>
          </a:prstGeom>
        </p:spPr>
        <p:txBody>
          <a:bodyPr lIns="89611" tIns="44805" rIns="89611" bIns="44805"/>
          <a:lstStyle>
            <a:lvl1pPr defTabSz="913226">
              <a:defRPr>
                <a:solidFill>
                  <a:schemeClr val="tx1"/>
                </a:solidFill>
                <a:latin typeface="Tahoma" pitchFamily="34" charset="0"/>
              </a:defRPr>
            </a:lvl1pPr>
            <a:lvl2pPr marL="728091" indent="-280035" defTabSz="913226">
              <a:defRPr>
                <a:solidFill>
                  <a:schemeClr val="tx1"/>
                </a:solidFill>
                <a:latin typeface="Tahoma" pitchFamily="34" charset="0"/>
              </a:defRPr>
            </a:lvl2pPr>
            <a:lvl3pPr marL="1120140" indent="-224028" defTabSz="913226">
              <a:defRPr>
                <a:solidFill>
                  <a:schemeClr val="tx1"/>
                </a:solidFill>
                <a:latin typeface="Tahoma" pitchFamily="34" charset="0"/>
              </a:defRPr>
            </a:lvl3pPr>
            <a:lvl4pPr marL="1568196" indent="-224028" defTabSz="913226">
              <a:defRPr>
                <a:solidFill>
                  <a:schemeClr val="tx1"/>
                </a:solidFill>
                <a:latin typeface="Tahoma" pitchFamily="34" charset="0"/>
              </a:defRPr>
            </a:lvl4pPr>
            <a:lvl5pPr marL="2016252" indent="-224028" defTabSz="913226">
              <a:defRPr>
                <a:solidFill>
                  <a:schemeClr val="tx1"/>
                </a:solidFill>
                <a:latin typeface="Tahoma" pitchFamily="34" charset="0"/>
              </a:defRPr>
            </a:lvl5pPr>
            <a:lvl6pPr marL="2464308" indent="-224028" defTabSz="913226" eaLnBrk="0" fontAlgn="base" hangingPunct="0">
              <a:spcBef>
                <a:spcPct val="0"/>
              </a:spcBef>
              <a:spcAft>
                <a:spcPct val="0"/>
              </a:spcAft>
              <a:defRPr>
                <a:solidFill>
                  <a:schemeClr val="tx1"/>
                </a:solidFill>
                <a:latin typeface="Tahoma" pitchFamily="34" charset="0"/>
              </a:defRPr>
            </a:lvl6pPr>
            <a:lvl7pPr marL="2912364" indent="-224028" defTabSz="913226" eaLnBrk="0" fontAlgn="base" hangingPunct="0">
              <a:spcBef>
                <a:spcPct val="0"/>
              </a:spcBef>
              <a:spcAft>
                <a:spcPct val="0"/>
              </a:spcAft>
              <a:defRPr>
                <a:solidFill>
                  <a:schemeClr val="tx1"/>
                </a:solidFill>
                <a:latin typeface="Tahoma" pitchFamily="34" charset="0"/>
              </a:defRPr>
            </a:lvl7pPr>
            <a:lvl8pPr marL="3360420" indent="-224028" defTabSz="913226" eaLnBrk="0" fontAlgn="base" hangingPunct="0">
              <a:spcBef>
                <a:spcPct val="0"/>
              </a:spcBef>
              <a:spcAft>
                <a:spcPct val="0"/>
              </a:spcAft>
              <a:defRPr>
                <a:solidFill>
                  <a:schemeClr val="tx1"/>
                </a:solidFill>
                <a:latin typeface="Tahoma" pitchFamily="34" charset="0"/>
              </a:defRPr>
            </a:lvl8pPr>
            <a:lvl9pPr marL="3808477" indent="-224028" defTabSz="913226" eaLnBrk="0" fontAlgn="base" hangingPunct="0">
              <a:spcBef>
                <a:spcPct val="0"/>
              </a:spcBef>
              <a:spcAft>
                <a:spcPct val="0"/>
              </a:spcAft>
              <a:defRPr>
                <a:solidFill>
                  <a:schemeClr val="tx1"/>
                </a:solidFill>
                <a:latin typeface="Tahoma" pitchFamily="34" charset="0"/>
              </a:defRPr>
            </a:lvl9pPr>
          </a:lstStyle>
          <a:p>
            <a:pPr>
              <a:buClr>
                <a:srgbClr val="C0504D"/>
              </a:buClr>
              <a:defRPr/>
            </a:pPr>
            <a:endParaRPr lang="en-US">
              <a:solidFill>
                <a:prstClr val="black"/>
              </a:solidFill>
              <a:latin typeface="Arial" charset="0"/>
            </a:endParaRPr>
          </a:p>
        </p:txBody>
      </p:sp>
      <p:sp>
        <p:nvSpPr>
          <p:cNvPr id="95239" name="Header Placeholder 2"/>
          <p:cNvSpPr>
            <a:spLocks noGrp="1"/>
          </p:cNvSpPr>
          <p:nvPr>
            <p:ph type="hdr" sz="quarter" idx="4294967295"/>
          </p:nvPr>
        </p:nvSpPr>
        <p:spPr bwMode="auto">
          <a:xfrm>
            <a:off x="0" y="0"/>
            <a:ext cx="2971490" cy="45704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5" rIns="89611" bIns="44805"/>
          <a:lstStyle>
            <a:lvl1pPr>
              <a:defRPr>
                <a:solidFill>
                  <a:schemeClr val="tx1"/>
                </a:solidFill>
                <a:latin typeface="Tahoma" pitchFamily="34" charset="0"/>
              </a:defRPr>
            </a:lvl1pPr>
            <a:lvl2pPr marL="728091" indent="-280035">
              <a:defRPr>
                <a:solidFill>
                  <a:schemeClr val="tx1"/>
                </a:solidFill>
                <a:latin typeface="Tahoma" pitchFamily="34" charset="0"/>
              </a:defRPr>
            </a:lvl2pPr>
            <a:lvl3pPr marL="1120140" indent="-224028">
              <a:defRPr>
                <a:solidFill>
                  <a:schemeClr val="tx1"/>
                </a:solidFill>
                <a:latin typeface="Tahoma" pitchFamily="34" charset="0"/>
              </a:defRPr>
            </a:lvl3pPr>
            <a:lvl4pPr marL="1568196" indent="-224028">
              <a:defRPr>
                <a:solidFill>
                  <a:schemeClr val="tx1"/>
                </a:solidFill>
                <a:latin typeface="Tahoma" pitchFamily="34" charset="0"/>
              </a:defRPr>
            </a:lvl4pPr>
            <a:lvl5pPr marL="2016252" indent="-224028">
              <a:defRPr>
                <a:solidFill>
                  <a:schemeClr val="tx1"/>
                </a:solidFill>
                <a:latin typeface="Tahoma" pitchFamily="34" charset="0"/>
              </a:defRPr>
            </a:lvl5pPr>
            <a:lvl6pPr marL="2464308" indent="-224028" eaLnBrk="0" fontAlgn="base" hangingPunct="0">
              <a:spcBef>
                <a:spcPct val="0"/>
              </a:spcBef>
              <a:spcAft>
                <a:spcPct val="0"/>
              </a:spcAft>
              <a:defRPr>
                <a:solidFill>
                  <a:schemeClr val="tx1"/>
                </a:solidFill>
                <a:latin typeface="Tahoma" pitchFamily="34" charset="0"/>
              </a:defRPr>
            </a:lvl6pPr>
            <a:lvl7pPr marL="2912364" indent="-224028" eaLnBrk="0" fontAlgn="base" hangingPunct="0">
              <a:spcBef>
                <a:spcPct val="0"/>
              </a:spcBef>
              <a:spcAft>
                <a:spcPct val="0"/>
              </a:spcAft>
              <a:defRPr>
                <a:solidFill>
                  <a:schemeClr val="tx1"/>
                </a:solidFill>
                <a:latin typeface="Tahoma" pitchFamily="34" charset="0"/>
              </a:defRPr>
            </a:lvl7pPr>
            <a:lvl8pPr marL="3360420" indent="-224028" eaLnBrk="0" fontAlgn="base" hangingPunct="0">
              <a:spcBef>
                <a:spcPct val="0"/>
              </a:spcBef>
              <a:spcAft>
                <a:spcPct val="0"/>
              </a:spcAft>
              <a:defRPr>
                <a:solidFill>
                  <a:schemeClr val="tx1"/>
                </a:solidFill>
                <a:latin typeface="Tahoma" pitchFamily="34" charset="0"/>
              </a:defRPr>
            </a:lvl8pPr>
            <a:lvl9pPr marL="3808477" indent="-224028" eaLnBrk="0" fontAlgn="base" hangingPunct="0">
              <a:spcBef>
                <a:spcPct val="0"/>
              </a:spcBef>
              <a:spcAft>
                <a:spcPct val="0"/>
              </a:spcAft>
              <a:defRPr>
                <a:solidFill>
                  <a:schemeClr val="tx1"/>
                </a:solidFill>
                <a:latin typeface="Tahoma" pitchFamily="34" charset="0"/>
              </a:defRPr>
            </a:lvl9pPr>
          </a:lstStyle>
          <a:p>
            <a:pPr>
              <a:buClr>
                <a:srgbClr val="C0504D"/>
              </a:buClr>
              <a:defRPr/>
            </a:pPr>
            <a:r>
              <a:rPr lang="en-US">
                <a:solidFill>
                  <a:prstClr val="black"/>
                </a:solidFill>
              </a:rPr>
              <a:t>Charitable Gift Annuity for Wealth Preservation, Enhancement and Portfolio Diversification</a:t>
            </a:r>
          </a:p>
        </p:txBody>
      </p:sp>
    </p:spTree>
    <p:extLst>
      <p:ext uri="{BB962C8B-B14F-4D97-AF65-F5344CB8AC3E}">
        <p14:creationId xmlns:p14="http://schemas.microsoft.com/office/powerpoint/2010/main" val="2668589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84275" y="698500"/>
            <a:ext cx="4651375" cy="3489325"/>
          </a:xfrm>
          <a:noFill/>
          <a:ln w="12700"/>
        </p:spPr>
      </p:sp>
      <p:sp>
        <p:nvSpPr>
          <p:cNvPr id="41987" name="Notes Placeholder 2"/>
          <p:cNvSpPr>
            <a:spLocks noGrp="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5356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223963" y="711200"/>
            <a:ext cx="4733925" cy="3549650"/>
          </a:xfrm>
          <a:ln w="12700"/>
        </p:spPr>
      </p:sp>
      <p:sp>
        <p:nvSpPr>
          <p:cNvPr id="37891" name="Notes Placeholder 2"/>
          <p:cNvSpPr>
            <a:spLocks noGrp="1"/>
          </p:cNvSpPr>
          <p:nvPr>
            <p:ph type="body" idx="1"/>
          </p:nvPr>
        </p:nvSpPr>
        <p:spPr>
          <a:xfrm>
            <a:off x="717918" y="4496330"/>
            <a:ext cx="5746588" cy="42605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3989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223963" y="711200"/>
            <a:ext cx="4733925" cy="3549650"/>
          </a:xfrm>
          <a:ln w="12700"/>
        </p:spPr>
      </p:sp>
      <p:sp>
        <p:nvSpPr>
          <p:cNvPr id="35843" name="Notes Placeholder 2"/>
          <p:cNvSpPr>
            <a:spLocks noGrp="1"/>
          </p:cNvSpPr>
          <p:nvPr>
            <p:ph type="body" idx="1"/>
          </p:nvPr>
        </p:nvSpPr>
        <p:spPr>
          <a:xfrm>
            <a:off x="717918" y="4496330"/>
            <a:ext cx="5746588" cy="42605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7335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184275" y="698500"/>
            <a:ext cx="4651375" cy="3489325"/>
          </a:xfrm>
          <a:noFill/>
          <a:ln w="12700"/>
        </p:spPr>
      </p:sp>
      <p:sp>
        <p:nvSpPr>
          <p:cNvPr id="43011" name="Notes Placeholder 2"/>
          <p:cNvSpPr>
            <a:spLocks noGrp="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46938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7347" name="Notes Placeholder 2"/>
          <p:cNvSpPr>
            <a:spLocks noGrp="1"/>
          </p:cNvSpPr>
          <p:nvPr>
            <p:ph type="body" idx="1"/>
          </p:nvPr>
        </p:nvSpPr>
        <p:spPr>
          <a:xfrm>
            <a:off x="703263" y="4421188"/>
            <a:ext cx="5614987"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p>
            <a:endParaRPr lang="en-US" altLang="en-US">
              <a:latin typeface="Arial" panose="020B0604020202020204" pitchFamily="34" charset="0"/>
            </a:endParaRPr>
          </a:p>
        </p:txBody>
      </p:sp>
      <p:sp>
        <p:nvSpPr>
          <p:cNvPr id="57348" name="Date Placeholder 3"/>
          <p:cNvSpPr>
            <a:spLocks noGrp="1"/>
          </p:cNvSpPr>
          <p:nvPr>
            <p:ph type="dt" sz="quarter" idx="1"/>
          </p:nvPr>
        </p:nvSpPr>
        <p:spPr>
          <a:noFill/>
        </p:spPr>
        <p:txBody>
          <a:bodyPr lIns="88624" tIns="44312" rIns="88624" bIns="44312"/>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57349" name="Slide Number Placeholder 4"/>
          <p:cNvSpPr>
            <a:spLocks noGrp="1"/>
          </p:cNvSpPr>
          <p:nvPr>
            <p:ph type="sldNum" sz="quarter" idx="5"/>
          </p:nvPr>
        </p:nvSpPr>
        <p:spPr>
          <a:noFill/>
        </p:spPr>
        <p:txBody>
          <a:bodyPr lIns="88624" tIns="44312" rIns="88624" bIns="44312"/>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fld id="{B635C736-01B9-4232-8B47-8DDDCCD7A25C}" type="slidenum">
              <a:rPr lang="en-US" altLang="en-US">
                <a:latin typeface="Arial" panose="020B0604020202020204" pitchFamily="34" charset="0"/>
              </a:rPr>
              <a:pPr/>
              <a:t>27</a:t>
            </a:fld>
            <a:endParaRPr lang="en-US" altLang="en-US">
              <a:latin typeface="Arial" panose="020B0604020202020204" pitchFamily="34" charset="0"/>
            </a:endParaRPr>
          </a:p>
        </p:txBody>
      </p:sp>
    </p:spTree>
    <p:extLst>
      <p:ext uri="{BB962C8B-B14F-4D97-AF65-F5344CB8AC3E}">
        <p14:creationId xmlns:p14="http://schemas.microsoft.com/office/powerpoint/2010/main" val="3467477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23556" name="Date Placeholder 3"/>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defRPr>
            </a:lvl1pPr>
            <a:lvl2pPr marL="719138" indent="-276225">
              <a:spcBef>
                <a:spcPct val="30000"/>
              </a:spcBef>
              <a:defRPr sz="1200">
                <a:solidFill>
                  <a:schemeClr val="tx1"/>
                </a:solidFill>
                <a:latin typeface="Arial" panose="020B0604020202020204" pitchFamily="34" charset="0"/>
              </a:defRPr>
            </a:lvl2pPr>
            <a:lvl3pPr marL="1106488" indent="-220663">
              <a:spcBef>
                <a:spcPct val="30000"/>
              </a:spcBef>
              <a:defRPr sz="1200">
                <a:solidFill>
                  <a:schemeClr val="tx1"/>
                </a:solidFill>
                <a:latin typeface="Arial" panose="020B0604020202020204" pitchFamily="34" charset="0"/>
              </a:defRPr>
            </a:lvl3pPr>
            <a:lvl4pPr marL="1549400" indent="-220663">
              <a:spcBef>
                <a:spcPct val="30000"/>
              </a:spcBef>
              <a:defRPr sz="1200">
                <a:solidFill>
                  <a:schemeClr val="tx1"/>
                </a:solidFill>
                <a:latin typeface="Arial" panose="020B0604020202020204" pitchFamily="34" charset="0"/>
              </a:defRPr>
            </a:lvl4pPr>
            <a:lvl5pPr marL="1992313" indent="-220663">
              <a:spcBef>
                <a:spcPct val="30000"/>
              </a:spcBef>
              <a:defRPr sz="1200">
                <a:solidFill>
                  <a:schemeClr val="tx1"/>
                </a:solidFill>
                <a:latin typeface="Arial" panose="020B0604020202020204" pitchFamily="34" charset="0"/>
              </a:defRPr>
            </a:lvl5pPr>
            <a:lvl6pPr marL="2449513" indent="-220663" eaLnBrk="0" fontAlgn="base" hangingPunct="0">
              <a:spcBef>
                <a:spcPct val="30000"/>
              </a:spcBef>
              <a:spcAft>
                <a:spcPct val="0"/>
              </a:spcAft>
              <a:defRPr sz="1200">
                <a:solidFill>
                  <a:schemeClr val="tx1"/>
                </a:solidFill>
                <a:latin typeface="Arial" panose="020B0604020202020204" pitchFamily="34" charset="0"/>
              </a:defRPr>
            </a:lvl6pPr>
            <a:lvl7pPr marL="2906713" indent="-220663" eaLnBrk="0" fontAlgn="base" hangingPunct="0">
              <a:spcBef>
                <a:spcPct val="30000"/>
              </a:spcBef>
              <a:spcAft>
                <a:spcPct val="0"/>
              </a:spcAft>
              <a:defRPr sz="1200">
                <a:solidFill>
                  <a:schemeClr val="tx1"/>
                </a:solidFill>
                <a:latin typeface="Arial" panose="020B0604020202020204" pitchFamily="34" charset="0"/>
              </a:defRPr>
            </a:lvl7pPr>
            <a:lvl8pPr marL="3363913" indent="-220663" eaLnBrk="0" fontAlgn="base" hangingPunct="0">
              <a:spcBef>
                <a:spcPct val="30000"/>
              </a:spcBef>
              <a:spcAft>
                <a:spcPct val="0"/>
              </a:spcAft>
              <a:defRPr sz="1200">
                <a:solidFill>
                  <a:schemeClr val="tx1"/>
                </a:solidFill>
                <a:latin typeface="Arial" panose="020B0604020202020204" pitchFamily="34" charset="0"/>
              </a:defRPr>
            </a:lvl8pPr>
            <a:lvl9pPr marL="3821113" indent="-2206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a:t>April, 2010</a:t>
            </a:r>
          </a:p>
        </p:txBody>
      </p:sp>
      <p:sp>
        <p:nvSpPr>
          <p:cNvPr id="23557"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19138" indent="-276225">
              <a:spcBef>
                <a:spcPct val="30000"/>
              </a:spcBef>
              <a:defRPr sz="1200">
                <a:solidFill>
                  <a:schemeClr val="tx1"/>
                </a:solidFill>
                <a:latin typeface="Arial" panose="020B0604020202020204" pitchFamily="34" charset="0"/>
              </a:defRPr>
            </a:lvl2pPr>
            <a:lvl3pPr marL="1106488" indent="-220663">
              <a:spcBef>
                <a:spcPct val="30000"/>
              </a:spcBef>
              <a:defRPr sz="1200">
                <a:solidFill>
                  <a:schemeClr val="tx1"/>
                </a:solidFill>
                <a:latin typeface="Arial" panose="020B0604020202020204" pitchFamily="34" charset="0"/>
              </a:defRPr>
            </a:lvl3pPr>
            <a:lvl4pPr marL="1549400" indent="-220663">
              <a:spcBef>
                <a:spcPct val="30000"/>
              </a:spcBef>
              <a:defRPr sz="1200">
                <a:solidFill>
                  <a:schemeClr val="tx1"/>
                </a:solidFill>
                <a:latin typeface="Arial" panose="020B0604020202020204" pitchFamily="34" charset="0"/>
              </a:defRPr>
            </a:lvl4pPr>
            <a:lvl5pPr marL="1992313" indent="-220663">
              <a:spcBef>
                <a:spcPct val="30000"/>
              </a:spcBef>
              <a:defRPr sz="1200">
                <a:solidFill>
                  <a:schemeClr val="tx1"/>
                </a:solidFill>
                <a:latin typeface="Arial" panose="020B0604020202020204" pitchFamily="34" charset="0"/>
              </a:defRPr>
            </a:lvl5pPr>
            <a:lvl6pPr marL="2449513" indent="-220663" eaLnBrk="0" fontAlgn="base" hangingPunct="0">
              <a:spcBef>
                <a:spcPct val="30000"/>
              </a:spcBef>
              <a:spcAft>
                <a:spcPct val="0"/>
              </a:spcAft>
              <a:defRPr sz="1200">
                <a:solidFill>
                  <a:schemeClr val="tx1"/>
                </a:solidFill>
                <a:latin typeface="Arial" panose="020B0604020202020204" pitchFamily="34" charset="0"/>
              </a:defRPr>
            </a:lvl6pPr>
            <a:lvl7pPr marL="2906713" indent="-220663" eaLnBrk="0" fontAlgn="base" hangingPunct="0">
              <a:spcBef>
                <a:spcPct val="30000"/>
              </a:spcBef>
              <a:spcAft>
                <a:spcPct val="0"/>
              </a:spcAft>
              <a:defRPr sz="1200">
                <a:solidFill>
                  <a:schemeClr val="tx1"/>
                </a:solidFill>
                <a:latin typeface="Arial" panose="020B0604020202020204" pitchFamily="34" charset="0"/>
              </a:defRPr>
            </a:lvl7pPr>
            <a:lvl8pPr marL="3363913" indent="-220663" eaLnBrk="0" fontAlgn="base" hangingPunct="0">
              <a:spcBef>
                <a:spcPct val="30000"/>
              </a:spcBef>
              <a:spcAft>
                <a:spcPct val="0"/>
              </a:spcAft>
              <a:defRPr sz="1200">
                <a:solidFill>
                  <a:schemeClr val="tx1"/>
                </a:solidFill>
                <a:latin typeface="Arial" panose="020B0604020202020204" pitchFamily="34" charset="0"/>
              </a:defRPr>
            </a:lvl8pPr>
            <a:lvl9pPr marL="3821113" indent="-2206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1EFD4-ACFC-4B5E-A954-6172480A4E23}" type="slidenum">
              <a:rPr lang="en-US" altLang="en-US" smtClean="0"/>
              <a:pPr>
                <a:spcBef>
                  <a:spcPct val="0"/>
                </a:spcBef>
              </a:pPr>
              <a:t>28</a:t>
            </a:fld>
            <a:endParaRPr lang="en-US" altLang="en-US"/>
          </a:p>
        </p:txBody>
      </p:sp>
    </p:spTree>
    <p:extLst>
      <p:ext uri="{BB962C8B-B14F-4D97-AF65-F5344CB8AC3E}">
        <p14:creationId xmlns:p14="http://schemas.microsoft.com/office/powerpoint/2010/main" val="4261836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7347" name="Notes Placeholder 2"/>
          <p:cNvSpPr>
            <a:spLocks noGrp="1"/>
          </p:cNvSpPr>
          <p:nvPr>
            <p:ph type="body" idx="1"/>
          </p:nvPr>
        </p:nvSpPr>
        <p:spPr>
          <a:xfrm>
            <a:off x="703263" y="4421188"/>
            <a:ext cx="5614987"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p>
            <a:endParaRPr lang="en-US" altLang="en-US">
              <a:latin typeface="Arial" panose="020B0604020202020204" pitchFamily="34" charset="0"/>
            </a:endParaRPr>
          </a:p>
        </p:txBody>
      </p:sp>
      <p:sp>
        <p:nvSpPr>
          <p:cNvPr id="57348" name="Date Placeholder 3"/>
          <p:cNvSpPr>
            <a:spLocks noGrp="1"/>
          </p:cNvSpPr>
          <p:nvPr>
            <p:ph type="dt" sz="quarter" idx="1"/>
          </p:nvPr>
        </p:nvSpPr>
        <p:spPr>
          <a:noFill/>
        </p:spPr>
        <p:txBody>
          <a:bodyPr lIns="88624" tIns="44312" rIns="88624" bIns="44312"/>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57349" name="Slide Number Placeholder 4"/>
          <p:cNvSpPr>
            <a:spLocks noGrp="1"/>
          </p:cNvSpPr>
          <p:nvPr>
            <p:ph type="sldNum" sz="quarter" idx="5"/>
          </p:nvPr>
        </p:nvSpPr>
        <p:spPr>
          <a:noFill/>
        </p:spPr>
        <p:txBody>
          <a:bodyPr lIns="88624" tIns="44312" rIns="88624" bIns="44312"/>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fld id="{B635C736-01B9-4232-8B47-8DDDCCD7A25C}" type="slidenum">
              <a:rPr lang="en-US" altLang="en-US">
                <a:latin typeface="Arial" panose="020B0604020202020204" pitchFamily="34" charset="0"/>
              </a:rPr>
              <a:pPr/>
              <a:t>32</a:t>
            </a:fld>
            <a:endParaRPr lang="en-US" altLang="en-US">
              <a:latin typeface="Arial" panose="020B0604020202020204" pitchFamily="34" charset="0"/>
            </a:endParaRPr>
          </a:p>
        </p:txBody>
      </p:sp>
    </p:spTree>
    <p:extLst>
      <p:ext uri="{BB962C8B-B14F-4D97-AF65-F5344CB8AC3E}">
        <p14:creationId xmlns:p14="http://schemas.microsoft.com/office/powerpoint/2010/main" val="2002201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0659"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3990EEAB-970D-44E6-BD08-B1A84F8C7F9A}" type="slidenum">
              <a:rPr lang="en-US" altLang="en-US">
                <a:latin typeface="Arial" panose="020B0604020202020204" pitchFamily="34" charset="0"/>
              </a:rPr>
              <a:pPr/>
              <a:t>33</a:t>
            </a:fld>
            <a:endParaRPr lang="en-US" altLang="en-US">
              <a:latin typeface="Arial" panose="020B0604020202020204" pitchFamily="34" charset="0"/>
            </a:endParaRPr>
          </a:p>
        </p:txBody>
      </p:sp>
      <p:sp>
        <p:nvSpPr>
          <p:cNvPr id="70660" name="Rectangle 2"/>
          <p:cNvSpPr>
            <a:spLocks noGrp="1" noRot="1" noChangeAspect="1" noChangeArrowheads="1" noTextEdit="1"/>
          </p:cNvSpPr>
          <p:nvPr>
            <p:ph type="sldImg"/>
          </p:nvPr>
        </p:nvSpPr>
        <p:spPr>
          <a:xfrm>
            <a:off x="1190625" y="703263"/>
            <a:ext cx="4633913" cy="3476625"/>
          </a:xfrm>
          <a:ln/>
        </p:spPr>
      </p:sp>
      <p:sp>
        <p:nvSpPr>
          <p:cNvPr id="70661" name="Rectangle 3"/>
          <p:cNvSpPr>
            <a:spLocks noGrp="1" noChangeArrowheads="1"/>
          </p:cNvSpPr>
          <p:nvPr>
            <p:ph type="body" idx="1"/>
          </p:nvPr>
        </p:nvSpPr>
        <p:spPr>
          <a:xfrm>
            <a:off x="934615" y="4416505"/>
            <a:ext cx="5147521" cy="4187983"/>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59765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66563"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898E408F-67D3-4FDC-BE28-5A00C3228D26}" type="slidenum">
              <a:rPr lang="en-US" altLang="en-US">
                <a:latin typeface="Arial" panose="020B0604020202020204" pitchFamily="34" charset="0"/>
              </a:rPr>
              <a:pPr/>
              <a:t>34</a:t>
            </a:fld>
            <a:endParaRPr lang="en-US" altLang="en-US">
              <a:latin typeface="Arial" panose="020B0604020202020204" pitchFamily="34" charset="0"/>
            </a:endParaRPr>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87978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2707"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8CC55B9A-5CE7-4BF5-BC12-1E6645C5247B}" type="slidenum">
              <a:rPr lang="en-US" altLang="en-US">
                <a:latin typeface="Arial" panose="020B0604020202020204" pitchFamily="34" charset="0"/>
              </a:rPr>
              <a:pPr/>
              <a:t>35</a:t>
            </a:fld>
            <a:endParaRPr lang="en-US" altLang="en-US">
              <a:latin typeface="Arial" panose="020B0604020202020204" pitchFamily="34" charset="0"/>
            </a:endParaRPr>
          </a:p>
        </p:txBody>
      </p:sp>
      <p:sp>
        <p:nvSpPr>
          <p:cNvPr id="72708" name="Rectangle 2"/>
          <p:cNvSpPr>
            <a:spLocks noGrp="1" noRot="1" noChangeAspect="1" noChangeArrowheads="1" noTextEdit="1"/>
          </p:cNvSpPr>
          <p:nvPr>
            <p:ph type="sldImg"/>
          </p:nvPr>
        </p:nvSpPr>
        <p:spPr>
          <a:xfrm>
            <a:off x="1190625" y="703263"/>
            <a:ext cx="4633913" cy="3476625"/>
          </a:xfrm>
          <a:ln/>
        </p:spPr>
      </p:sp>
      <p:sp>
        <p:nvSpPr>
          <p:cNvPr id="72709" name="Rectangle 3"/>
          <p:cNvSpPr>
            <a:spLocks noGrp="1" noChangeArrowheads="1"/>
          </p:cNvSpPr>
          <p:nvPr>
            <p:ph type="body" idx="1"/>
          </p:nvPr>
        </p:nvSpPr>
        <p:spPr>
          <a:xfrm>
            <a:off x="934615" y="4416505"/>
            <a:ext cx="5147521" cy="4187983"/>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30252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4755"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759F698F-3233-4D5D-B91C-8ED78617415A}" type="slidenum">
              <a:rPr lang="en-US" altLang="en-US">
                <a:latin typeface="Arial" panose="020B0604020202020204" pitchFamily="34" charset="0"/>
              </a:rPr>
              <a:pPr/>
              <a:t>36</a:t>
            </a:fld>
            <a:endParaRPr lang="en-US" altLang="en-US">
              <a:latin typeface="Arial" panose="020B0604020202020204" pitchFamily="34" charset="0"/>
            </a:endParaRPr>
          </a:p>
        </p:txBody>
      </p:sp>
      <p:sp>
        <p:nvSpPr>
          <p:cNvPr id="74756" name="Rectangle 2"/>
          <p:cNvSpPr>
            <a:spLocks noGrp="1" noRot="1" noChangeAspect="1" noChangeArrowheads="1" noTextEdit="1"/>
          </p:cNvSpPr>
          <p:nvPr>
            <p:ph type="sldImg"/>
          </p:nvPr>
        </p:nvSpPr>
        <p:spPr>
          <a:xfrm>
            <a:off x="1190625" y="703263"/>
            <a:ext cx="4633913" cy="3476625"/>
          </a:xfrm>
          <a:ln/>
        </p:spPr>
      </p:sp>
      <p:sp>
        <p:nvSpPr>
          <p:cNvPr id="74757" name="Rectangle 3"/>
          <p:cNvSpPr>
            <a:spLocks noGrp="1" noChangeArrowheads="1"/>
          </p:cNvSpPr>
          <p:nvPr>
            <p:ph type="body" idx="1"/>
          </p:nvPr>
        </p:nvSpPr>
        <p:spPr>
          <a:xfrm>
            <a:off x="934615" y="4416505"/>
            <a:ext cx="5147521" cy="4187983"/>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46452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4755"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759F698F-3233-4D5D-B91C-8ED78617415A}" type="slidenum">
              <a:rPr lang="en-US" altLang="en-US">
                <a:latin typeface="Arial" panose="020B0604020202020204" pitchFamily="34" charset="0"/>
              </a:rPr>
              <a:pPr/>
              <a:t>37</a:t>
            </a:fld>
            <a:endParaRPr lang="en-US" altLang="en-US">
              <a:latin typeface="Arial" panose="020B0604020202020204" pitchFamily="34" charset="0"/>
            </a:endParaRPr>
          </a:p>
        </p:txBody>
      </p:sp>
      <p:sp>
        <p:nvSpPr>
          <p:cNvPr id="74756" name="Rectangle 2"/>
          <p:cNvSpPr>
            <a:spLocks noGrp="1" noRot="1" noChangeAspect="1" noChangeArrowheads="1" noTextEdit="1"/>
          </p:cNvSpPr>
          <p:nvPr>
            <p:ph type="sldImg"/>
          </p:nvPr>
        </p:nvSpPr>
        <p:spPr>
          <a:xfrm>
            <a:off x="1190625" y="703263"/>
            <a:ext cx="4633913" cy="3476625"/>
          </a:xfrm>
          <a:ln/>
        </p:spPr>
      </p:sp>
      <p:sp>
        <p:nvSpPr>
          <p:cNvPr id="74757" name="Rectangle 3"/>
          <p:cNvSpPr>
            <a:spLocks noGrp="1" noChangeArrowheads="1"/>
          </p:cNvSpPr>
          <p:nvPr>
            <p:ph type="body" idx="1"/>
          </p:nvPr>
        </p:nvSpPr>
        <p:spPr>
          <a:xfrm>
            <a:off x="934615" y="4416505"/>
            <a:ext cx="5147521" cy="4187983"/>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48188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84995"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38121D74-B568-4177-A680-2F0E3C29C4D4}" type="slidenum">
              <a:rPr lang="en-US" altLang="en-US">
                <a:latin typeface="Arial" panose="020B0604020202020204" pitchFamily="34" charset="0"/>
              </a:rPr>
              <a:pPr/>
              <a:t>38</a:t>
            </a:fld>
            <a:endParaRPr lang="en-US" altLang="en-US">
              <a:latin typeface="Arial" panose="020B0604020202020204" pitchFamily="34" charset="0"/>
            </a:endParaRPr>
          </a:p>
        </p:txBody>
      </p:sp>
      <p:sp>
        <p:nvSpPr>
          <p:cNvPr id="84996" name="Rectangle 2"/>
          <p:cNvSpPr>
            <a:spLocks noGrp="1" noRot="1" noChangeAspect="1" noChangeArrowheads="1" noTextEdit="1"/>
          </p:cNvSpPr>
          <p:nvPr>
            <p:ph type="sldImg"/>
          </p:nvPr>
        </p:nvSpPr>
        <p:spPr>
          <a:xfrm>
            <a:off x="1190625" y="703263"/>
            <a:ext cx="4633913" cy="3476625"/>
          </a:xfrm>
          <a:ln/>
        </p:spPr>
      </p:sp>
      <p:sp>
        <p:nvSpPr>
          <p:cNvPr id="84997" name="Rectangle 3"/>
          <p:cNvSpPr>
            <a:spLocks noGrp="1" noChangeArrowheads="1"/>
          </p:cNvSpPr>
          <p:nvPr>
            <p:ph type="body" idx="1"/>
          </p:nvPr>
        </p:nvSpPr>
        <p:spPr>
          <a:xfrm>
            <a:off x="934615" y="4416505"/>
            <a:ext cx="5147521" cy="4187983"/>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32503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pPr>
              <a:buClr>
                <a:srgbClr val="C0504D"/>
              </a:buClr>
            </a:pPr>
            <a:r>
              <a:rPr lang="en-US" altLang="en-US">
                <a:solidFill>
                  <a:srgbClr val="000000"/>
                </a:solidFill>
              </a:rPr>
              <a:t>July, 2009</a:t>
            </a:r>
          </a:p>
        </p:txBody>
      </p:sp>
      <p:sp>
        <p:nvSpPr>
          <p:cNvPr id="76803" name="Rectangle 7"/>
          <p:cNvSpPr>
            <a:spLocks noGrp="1" noChangeArrowheads="1"/>
          </p:cNvSpPr>
          <p:nvPr>
            <p:ph type="sldNum" sz="quarter" idx="5"/>
          </p:nvPr>
        </p:nvSpPr>
        <p:spPr>
          <a:noFill/>
        </p:spPr>
        <p:txBody>
          <a:bodyPr/>
          <a:lstStyle>
            <a:lvl1pPr defTabSz="929903">
              <a:defRPr>
                <a:solidFill>
                  <a:schemeClr val="tx1"/>
                </a:solidFill>
                <a:latin typeface="Tahoma" panose="020B0604030504040204" pitchFamily="34" charset="0"/>
              </a:defRPr>
            </a:lvl1pPr>
            <a:lvl2pPr marL="742653" indent="-285636" defTabSz="929903">
              <a:defRPr>
                <a:solidFill>
                  <a:schemeClr val="tx1"/>
                </a:solidFill>
                <a:latin typeface="Tahoma" panose="020B0604030504040204" pitchFamily="34" charset="0"/>
              </a:defRPr>
            </a:lvl2pPr>
            <a:lvl3pPr marL="1142543" indent="-228509" defTabSz="929903">
              <a:defRPr>
                <a:solidFill>
                  <a:schemeClr val="tx1"/>
                </a:solidFill>
                <a:latin typeface="Tahoma" panose="020B0604030504040204" pitchFamily="34" charset="0"/>
              </a:defRPr>
            </a:lvl3pPr>
            <a:lvl4pPr marL="1599560" indent="-228509" defTabSz="929903">
              <a:defRPr>
                <a:solidFill>
                  <a:schemeClr val="tx1"/>
                </a:solidFill>
                <a:latin typeface="Tahoma" panose="020B0604030504040204" pitchFamily="34" charset="0"/>
              </a:defRPr>
            </a:lvl4pPr>
            <a:lvl5pPr marL="2056577" indent="-228509" defTabSz="929903">
              <a:defRPr>
                <a:solidFill>
                  <a:schemeClr val="tx1"/>
                </a:solidFill>
                <a:latin typeface="Tahoma" panose="020B0604030504040204" pitchFamily="34" charset="0"/>
              </a:defRPr>
            </a:lvl5pPr>
            <a:lvl6pPr marL="2513594" indent="-228509" defTabSz="929903" eaLnBrk="0" fontAlgn="base" hangingPunct="0">
              <a:spcBef>
                <a:spcPct val="0"/>
              </a:spcBef>
              <a:spcAft>
                <a:spcPct val="0"/>
              </a:spcAft>
              <a:defRPr>
                <a:solidFill>
                  <a:schemeClr val="tx1"/>
                </a:solidFill>
                <a:latin typeface="Tahoma" panose="020B0604030504040204" pitchFamily="34" charset="0"/>
              </a:defRPr>
            </a:lvl6pPr>
            <a:lvl7pPr marL="2970611" indent="-228509" defTabSz="929903" eaLnBrk="0" fontAlgn="base" hangingPunct="0">
              <a:spcBef>
                <a:spcPct val="0"/>
              </a:spcBef>
              <a:spcAft>
                <a:spcPct val="0"/>
              </a:spcAft>
              <a:defRPr>
                <a:solidFill>
                  <a:schemeClr val="tx1"/>
                </a:solidFill>
                <a:latin typeface="Tahoma" panose="020B0604030504040204" pitchFamily="34" charset="0"/>
              </a:defRPr>
            </a:lvl7pPr>
            <a:lvl8pPr marL="3427628" indent="-228509" defTabSz="929903" eaLnBrk="0" fontAlgn="base" hangingPunct="0">
              <a:spcBef>
                <a:spcPct val="0"/>
              </a:spcBef>
              <a:spcAft>
                <a:spcPct val="0"/>
              </a:spcAft>
              <a:defRPr>
                <a:solidFill>
                  <a:schemeClr val="tx1"/>
                </a:solidFill>
                <a:latin typeface="Tahoma" panose="020B0604030504040204" pitchFamily="34" charset="0"/>
              </a:defRPr>
            </a:lvl8pPr>
            <a:lvl9pPr marL="3884646" indent="-228509" defTabSz="929903" eaLnBrk="0" fontAlgn="base" hangingPunct="0">
              <a:spcBef>
                <a:spcPct val="0"/>
              </a:spcBef>
              <a:spcAft>
                <a:spcPct val="0"/>
              </a:spcAft>
              <a:defRPr>
                <a:solidFill>
                  <a:schemeClr val="tx1"/>
                </a:solidFill>
                <a:latin typeface="Tahoma" panose="020B0604030504040204" pitchFamily="34" charset="0"/>
              </a:defRPr>
            </a:lvl9pPr>
          </a:lstStyle>
          <a:p>
            <a:pPr>
              <a:buClr>
                <a:srgbClr val="C0504D"/>
              </a:buClr>
            </a:pPr>
            <a:fld id="{12CD6508-FAA6-44C9-9FF8-52590549C1FB}" type="slidenum">
              <a:rPr lang="en-US" altLang="en-US">
                <a:solidFill>
                  <a:srgbClr val="000000"/>
                </a:solidFill>
                <a:latin typeface="Arial" panose="020B0604020202020204" pitchFamily="34" charset="0"/>
              </a:rPr>
              <a:pPr>
                <a:buClr>
                  <a:srgbClr val="C0504D"/>
                </a:buClr>
              </a:pPr>
              <a:t>39</a:t>
            </a:fld>
            <a:endParaRPr lang="en-US" altLang="en-US">
              <a:solidFill>
                <a:srgbClr val="000000"/>
              </a:solidFill>
              <a:latin typeface="Arial" panose="020B0604020202020204" pitchFamily="34" charset="0"/>
            </a:endParaRPr>
          </a:p>
        </p:txBody>
      </p:sp>
      <p:sp>
        <p:nvSpPr>
          <p:cNvPr id="76804"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7680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832602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8851"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E3C1AA94-2263-423F-8074-987135388C6F}" type="slidenum">
              <a:rPr lang="en-US" altLang="en-US">
                <a:latin typeface="Arial" panose="020B0604020202020204" pitchFamily="34" charset="0"/>
              </a:rPr>
              <a:pPr/>
              <a:t>40</a:t>
            </a:fld>
            <a:endParaRPr lang="en-US" altLang="en-US">
              <a:latin typeface="Arial" panose="020B0604020202020204" pitchFamily="34" charset="0"/>
            </a:endParaRPr>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4735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79875"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7AE8A549-4606-465A-96A2-BFFAC8DB4DD7}" type="slidenum">
              <a:rPr lang="en-US" altLang="en-US">
                <a:latin typeface="Arial" panose="020B0604020202020204" pitchFamily="34" charset="0"/>
              </a:rPr>
              <a:pPr/>
              <a:t>41</a:t>
            </a:fld>
            <a:endParaRPr lang="en-US" altLang="en-US">
              <a:latin typeface="Arial" panose="020B0604020202020204" pitchFamily="34" charset="0"/>
            </a:endParaRPr>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85399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1184275" y="698500"/>
            <a:ext cx="4648200" cy="3487738"/>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141315" name="Notes Placeholder 2"/>
          <p:cNvSpPr>
            <a:spLocks noGrp="1"/>
          </p:cNvSpPr>
          <p:nvPr>
            <p:ph type="body" idx="1"/>
          </p:nvPr>
        </p:nvSpPr>
        <p:spPr>
          <a:xfrm>
            <a:off x="701358" y="4418093"/>
            <a:ext cx="5614035" cy="41863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Strategy 2:  Comparison of Pre and Post Gift Annuity Financial Comparision</a:t>
            </a:r>
          </a:p>
        </p:txBody>
      </p:sp>
      <p:sp>
        <p:nvSpPr>
          <p:cNvPr id="141316"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03">
              <a:defRPr>
                <a:solidFill>
                  <a:schemeClr val="tx1"/>
                </a:solidFill>
                <a:latin typeface="Tahoma" panose="020B0604030504040204" pitchFamily="34" charset="0"/>
              </a:defRPr>
            </a:lvl1pPr>
            <a:lvl2pPr marL="718850" indent="-276115" defTabSz="929903">
              <a:defRPr>
                <a:solidFill>
                  <a:schemeClr val="tx1"/>
                </a:solidFill>
                <a:latin typeface="Tahoma" panose="020B0604030504040204" pitchFamily="34" charset="0"/>
              </a:defRPr>
            </a:lvl2pPr>
            <a:lvl3pPr marL="1106045" indent="-220575" defTabSz="929903">
              <a:defRPr>
                <a:solidFill>
                  <a:schemeClr val="tx1"/>
                </a:solidFill>
                <a:latin typeface="Tahoma" panose="020B0604030504040204" pitchFamily="34" charset="0"/>
              </a:defRPr>
            </a:lvl3pPr>
            <a:lvl4pPr marL="1548780" indent="-220575" defTabSz="929903">
              <a:defRPr>
                <a:solidFill>
                  <a:schemeClr val="tx1"/>
                </a:solidFill>
                <a:latin typeface="Tahoma" panose="020B0604030504040204" pitchFamily="34" charset="0"/>
              </a:defRPr>
            </a:lvl4pPr>
            <a:lvl5pPr marL="1993102" indent="-220575" defTabSz="929903">
              <a:defRPr>
                <a:solidFill>
                  <a:schemeClr val="tx1"/>
                </a:solidFill>
                <a:latin typeface="Tahoma" panose="020B0604030504040204" pitchFamily="34" charset="0"/>
              </a:defRPr>
            </a:lvl5pPr>
            <a:lvl6pPr marL="2450120" indent="-220575" defTabSz="929903" eaLnBrk="0" fontAlgn="base" hangingPunct="0">
              <a:spcBef>
                <a:spcPct val="0"/>
              </a:spcBef>
              <a:spcAft>
                <a:spcPct val="0"/>
              </a:spcAft>
              <a:defRPr>
                <a:solidFill>
                  <a:schemeClr val="tx1"/>
                </a:solidFill>
                <a:latin typeface="Tahoma" panose="020B0604030504040204" pitchFamily="34" charset="0"/>
              </a:defRPr>
            </a:lvl6pPr>
            <a:lvl7pPr marL="2907137" indent="-220575" defTabSz="929903" eaLnBrk="0" fontAlgn="base" hangingPunct="0">
              <a:spcBef>
                <a:spcPct val="0"/>
              </a:spcBef>
              <a:spcAft>
                <a:spcPct val="0"/>
              </a:spcAft>
              <a:defRPr>
                <a:solidFill>
                  <a:schemeClr val="tx1"/>
                </a:solidFill>
                <a:latin typeface="Tahoma" panose="020B0604030504040204" pitchFamily="34" charset="0"/>
              </a:defRPr>
            </a:lvl7pPr>
            <a:lvl8pPr marL="3364154" indent="-220575" defTabSz="929903" eaLnBrk="0" fontAlgn="base" hangingPunct="0">
              <a:spcBef>
                <a:spcPct val="0"/>
              </a:spcBef>
              <a:spcAft>
                <a:spcPct val="0"/>
              </a:spcAft>
              <a:defRPr>
                <a:solidFill>
                  <a:schemeClr val="tx1"/>
                </a:solidFill>
                <a:latin typeface="Tahoma" panose="020B0604030504040204" pitchFamily="34" charset="0"/>
              </a:defRPr>
            </a:lvl8pPr>
            <a:lvl9pPr marL="3821171" indent="-220575" defTabSz="929903"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April, 2011</a:t>
            </a:r>
          </a:p>
        </p:txBody>
      </p:sp>
      <p:sp>
        <p:nvSpPr>
          <p:cNvPr id="141317" name="Slide Number Placeholder 4"/>
          <p:cNvSpPr>
            <a:spLocks noGrp="1"/>
          </p:cNvSpPr>
          <p:nvPr>
            <p:ph type="sldNum" sz="quarter" idx="5"/>
          </p:nvPr>
        </p:nvSpPr>
        <p:spPr>
          <a:noFill/>
        </p:spPr>
        <p:txBody>
          <a:bodyPr/>
          <a:lstStyle>
            <a:lvl1pPr defTabSz="929903">
              <a:defRPr>
                <a:solidFill>
                  <a:schemeClr val="tx1"/>
                </a:solidFill>
                <a:latin typeface="Tahoma" panose="020B0604030504040204" pitchFamily="34" charset="0"/>
              </a:defRPr>
            </a:lvl1pPr>
            <a:lvl2pPr marL="718850" indent="-276115" defTabSz="929903">
              <a:defRPr>
                <a:solidFill>
                  <a:schemeClr val="tx1"/>
                </a:solidFill>
                <a:latin typeface="Tahoma" panose="020B0604030504040204" pitchFamily="34" charset="0"/>
              </a:defRPr>
            </a:lvl2pPr>
            <a:lvl3pPr marL="1106045" indent="-220575" defTabSz="929903">
              <a:defRPr>
                <a:solidFill>
                  <a:schemeClr val="tx1"/>
                </a:solidFill>
                <a:latin typeface="Tahoma" panose="020B0604030504040204" pitchFamily="34" charset="0"/>
              </a:defRPr>
            </a:lvl3pPr>
            <a:lvl4pPr marL="1548780" indent="-220575" defTabSz="929903">
              <a:defRPr>
                <a:solidFill>
                  <a:schemeClr val="tx1"/>
                </a:solidFill>
                <a:latin typeface="Tahoma" panose="020B0604030504040204" pitchFamily="34" charset="0"/>
              </a:defRPr>
            </a:lvl4pPr>
            <a:lvl5pPr marL="1993102" indent="-220575" defTabSz="929903">
              <a:defRPr>
                <a:solidFill>
                  <a:schemeClr val="tx1"/>
                </a:solidFill>
                <a:latin typeface="Tahoma" panose="020B0604030504040204" pitchFamily="34" charset="0"/>
              </a:defRPr>
            </a:lvl5pPr>
            <a:lvl6pPr marL="2450120" indent="-220575" defTabSz="929903" eaLnBrk="0" fontAlgn="base" hangingPunct="0">
              <a:spcBef>
                <a:spcPct val="0"/>
              </a:spcBef>
              <a:spcAft>
                <a:spcPct val="0"/>
              </a:spcAft>
              <a:defRPr>
                <a:solidFill>
                  <a:schemeClr val="tx1"/>
                </a:solidFill>
                <a:latin typeface="Tahoma" panose="020B0604030504040204" pitchFamily="34" charset="0"/>
              </a:defRPr>
            </a:lvl6pPr>
            <a:lvl7pPr marL="2907137" indent="-220575" defTabSz="929903" eaLnBrk="0" fontAlgn="base" hangingPunct="0">
              <a:spcBef>
                <a:spcPct val="0"/>
              </a:spcBef>
              <a:spcAft>
                <a:spcPct val="0"/>
              </a:spcAft>
              <a:defRPr>
                <a:solidFill>
                  <a:schemeClr val="tx1"/>
                </a:solidFill>
                <a:latin typeface="Tahoma" panose="020B0604030504040204" pitchFamily="34" charset="0"/>
              </a:defRPr>
            </a:lvl7pPr>
            <a:lvl8pPr marL="3364154" indent="-220575" defTabSz="929903" eaLnBrk="0" fontAlgn="base" hangingPunct="0">
              <a:spcBef>
                <a:spcPct val="0"/>
              </a:spcBef>
              <a:spcAft>
                <a:spcPct val="0"/>
              </a:spcAft>
              <a:defRPr>
                <a:solidFill>
                  <a:schemeClr val="tx1"/>
                </a:solidFill>
                <a:latin typeface="Tahoma" panose="020B0604030504040204" pitchFamily="34" charset="0"/>
              </a:defRPr>
            </a:lvl8pPr>
            <a:lvl9pPr marL="3821171" indent="-220575" defTabSz="929903" eaLnBrk="0" fontAlgn="base" hangingPunct="0">
              <a:spcBef>
                <a:spcPct val="0"/>
              </a:spcBef>
              <a:spcAft>
                <a:spcPct val="0"/>
              </a:spcAft>
              <a:defRPr>
                <a:solidFill>
                  <a:schemeClr val="tx1"/>
                </a:solidFill>
                <a:latin typeface="Tahoma" panose="020B0604030504040204" pitchFamily="34" charset="0"/>
              </a:defRPr>
            </a:lvl9pPr>
          </a:lstStyle>
          <a:p>
            <a:fld id="{E11D6B30-9F17-4A8D-BDAC-FE753D1AC2B8}" type="slidenum">
              <a:rPr lang="en-US" altLang="en-US">
                <a:solidFill>
                  <a:srgbClr val="000000"/>
                </a:solidFill>
                <a:latin typeface="Arial" panose="020B0604020202020204" pitchFamily="34" charset="0"/>
              </a:rPr>
              <a:pPr/>
              <a:t>43</a:t>
            </a:fld>
            <a:endParaRPr lang="en-US" altLang="en-US">
              <a:solidFill>
                <a:srgbClr val="000000"/>
              </a:solidFill>
              <a:latin typeface="Arial" panose="020B0604020202020204" pitchFamily="34" charset="0"/>
            </a:endParaRPr>
          </a:p>
        </p:txBody>
      </p:sp>
      <p:sp>
        <p:nvSpPr>
          <p:cNvPr id="141318" name="Footer Placeholder 1"/>
          <p:cNvSpPr>
            <a:spLocks noGrp="1"/>
          </p:cNvSpPr>
          <p:nvPr>
            <p:ph type="ftr" sz="quarter" idx="4"/>
          </p:nvPr>
        </p:nvSpPr>
        <p:spPr>
          <a:noFill/>
        </p:spPr>
        <p:txBody>
          <a:bodyPr/>
          <a:lstStyle>
            <a:lvl1pPr defTabSz="929903">
              <a:defRPr>
                <a:solidFill>
                  <a:schemeClr val="tx1"/>
                </a:solidFill>
                <a:latin typeface="Tahoma" panose="020B0604030504040204" pitchFamily="34" charset="0"/>
              </a:defRPr>
            </a:lvl1pPr>
            <a:lvl2pPr marL="718850" indent="-276115" defTabSz="929903">
              <a:defRPr>
                <a:solidFill>
                  <a:schemeClr val="tx1"/>
                </a:solidFill>
                <a:latin typeface="Tahoma" panose="020B0604030504040204" pitchFamily="34" charset="0"/>
              </a:defRPr>
            </a:lvl2pPr>
            <a:lvl3pPr marL="1106045" indent="-220575" defTabSz="929903">
              <a:defRPr>
                <a:solidFill>
                  <a:schemeClr val="tx1"/>
                </a:solidFill>
                <a:latin typeface="Tahoma" panose="020B0604030504040204" pitchFamily="34" charset="0"/>
              </a:defRPr>
            </a:lvl3pPr>
            <a:lvl4pPr marL="1548780" indent="-220575" defTabSz="929903">
              <a:defRPr>
                <a:solidFill>
                  <a:schemeClr val="tx1"/>
                </a:solidFill>
                <a:latin typeface="Tahoma" panose="020B0604030504040204" pitchFamily="34" charset="0"/>
              </a:defRPr>
            </a:lvl4pPr>
            <a:lvl5pPr marL="1993102" indent="-220575" defTabSz="929903">
              <a:defRPr>
                <a:solidFill>
                  <a:schemeClr val="tx1"/>
                </a:solidFill>
                <a:latin typeface="Tahoma" panose="020B0604030504040204" pitchFamily="34" charset="0"/>
              </a:defRPr>
            </a:lvl5pPr>
            <a:lvl6pPr marL="2450120" indent="-220575" defTabSz="929903" eaLnBrk="0" fontAlgn="base" hangingPunct="0">
              <a:spcBef>
                <a:spcPct val="0"/>
              </a:spcBef>
              <a:spcAft>
                <a:spcPct val="0"/>
              </a:spcAft>
              <a:defRPr>
                <a:solidFill>
                  <a:schemeClr val="tx1"/>
                </a:solidFill>
                <a:latin typeface="Tahoma" panose="020B0604030504040204" pitchFamily="34" charset="0"/>
              </a:defRPr>
            </a:lvl6pPr>
            <a:lvl7pPr marL="2907137" indent="-220575" defTabSz="929903" eaLnBrk="0" fontAlgn="base" hangingPunct="0">
              <a:spcBef>
                <a:spcPct val="0"/>
              </a:spcBef>
              <a:spcAft>
                <a:spcPct val="0"/>
              </a:spcAft>
              <a:defRPr>
                <a:solidFill>
                  <a:schemeClr val="tx1"/>
                </a:solidFill>
                <a:latin typeface="Tahoma" panose="020B0604030504040204" pitchFamily="34" charset="0"/>
              </a:defRPr>
            </a:lvl7pPr>
            <a:lvl8pPr marL="3364154" indent="-220575" defTabSz="929903" eaLnBrk="0" fontAlgn="base" hangingPunct="0">
              <a:spcBef>
                <a:spcPct val="0"/>
              </a:spcBef>
              <a:spcAft>
                <a:spcPct val="0"/>
              </a:spcAft>
              <a:defRPr>
                <a:solidFill>
                  <a:schemeClr val="tx1"/>
                </a:solidFill>
                <a:latin typeface="Tahoma" panose="020B0604030504040204" pitchFamily="34" charset="0"/>
              </a:defRPr>
            </a:lvl8pPr>
            <a:lvl9pPr marL="3821171" indent="-220575" defTabSz="929903" eaLnBrk="0" fontAlgn="base" hangingPunct="0">
              <a:spcBef>
                <a:spcPct val="0"/>
              </a:spcBef>
              <a:spcAft>
                <a:spcPct val="0"/>
              </a:spcAft>
              <a:defRPr>
                <a:solidFill>
                  <a:schemeClr val="tx1"/>
                </a:solidFill>
                <a:latin typeface="Tahoma" panose="020B0604030504040204" pitchFamily="34" charset="0"/>
              </a:defRPr>
            </a:lvl9pPr>
          </a:lstStyle>
          <a:p>
            <a:endParaRPr lang="en-US" altLang="en-US">
              <a:latin typeface="Arial" panose="020B0604020202020204" pitchFamily="34" charset="0"/>
            </a:endParaRPr>
          </a:p>
        </p:txBody>
      </p:sp>
      <p:sp>
        <p:nvSpPr>
          <p:cNvPr id="141319" name="Header Placeholder 2"/>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03">
              <a:defRPr>
                <a:solidFill>
                  <a:schemeClr val="tx1"/>
                </a:solidFill>
                <a:latin typeface="Tahoma" panose="020B0604030504040204" pitchFamily="34" charset="0"/>
              </a:defRPr>
            </a:lvl1pPr>
            <a:lvl2pPr marL="718850" indent="-276115" defTabSz="929903">
              <a:defRPr>
                <a:solidFill>
                  <a:schemeClr val="tx1"/>
                </a:solidFill>
                <a:latin typeface="Tahoma" panose="020B0604030504040204" pitchFamily="34" charset="0"/>
              </a:defRPr>
            </a:lvl2pPr>
            <a:lvl3pPr marL="1106045" indent="-220575" defTabSz="929903">
              <a:defRPr>
                <a:solidFill>
                  <a:schemeClr val="tx1"/>
                </a:solidFill>
                <a:latin typeface="Tahoma" panose="020B0604030504040204" pitchFamily="34" charset="0"/>
              </a:defRPr>
            </a:lvl3pPr>
            <a:lvl4pPr marL="1548780" indent="-220575" defTabSz="929903">
              <a:defRPr>
                <a:solidFill>
                  <a:schemeClr val="tx1"/>
                </a:solidFill>
                <a:latin typeface="Tahoma" panose="020B0604030504040204" pitchFamily="34" charset="0"/>
              </a:defRPr>
            </a:lvl4pPr>
            <a:lvl5pPr marL="1993102" indent="-220575" defTabSz="929903">
              <a:defRPr>
                <a:solidFill>
                  <a:schemeClr val="tx1"/>
                </a:solidFill>
                <a:latin typeface="Tahoma" panose="020B0604030504040204" pitchFamily="34" charset="0"/>
              </a:defRPr>
            </a:lvl5pPr>
            <a:lvl6pPr marL="2450120" indent="-220575" defTabSz="929903" eaLnBrk="0" fontAlgn="base" hangingPunct="0">
              <a:spcBef>
                <a:spcPct val="0"/>
              </a:spcBef>
              <a:spcAft>
                <a:spcPct val="0"/>
              </a:spcAft>
              <a:defRPr>
                <a:solidFill>
                  <a:schemeClr val="tx1"/>
                </a:solidFill>
                <a:latin typeface="Tahoma" panose="020B0604030504040204" pitchFamily="34" charset="0"/>
              </a:defRPr>
            </a:lvl6pPr>
            <a:lvl7pPr marL="2907137" indent="-220575" defTabSz="929903" eaLnBrk="0" fontAlgn="base" hangingPunct="0">
              <a:spcBef>
                <a:spcPct val="0"/>
              </a:spcBef>
              <a:spcAft>
                <a:spcPct val="0"/>
              </a:spcAft>
              <a:defRPr>
                <a:solidFill>
                  <a:schemeClr val="tx1"/>
                </a:solidFill>
                <a:latin typeface="Tahoma" panose="020B0604030504040204" pitchFamily="34" charset="0"/>
              </a:defRPr>
            </a:lvl7pPr>
            <a:lvl8pPr marL="3364154" indent="-220575" defTabSz="929903" eaLnBrk="0" fontAlgn="base" hangingPunct="0">
              <a:spcBef>
                <a:spcPct val="0"/>
              </a:spcBef>
              <a:spcAft>
                <a:spcPct val="0"/>
              </a:spcAft>
              <a:defRPr>
                <a:solidFill>
                  <a:schemeClr val="tx1"/>
                </a:solidFill>
                <a:latin typeface="Tahoma" panose="020B0604030504040204" pitchFamily="34" charset="0"/>
              </a:defRPr>
            </a:lvl8pPr>
            <a:lvl9pPr marL="3821171" indent="-220575" defTabSz="929903" eaLnBrk="0" fontAlgn="base" hangingPunct="0">
              <a:spcBef>
                <a:spcPct val="0"/>
              </a:spcBef>
              <a:spcAft>
                <a:spcPct val="0"/>
              </a:spcAft>
              <a:defRPr>
                <a:solidFill>
                  <a:schemeClr val="tx1"/>
                </a:solidFill>
                <a:latin typeface="Tahoma" panose="020B0604030504040204" pitchFamily="34" charset="0"/>
              </a:defRPr>
            </a:lvl9pPr>
          </a:lstStyle>
          <a:p>
            <a:r>
              <a:rPr lang="en-US" altLang="en-US"/>
              <a:t>Charitable Gift Annuity for Wealth Preservation, Enhancement and Portfolio Diversification</a:t>
            </a:r>
          </a:p>
        </p:txBody>
      </p:sp>
    </p:spTree>
    <p:extLst>
      <p:ext uri="{BB962C8B-B14F-4D97-AF65-F5344CB8AC3E}">
        <p14:creationId xmlns:p14="http://schemas.microsoft.com/office/powerpoint/2010/main" val="2410970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ltLang="en-US"/>
              <a:t>March, 2005</a:t>
            </a:r>
          </a:p>
        </p:txBody>
      </p:sp>
      <p:sp>
        <p:nvSpPr>
          <p:cNvPr id="7" name="Rectangle 7"/>
          <p:cNvSpPr>
            <a:spLocks noGrp="1" noChangeArrowheads="1"/>
          </p:cNvSpPr>
          <p:nvPr>
            <p:ph type="sldNum" sz="quarter" idx="5"/>
          </p:nvPr>
        </p:nvSpPr>
        <p:spPr>
          <a:ln/>
        </p:spPr>
        <p:txBody>
          <a:bodyPr/>
          <a:lstStyle/>
          <a:p>
            <a:fld id="{8D0792C8-E190-46C2-B7F9-A46B91202BD2}" type="slidenum">
              <a:rPr lang="en-US" altLang="en-US"/>
              <a:pPr/>
              <a:t>46</a:t>
            </a:fld>
            <a:endParaRPr lang="en-US" altLang="en-US"/>
          </a:p>
        </p:txBody>
      </p:sp>
      <p:sp>
        <p:nvSpPr>
          <p:cNvPr id="79874" name="Rectangle 2"/>
          <p:cNvSpPr>
            <a:spLocks noGrp="1" noRot="1" noChangeAspect="1" noChangeArrowheads="1" noTextEdit="1"/>
          </p:cNvSpPr>
          <p:nvPr>
            <p:ph type="sldImg"/>
          </p:nvPr>
        </p:nvSpPr>
        <p:spPr>
          <a:xfrm>
            <a:off x="1193800" y="704850"/>
            <a:ext cx="4637088" cy="3476625"/>
          </a:xfrm>
          <a:ln w="12700" cap="flat">
            <a:solidFill>
              <a:schemeClr val="tx1"/>
            </a:solidFill>
          </a:ln>
          <a:extLst>
            <a:ext uri="{909E8E84-426E-40DD-AFC4-6F175D3DCCD1}">
              <a14:hiddenFill xmlns:a14="http://schemas.microsoft.com/office/drawing/2010/main">
                <a:noFill/>
              </a14:hiddenFill>
            </a:ext>
          </a:extLst>
        </p:spPr>
      </p:sp>
      <p:sp>
        <p:nvSpPr>
          <p:cNvPr id="79875" name="Rectangle 3"/>
          <p:cNvSpPr>
            <a:spLocks noGrp="1" noChangeArrowheads="1"/>
          </p:cNvSpPr>
          <p:nvPr>
            <p:ph type="body" idx="1"/>
          </p:nvPr>
        </p:nvSpPr>
        <p:spPr>
          <a:xfrm>
            <a:off x="935990" y="4420315"/>
            <a:ext cx="5147945" cy="4187666"/>
          </a:xfrm>
          <a:noFill/>
          <a:ln/>
        </p:spPr>
        <p:txBody>
          <a:bodyPr lIns="93801" tIns="47695" rIns="93801" bIns="47695"/>
          <a:lstStyle/>
          <a:p>
            <a:r>
              <a:rPr lang="en-US" altLang="en-US" sz="1000" b="1"/>
              <a:t>IRA BALANCE</a:t>
            </a:r>
          </a:p>
          <a:p>
            <a:r>
              <a:rPr lang="en-US" altLang="en-US" sz="1000"/>
              <a:t>	</a:t>
            </a:r>
          </a:p>
          <a:p>
            <a:r>
              <a:rPr lang="en-US" altLang="en-US" sz="1000"/>
              <a:t>        This chart illustrates the IRA balance for many individuals with substantial plans.  In their 20’s, this person’s employer begins to contribute to a pension plan of one of the many different types available.  Prior to age 59-1/2, the penalty period, the plan grows tax free.  This tax free growth is actually a much better benefit than even the initial contribution of pre-tax dollars.  Tax free growth greatly increases the total value of the plan and is the primary reason why plan balances are one of the most rapidly growing assets in many estates.  </a:t>
            </a:r>
          </a:p>
          <a:p>
            <a:r>
              <a:rPr lang="en-US" altLang="en-US" sz="1000"/>
              <a:t>         After 59-1/2, the plan owner can take withdrawals, but he or she chooses to leave the balance intact to maximize the benefit by age 70-1/2.  While the employer contributions may cease at retirement age of 65, the plan continues to grow to age 70-1/2.  Beginning at age 70-1/2 (actually by April 1 of the following year), the distributions must commence from the plan.  However, since distributions typically begin at about 5.5-6% and many plans earn 8% or 9% or more, the plan actually may grow in size until the person is in his or her late 70’s or even early 80’s.  While the distribution percentage increases each year, it may take 7-10 years for the distribution percentage to finally equal the annual income and appreciation of the plan.</a:t>
            </a:r>
          </a:p>
          <a:p>
            <a:r>
              <a:rPr lang="en-US" altLang="en-US" sz="1000"/>
              <a:t>        Therefore, it is quite probable that the average person age 70 who lives to age 90 will still have perhaps 90% of his or her plan when he or she passes away.  The plan balance has been an excellent concept, but there now is a significant estate planning problem that can have dramatic tax impact.</a:t>
            </a:r>
          </a:p>
        </p:txBody>
      </p:sp>
    </p:spTree>
    <p:extLst>
      <p:ext uri="{BB962C8B-B14F-4D97-AF65-F5344CB8AC3E}">
        <p14:creationId xmlns:p14="http://schemas.microsoft.com/office/powerpoint/2010/main" val="2155196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ltLang="en-US"/>
              <a:t>March, 2005</a:t>
            </a:r>
          </a:p>
        </p:txBody>
      </p:sp>
      <p:sp>
        <p:nvSpPr>
          <p:cNvPr id="7" name="Rectangle 7"/>
          <p:cNvSpPr>
            <a:spLocks noGrp="1" noChangeArrowheads="1"/>
          </p:cNvSpPr>
          <p:nvPr>
            <p:ph type="sldNum" sz="quarter" idx="5"/>
          </p:nvPr>
        </p:nvSpPr>
        <p:spPr>
          <a:ln/>
        </p:spPr>
        <p:txBody>
          <a:bodyPr/>
          <a:lstStyle/>
          <a:p>
            <a:fld id="{046A03E2-80E1-4FEA-8EE4-DB441C6FF177}" type="slidenum">
              <a:rPr lang="en-US" altLang="en-US"/>
              <a:pPr/>
              <a:t>47</a:t>
            </a:fld>
            <a:endParaRPr lang="en-US" altLang="en-US"/>
          </a:p>
        </p:txBody>
      </p:sp>
      <p:sp>
        <p:nvSpPr>
          <p:cNvPr id="81922" name="Rectangle 2"/>
          <p:cNvSpPr>
            <a:spLocks noGrp="1" noRot="1" noChangeAspect="1" noChangeArrowheads="1" noTextEdit="1"/>
          </p:cNvSpPr>
          <p:nvPr>
            <p:ph type="sldImg"/>
          </p:nvPr>
        </p:nvSpPr>
        <p:spPr>
          <a:xfrm>
            <a:off x="1193800" y="704850"/>
            <a:ext cx="4637088" cy="3476625"/>
          </a:xfrm>
          <a:ln w="12700" cap="flat">
            <a:solidFill>
              <a:schemeClr val="tx1"/>
            </a:solidFill>
          </a:ln>
          <a:extLst>
            <a:ext uri="{909E8E84-426E-40DD-AFC4-6F175D3DCCD1}">
              <a14:hiddenFill xmlns:a14="http://schemas.microsoft.com/office/drawing/2010/main">
                <a:noFill/>
              </a14:hiddenFill>
            </a:ext>
          </a:extLst>
        </p:spPr>
      </p:sp>
      <p:sp>
        <p:nvSpPr>
          <p:cNvPr id="81923" name="Rectangle 3"/>
          <p:cNvSpPr>
            <a:spLocks noGrp="1" noChangeArrowheads="1"/>
          </p:cNvSpPr>
          <p:nvPr>
            <p:ph type="body" idx="1"/>
          </p:nvPr>
        </p:nvSpPr>
        <p:spPr>
          <a:xfrm>
            <a:off x="935990" y="4420315"/>
            <a:ext cx="5147945" cy="4187666"/>
          </a:xfrm>
          <a:noFill/>
          <a:ln/>
        </p:spPr>
        <p:txBody>
          <a:bodyPr lIns="93801" tIns="47695" rIns="93801" bIns="47695"/>
          <a:lstStyle/>
          <a:p>
            <a:r>
              <a:rPr lang="en-US" altLang="en-US" sz="1000" b="1"/>
              <a:t>IRA BALANCE</a:t>
            </a:r>
          </a:p>
          <a:p>
            <a:r>
              <a:rPr lang="en-US" altLang="en-US" sz="1000"/>
              <a:t>	</a:t>
            </a:r>
          </a:p>
          <a:p>
            <a:r>
              <a:rPr lang="en-US" altLang="en-US" sz="1000"/>
              <a:t>        This chart illustrates the IRA balance for many individuals with substantial plans.  In their 20’s, this person’s employer begins to contribute to a pension plan of one of the many different types available.  Prior to age 59-1/2, the penalty period, the plan grows tax free.  This tax free growth is actually a much better benefit than even the initial contribution of pre-tax dollars.  Tax free growth greatly increases the total value of the plan and is the primary reason why plan balances are one of the most rapidly growing assets in many estates.  </a:t>
            </a:r>
          </a:p>
          <a:p>
            <a:r>
              <a:rPr lang="en-US" altLang="en-US" sz="1000"/>
              <a:t>         After 59-1/2, the plan owner can take withdrawals, but he or she chooses to leave the balance intact to maximize the benefit by age 70-1/2.  While the employer contributions may cease at retirement age of 65, the plan continues to grow to age 70-1/2.  Beginning at age 70-1/2 (actually by April 1 of the following year), the distributions must commence from the plan.  However, since distributions typically begin at about 5.5-6% and many plans earn 8% or 9% or more, the plan actually may grow in size until the person is in his or her late 70’s or even early 80’s.  While the distribution percentage increases each year, it may take 7-10 years for the distribution percentage to finally equal the annual income and appreciation of the plan.</a:t>
            </a:r>
          </a:p>
          <a:p>
            <a:r>
              <a:rPr lang="en-US" altLang="en-US" sz="1000"/>
              <a:t>        Therefore, it is quite probable that the average person age 70 who lives to age 90 will still have perhaps 90% of his or her plan when he or she passes away.  The plan balance has been an excellent concept, but there now is a significant estate planning problem that can have dramatic tax impact.</a:t>
            </a:r>
          </a:p>
        </p:txBody>
      </p:sp>
    </p:spTree>
    <p:extLst>
      <p:ext uri="{BB962C8B-B14F-4D97-AF65-F5344CB8AC3E}">
        <p14:creationId xmlns:p14="http://schemas.microsoft.com/office/powerpoint/2010/main" val="1735269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fld id="{B2278F99-BDDC-40E1-8E3A-65C3F978A847}" type="slidenum">
              <a:rPr lang="en-US" altLang="en-US">
                <a:solidFill>
                  <a:srgbClr val="000000"/>
                </a:solidFill>
                <a:latin typeface="Arial" panose="020B0604020202020204" pitchFamily="34" charset="0"/>
              </a:rPr>
              <a:pPr/>
              <a:t>48</a:t>
            </a:fld>
            <a:endParaRPr lang="en-US" altLang="en-US">
              <a:solidFill>
                <a:srgbClr val="000000"/>
              </a:solidFill>
              <a:latin typeface="Arial" panose="020B0604020202020204" pitchFamily="34" charset="0"/>
            </a:endParaRPr>
          </a:p>
        </p:txBody>
      </p:sp>
      <p:sp>
        <p:nvSpPr>
          <p:cNvPr id="205827"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4" rIns="88609" bIns="44304"/>
          <a:lstStyle/>
          <a:p>
            <a:pPr eaLnBrk="1" hangingPunct="1"/>
            <a:endParaRPr lang="en-US" altLang="en-US"/>
          </a:p>
        </p:txBody>
      </p:sp>
      <p:sp>
        <p:nvSpPr>
          <p:cNvPr id="205829" name="Date Placeholder 1"/>
          <p:cNvSpPr>
            <a:spLocks noGrp="1"/>
          </p:cNvSpPr>
          <p:nvPr>
            <p:ph type="dt" sz="quarter" idx="1"/>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November 2010</a:t>
            </a:r>
          </a:p>
        </p:txBody>
      </p:sp>
    </p:spTree>
    <p:extLst>
      <p:ext uri="{BB962C8B-B14F-4D97-AF65-F5344CB8AC3E}">
        <p14:creationId xmlns:p14="http://schemas.microsoft.com/office/powerpoint/2010/main" val="576035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fld id="{0BBE83A1-C58E-4842-8D9F-F2565230AD26}" type="slidenum">
              <a:rPr lang="en-US" altLang="en-US">
                <a:solidFill>
                  <a:srgbClr val="000000"/>
                </a:solidFill>
                <a:latin typeface="Arial" panose="020B0604020202020204" pitchFamily="34" charset="0"/>
              </a:rPr>
              <a:pPr/>
              <a:t>49</a:t>
            </a:fld>
            <a:endParaRPr lang="en-US" altLang="en-US">
              <a:solidFill>
                <a:srgbClr val="000000"/>
              </a:solidFill>
              <a:latin typeface="Arial" panose="020B0604020202020204" pitchFamily="34" charset="0"/>
            </a:endParaRPr>
          </a:p>
        </p:txBody>
      </p:sp>
      <p:sp>
        <p:nvSpPr>
          <p:cNvPr id="206851"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4" rIns="88609" bIns="44304"/>
          <a:lstStyle/>
          <a:p>
            <a:pPr eaLnBrk="1" hangingPunct="1"/>
            <a:endParaRPr lang="en-US" altLang="en-US"/>
          </a:p>
        </p:txBody>
      </p:sp>
      <p:sp>
        <p:nvSpPr>
          <p:cNvPr id="206853" name="Date Placeholder 1"/>
          <p:cNvSpPr>
            <a:spLocks noGrp="1"/>
          </p:cNvSpPr>
          <p:nvPr>
            <p:ph type="dt" sz="quarter" idx="1"/>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November 2010</a:t>
            </a:r>
          </a:p>
        </p:txBody>
      </p:sp>
    </p:spTree>
    <p:extLst>
      <p:ext uri="{BB962C8B-B14F-4D97-AF65-F5344CB8AC3E}">
        <p14:creationId xmlns:p14="http://schemas.microsoft.com/office/powerpoint/2010/main" val="1838809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fld id="{DEF98FB2-B93B-44B2-AD05-F7CFE4D3B25D}" type="slidenum">
              <a:rPr lang="en-US" altLang="en-US">
                <a:solidFill>
                  <a:srgbClr val="000000"/>
                </a:solidFill>
                <a:latin typeface="Arial" panose="020B0604020202020204" pitchFamily="34" charset="0"/>
              </a:rPr>
              <a:pPr/>
              <a:t>50</a:t>
            </a:fld>
            <a:endParaRPr lang="en-US" altLang="en-US">
              <a:solidFill>
                <a:srgbClr val="000000"/>
              </a:solidFill>
              <a:latin typeface="Arial" panose="020B0604020202020204" pitchFamily="34" charset="0"/>
            </a:endParaRPr>
          </a:p>
        </p:txBody>
      </p:sp>
      <p:sp>
        <p:nvSpPr>
          <p:cNvPr id="207875"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4" rIns="88609" bIns="44304"/>
          <a:lstStyle/>
          <a:p>
            <a:pPr eaLnBrk="1" hangingPunct="1"/>
            <a:endParaRPr lang="en-US" altLang="en-US"/>
          </a:p>
        </p:txBody>
      </p:sp>
      <p:sp>
        <p:nvSpPr>
          <p:cNvPr id="207877" name="Date Placeholder 1"/>
          <p:cNvSpPr>
            <a:spLocks noGrp="1"/>
          </p:cNvSpPr>
          <p:nvPr>
            <p:ph type="dt" sz="quarter" idx="1"/>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November 2010</a:t>
            </a:r>
          </a:p>
        </p:txBody>
      </p:sp>
    </p:spTree>
    <p:extLst>
      <p:ext uri="{BB962C8B-B14F-4D97-AF65-F5344CB8AC3E}">
        <p14:creationId xmlns:p14="http://schemas.microsoft.com/office/powerpoint/2010/main" val="1423439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fld id="{DD18254E-A960-4B69-9675-3B3DC126F467}" type="slidenum">
              <a:rPr lang="en-US" altLang="en-US">
                <a:solidFill>
                  <a:srgbClr val="000000"/>
                </a:solidFill>
                <a:latin typeface="Arial" panose="020B0604020202020204" pitchFamily="34" charset="0"/>
              </a:rPr>
              <a:pPr/>
              <a:t>51</a:t>
            </a:fld>
            <a:endParaRPr lang="en-US" altLang="en-US">
              <a:solidFill>
                <a:srgbClr val="000000"/>
              </a:solidFill>
              <a:latin typeface="Arial" panose="020B0604020202020204" pitchFamily="34" charset="0"/>
            </a:endParaRPr>
          </a:p>
        </p:txBody>
      </p:sp>
      <p:sp>
        <p:nvSpPr>
          <p:cNvPr id="208899"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4" rIns="88609" bIns="44304"/>
          <a:lstStyle/>
          <a:p>
            <a:pPr eaLnBrk="1" hangingPunct="1"/>
            <a:endParaRPr lang="en-US" altLang="en-US"/>
          </a:p>
        </p:txBody>
      </p:sp>
      <p:sp>
        <p:nvSpPr>
          <p:cNvPr id="208901" name="Date Placeholder 1"/>
          <p:cNvSpPr>
            <a:spLocks noGrp="1"/>
          </p:cNvSpPr>
          <p:nvPr>
            <p:ph type="dt" sz="quarter" idx="1"/>
          </p:nvPr>
        </p:nvSpPr>
        <p:spPr>
          <a:noFill/>
        </p:spPr>
        <p:txBody>
          <a:bodyPr lIns="88609" tIns="44304" rIns="88609" bIns="44304"/>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November 2010</a:t>
            </a:r>
          </a:p>
        </p:txBody>
      </p:sp>
    </p:spTree>
    <p:extLst>
      <p:ext uri="{BB962C8B-B14F-4D97-AF65-F5344CB8AC3E}">
        <p14:creationId xmlns:p14="http://schemas.microsoft.com/office/powerpoint/2010/main" val="951277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62025">
              <a:defRPr>
                <a:solidFill>
                  <a:schemeClr val="tx1"/>
                </a:solidFill>
                <a:latin typeface="Tahoma" panose="020B0604030504040204" pitchFamily="34" charset="0"/>
              </a:defRPr>
            </a:lvl1pPr>
            <a:lvl2pPr marL="742950" indent="-285750" defTabSz="962025">
              <a:defRPr>
                <a:solidFill>
                  <a:schemeClr val="tx1"/>
                </a:solidFill>
                <a:latin typeface="Tahoma" panose="020B0604030504040204" pitchFamily="34" charset="0"/>
              </a:defRPr>
            </a:lvl2pPr>
            <a:lvl3pPr marL="1143000" indent="-228600" defTabSz="962025">
              <a:defRPr>
                <a:solidFill>
                  <a:schemeClr val="tx1"/>
                </a:solidFill>
                <a:latin typeface="Tahoma" panose="020B0604030504040204" pitchFamily="34" charset="0"/>
              </a:defRPr>
            </a:lvl3pPr>
            <a:lvl4pPr marL="1600200" indent="-228600" defTabSz="962025">
              <a:defRPr>
                <a:solidFill>
                  <a:schemeClr val="tx1"/>
                </a:solidFill>
                <a:latin typeface="Tahoma" panose="020B0604030504040204" pitchFamily="34" charset="0"/>
              </a:defRPr>
            </a:lvl4pPr>
            <a:lvl5pPr marL="2057400" indent="-228600" defTabSz="962025">
              <a:defRPr>
                <a:solidFill>
                  <a:schemeClr val="tx1"/>
                </a:solidFill>
                <a:latin typeface="Tahoma" panose="020B0604030504040204" pitchFamily="34" charset="0"/>
              </a:defRPr>
            </a:lvl5pPr>
            <a:lvl6pPr marL="2514600" indent="-228600" defTabSz="962025" eaLnBrk="0" fontAlgn="base" hangingPunct="0">
              <a:spcBef>
                <a:spcPct val="0"/>
              </a:spcBef>
              <a:spcAft>
                <a:spcPct val="0"/>
              </a:spcAft>
              <a:defRPr>
                <a:solidFill>
                  <a:schemeClr val="tx1"/>
                </a:solidFill>
                <a:latin typeface="Tahoma" panose="020B0604030504040204" pitchFamily="34" charset="0"/>
              </a:defRPr>
            </a:lvl6pPr>
            <a:lvl7pPr marL="2971800" indent="-228600" defTabSz="962025" eaLnBrk="0" fontAlgn="base" hangingPunct="0">
              <a:spcBef>
                <a:spcPct val="0"/>
              </a:spcBef>
              <a:spcAft>
                <a:spcPct val="0"/>
              </a:spcAft>
              <a:defRPr>
                <a:solidFill>
                  <a:schemeClr val="tx1"/>
                </a:solidFill>
                <a:latin typeface="Tahoma" panose="020B0604030504040204" pitchFamily="34" charset="0"/>
              </a:defRPr>
            </a:lvl7pPr>
            <a:lvl8pPr marL="3429000" indent="-228600" defTabSz="962025" eaLnBrk="0" fontAlgn="base" hangingPunct="0">
              <a:spcBef>
                <a:spcPct val="0"/>
              </a:spcBef>
              <a:spcAft>
                <a:spcPct val="0"/>
              </a:spcAft>
              <a:defRPr>
                <a:solidFill>
                  <a:schemeClr val="tx1"/>
                </a:solidFill>
                <a:latin typeface="Tahoma" panose="020B0604030504040204" pitchFamily="34" charset="0"/>
              </a:defRPr>
            </a:lvl8pPr>
            <a:lvl9pPr marL="3886200" indent="-228600" defTabSz="962025" eaLnBrk="0" fontAlgn="base" hangingPunct="0">
              <a:spcBef>
                <a:spcPct val="0"/>
              </a:spcBef>
              <a:spcAft>
                <a:spcPct val="0"/>
              </a:spcAft>
              <a:defRPr>
                <a:solidFill>
                  <a:schemeClr val="tx1"/>
                </a:solidFill>
                <a:latin typeface="Tahoma" panose="020B0604030504040204" pitchFamily="34" charset="0"/>
              </a:defRPr>
            </a:lvl9pPr>
          </a:lstStyle>
          <a:p>
            <a:fld id="{DB83049E-2EF6-4E51-BE22-4CD2013CA941}" type="slidenum">
              <a:rPr lang="en-US" altLang="en-US">
                <a:latin typeface="Arial" panose="020B0604020202020204" pitchFamily="34" charset="0"/>
              </a:rPr>
              <a:pPr/>
              <a:t>52</a:t>
            </a:fld>
            <a:endParaRPr lang="en-US" altLang="en-US">
              <a:latin typeface="Arial" panose="020B060402020202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a:p>
        </p:txBody>
      </p:sp>
      <p:sp>
        <p:nvSpPr>
          <p:cNvPr id="88069" name="Date Placeholder 1"/>
          <p:cNvSpPr>
            <a:spLocks noGrp="1"/>
          </p:cNvSpPr>
          <p:nvPr>
            <p:ph type="dt" sz="quarter" idx="1"/>
          </p:nvPr>
        </p:nvSpPr>
        <p:spPr>
          <a:noFill/>
        </p:spPr>
        <p:txBody>
          <a:bodyPr/>
          <a:lstStyle>
            <a:lvl1pPr defTabSz="962025">
              <a:defRPr>
                <a:solidFill>
                  <a:schemeClr val="tx1"/>
                </a:solidFill>
                <a:latin typeface="Tahoma" panose="020B0604030504040204" pitchFamily="34" charset="0"/>
              </a:defRPr>
            </a:lvl1pPr>
            <a:lvl2pPr marL="742950" indent="-285750" defTabSz="962025">
              <a:defRPr>
                <a:solidFill>
                  <a:schemeClr val="tx1"/>
                </a:solidFill>
                <a:latin typeface="Tahoma" panose="020B0604030504040204" pitchFamily="34" charset="0"/>
              </a:defRPr>
            </a:lvl2pPr>
            <a:lvl3pPr marL="1143000" indent="-228600" defTabSz="962025">
              <a:defRPr>
                <a:solidFill>
                  <a:schemeClr val="tx1"/>
                </a:solidFill>
                <a:latin typeface="Tahoma" panose="020B0604030504040204" pitchFamily="34" charset="0"/>
              </a:defRPr>
            </a:lvl3pPr>
            <a:lvl4pPr marL="1600200" indent="-228600" defTabSz="962025">
              <a:defRPr>
                <a:solidFill>
                  <a:schemeClr val="tx1"/>
                </a:solidFill>
                <a:latin typeface="Tahoma" panose="020B0604030504040204" pitchFamily="34" charset="0"/>
              </a:defRPr>
            </a:lvl4pPr>
            <a:lvl5pPr marL="2057400" indent="-228600" defTabSz="962025">
              <a:defRPr>
                <a:solidFill>
                  <a:schemeClr val="tx1"/>
                </a:solidFill>
                <a:latin typeface="Tahoma" panose="020B0604030504040204" pitchFamily="34" charset="0"/>
              </a:defRPr>
            </a:lvl5pPr>
            <a:lvl6pPr marL="2514600" indent="-228600" defTabSz="962025" eaLnBrk="0" fontAlgn="base" hangingPunct="0">
              <a:spcBef>
                <a:spcPct val="0"/>
              </a:spcBef>
              <a:spcAft>
                <a:spcPct val="0"/>
              </a:spcAft>
              <a:defRPr>
                <a:solidFill>
                  <a:schemeClr val="tx1"/>
                </a:solidFill>
                <a:latin typeface="Tahoma" panose="020B0604030504040204" pitchFamily="34" charset="0"/>
              </a:defRPr>
            </a:lvl6pPr>
            <a:lvl7pPr marL="2971800" indent="-228600" defTabSz="962025" eaLnBrk="0" fontAlgn="base" hangingPunct="0">
              <a:spcBef>
                <a:spcPct val="0"/>
              </a:spcBef>
              <a:spcAft>
                <a:spcPct val="0"/>
              </a:spcAft>
              <a:defRPr>
                <a:solidFill>
                  <a:schemeClr val="tx1"/>
                </a:solidFill>
                <a:latin typeface="Tahoma" panose="020B0604030504040204" pitchFamily="34" charset="0"/>
              </a:defRPr>
            </a:lvl7pPr>
            <a:lvl8pPr marL="3429000" indent="-228600" defTabSz="962025" eaLnBrk="0" fontAlgn="base" hangingPunct="0">
              <a:spcBef>
                <a:spcPct val="0"/>
              </a:spcBef>
              <a:spcAft>
                <a:spcPct val="0"/>
              </a:spcAft>
              <a:defRPr>
                <a:solidFill>
                  <a:schemeClr val="tx1"/>
                </a:solidFill>
                <a:latin typeface="Tahoma" panose="020B0604030504040204" pitchFamily="34" charset="0"/>
              </a:defRPr>
            </a:lvl8pPr>
            <a:lvl9pPr marL="3886200" indent="-228600" defTabSz="962025"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November 2010</a:t>
            </a:r>
          </a:p>
        </p:txBody>
      </p:sp>
    </p:spTree>
    <p:extLst>
      <p:ext uri="{BB962C8B-B14F-4D97-AF65-F5344CB8AC3E}">
        <p14:creationId xmlns:p14="http://schemas.microsoft.com/office/powerpoint/2010/main" val="627006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962025">
              <a:defRPr>
                <a:solidFill>
                  <a:schemeClr val="tx1"/>
                </a:solidFill>
                <a:latin typeface="Tahoma" panose="020B0604030504040204" pitchFamily="34" charset="0"/>
              </a:defRPr>
            </a:lvl1pPr>
            <a:lvl2pPr marL="742950" indent="-285750" defTabSz="962025">
              <a:defRPr>
                <a:solidFill>
                  <a:schemeClr val="tx1"/>
                </a:solidFill>
                <a:latin typeface="Tahoma" panose="020B0604030504040204" pitchFamily="34" charset="0"/>
              </a:defRPr>
            </a:lvl2pPr>
            <a:lvl3pPr marL="1143000" indent="-228600" defTabSz="962025">
              <a:defRPr>
                <a:solidFill>
                  <a:schemeClr val="tx1"/>
                </a:solidFill>
                <a:latin typeface="Tahoma" panose="020B0604030504040204" pitchFamily="34" charset="0"/>
              </a:defRPr>
            </a:lvl3pPr>
            <a:lvl4pPr marL="1600200" indent="-228600" defTabSz="962025">
              <a:defRPr>
                <a:solidFill>
                  <a:schemeClr val="tx1"/>
                </a:solidFill>
                <a:latin typeface="Tahoma" panose="020B0604030504040204" pitchFamily="34" charset="0"/>
              </a:defRPr>
            </a:lvl4pPr>
            <a:lvl5pPr marL="2057400" indent="-228600" defTabSz="962025">
              <a:defRPr>
                <a:solidFill>
                  <a:schemeClr val="tx1"/>
                </a:solidFill>
                <a:latin typeface="Tahoma" panose="020B0604030504040204" pitchFamily="34" charset="0"/>
              </a:defRPr>
            </a:lvl5pPr>
            <a:lvl6pPr marL="2514600" indent="-228600" defTabSz="962025" eaLnBrk="0" fontAlgn="base" hangingPunct="0">
              <a:spcBef>
                <a:spcPct val="0"/>
              </a:spcBef>
              <a:spcAft>
                <a:spcPct val="0"/>
              </a:spcAft>
              <a:defRPr>
                <a:solidFill>
                  <a:schemeClr val="tx1"/>
                </a:solidFill>
                <a:latin typeface="Tahoma" panose="020B0604030504040204" pitchFamily="34" charset="0"/>
              </a:defRPr>
            </a:lvl6pPr>
            <a:lvl7pPr marL="2971800" indent="-228600" defTabSz="962025" eaLnBrk="0" fontAlgn="base" hangingPunct="0">
              <a:spcBef>
                <a:spcPct val="0"/>
              </a:spcBef>
              <a:spcAft>
                <a:spcPct val="0"/>
              </a:spcAft>
              <a:defRPr>
                <a:solidFill>
                  <a:schemeClr val="tx1"/>
                </a:solidFill>
                <a:latin typeface="Tahoma" panose="020B0604030504040204" pitchFamily="34" charset="0"/>
              </a:defRPr>
            </a:lvl7pPr>
            <a:lvl8pPr marL="3429000" indent="-228600" defTabSz="962025" eaLnBrk="0" fontAlgn="base" hangingPunct="0">
              <a:spcBef>
                <a:spcPct val="0"/>
              </a:spcBef>
              <a:spcAft>
                <a:spcPct val="0"/>
              </a:spcAft>
              <a:defRPr>
                <a:solidFill>
                  <a:schemeClr val="tx1"/>
                </a:solidFill>
                <a:latin typeface="Tahoma" panose="020B0604030504040204" pitchFamily="34" charset="0"/>
              </a:defRPr>
            </a:lvl8pPr>
            <a:lvl9pPr marL="3886200" indent="-228600" defTabSz="962025" eaLnBrk="0" fontAlgn="base" hangingPunct="0">
              <a:spcBef>
                <a:spcPct val="0"/>
              </a:spcBef>
              <a:spcAft>
                <a:spcPct val="0"/>
              </a:spcAft>
              <a:defRPr>
                <a:solidFill>
                  <a:schemeClr val="tx1"/>
                </a:solidFill>
                <a:latin typeface="Tahoma" panose="020B0604030504040204" pitchFamily="34" charset="0"/>
              </a:defRPr>
            </a:lvl9pPr>
          </a:lstStyle>
          <a:p>
            <a:fld id="{D221AB60-8B52-43D4-8954-A50497E4D5A1}" type="slidenum">
              <a:rPr lang="en-US" altLang="en-US">
                <a:latin typeface="Arial" panose="020B0604020202020204" pitchFamily="34" charset="0"/>
              </a:rPr>
              <a:pPr/>
              <a:t>53</a:t>
            </a:fld>
            <a:endParaRPr lang="en-US" altLang="en-US">
              <a:latin typeface="Arial" panose="020B0604020202020204"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a:p>
        </p:txBody>
      </p:sp>
      <p:sp>
        <p:nvSpPr>
          <p:cNvPr id="89093" name="Date Placeholder 1"/>
          <p:cNvSpPr>
            <a:spLocks noGrp="1"/>
          </p:cNvSpPr>
          <p:nvPr>
            <p:ph type="dt" sz="quarter" idx="1"/>
          </p:nvPr>
        </p:nvSpPr>
        <p:spPr>
          <a:noFill/>
        </p:spPr>
        <p:txBody>
          <a:bodyPr/>
          <a:lstStyle>
            <a:lvl1pPr defTabSz="962025">
              <a:defRPr>
                <a:solidFill>
                  <a:schemeClr val="tx1"/>
                </a:solidFill>
                <a:latin typeface="Tahoma" panose="020B0604030504040204" pitchFamily="34" charset="0"/>
              </a:defRPr>
            </a:lvl1pPr>
            <a:lvl2pPr marL="742950" indent="-285750" defTabSz="962025">
              <a:defRPr>
                <a:solidFill>
                  <a:schemeClr val="tx1"/>
                </a:solidFill>
                <a:latin typeface="Tahoma" panose="020B0604030504040204" pitchFamily="34" charset="0"/>
              </a:defRPr>
            </a:lvl2pPr>
            <a:lvl3pPr marL="1143000" indent="-228600" defTabSz="962025">
              <a:defRPr>
                <a:solidFill>
                  <a:schemeClr val="tx1"/>
                </a:solidFill>
                <a:latin typeface="Tahoma" panose="020B0604030504040204" pitchFamily="34" charset="0"/>
              </a:defRPr>
            </a:lvl3pPr>
            <a:lvl4pPr marL="1600200" indent="-228600" defTabSz="962025">
              <a:defRPr>
                <a:solidFill>
                  <a:schemeClr val="tx1"/>
                </a:solidFill>
                <a:latin typeface="Tahoma" panose="020B0604030504040204" pitchFamily="34" charset="0"/>
              </a:defRPr>
            </a:lvl4pPr>
            <a:lvl5pPr marL="2057400" indent="-228600" defTabSz="962025">
              <a:defRPr>
                <a:solidFill>
                  <a:schemeClr val="tx1"/>
                </a:solidFill>
                <a:latin typeface="Tahoma" panose="020B0604030504040204" pitchFamily="34" charset="0"/>
              </a:defRPr>
            </a:lvl5pPr>
            <a:lvl6pPr marL="2514600" indent="-228600" defTabSz="962025" eaLnBrk="0" fontAlgn="base" hangingPunct="0">
              <a:spcBef>
                <a:spcPct val="0"/>
              </a:spcBef>
              <a:spcAft>
                <a:spcPct val="0"/>
              </a:spcAft>
              <a:defRPr>
                <a:solidFill>
                  <a:schemeClr val="tx1"/>
                </a:solidFill>
                <a:latin typeface="Tahoma" panose="020B0604030504040204" pitchFamily="34" charset="0"/>
              </a:defRPr>
            </a:lvl6pPr>
            <a:lvl7pPr marL="2971800" indent="-228600" defTabSz="962025" eaLnBrk="0" fontAlgn="base" hangingPunct="0">
              <a:spcBef>
                <a:spcPct val="0"/>
              </a:spcBef>
              <a:spcAft>
                <a:spcPct val="0"/>
              </a:spcAft>
              <a:defRPr>
                <a:solidFill>
                  <a:schemeClr val="tx1"/>
                </a:solidFill>
                <a:latin typeface="Tahoma" panose="020B0604030504040204" pitchFamily="34" charset="0"/>
              </a:defRPr>
            </a:lvl7pPr>
            <a:lvl8pPr marL="3429000" indent="-228600" defTabSz="962025" eaLnBrk="0" fontAlgn="base" hangingPunct="0">
              <a:spcBef>
                <a:spcPct val="0"/>
              </a:spcBef>
              <a:spcAft>
                <a:spcPct val="0"/>
              </a:spcAft>
              <a:defRPr>
                <a:solidFill>
                  <a:schemeClr val="tx1"/>
                </a:solidFill>
                <a:latin typeface="Tahoma" panose="020B0604030504040204" pitchFamily="34" charset="0"/>
              </a:defRPr>
            </a:lvl8pPr>
            <a:lvl9pPr marL="3886200" indent="-228600" defTabSz="962025"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November 2010</a:t>
            </a:r>
          </a:p>
        </p:txBody>
      </p:sp>
    </p:spTree>
    <p:extLst>
      <p:ext uri="{BB962C8B-B14F-4D97-AF65-F5344CB8AC3E}">
        <p14:creationId xmlns:p14="http://schemas.microsoft.com/office/powerpoint/2010/main" val="1759979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104452" name="Date Placeholder 3"/>
          <p:cNvSpPr>
            <a:spLocks noGrp="1"/>
          </p:cNvSpPr>
          <p:nvPr>
            <p:ph type="dt" sz="quarter" idx="1"/>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104453" name="Slide Number Placeholder 4"/>
          <p:cNvSpPr>
            <a:spLocks noGrp="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CE5A319-E8E2-4380-B4C8-190A2897075F}" type="slidenum">
              <a:rPr lang="en-US" altLang="en-US">
                <a:latin typeface="Arial" panose="020B0604020202020204" pitchFamily="34" charset="0"/>
              </a:rPr>
              <a:pPr/>
              <a:t>54</a:t>
            </a:fld>
            <a:endParaRPr lang="en-US" altLang="en-US">
              <a:latin typeface="Arial" panose="020B0604020202020204" pitchFamily="34" charset="0"/>
            </a:endParaRPr>
          </a:p>
        </p:txBody>
      </p:sp>
    </p:spTree>
    <p:extLst>
      <p:ext uri="{BB962C8B-B14F-4D97-AF65-F5344CB8AC3E}">
        <p14:creationId xmlns:p14="http://schemas.microsoft.com/office/powerpoint/2010/main" val="2678679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105476" name="Date Placeholder 3"/>
          <p:cNvSpPr>
            <a:spLocks noGrp="1"/>
          </p:cNvSpPr>
          <p:nvPr>
            <p:ph type="dt" sz="quarter" idx="1"/>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105477" name="Slide Number Placeholder 4"/>
          <p:cNvSpPr>
            <a:spLocks noGrp="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8E623B08-5A2C-452A-B095-CA4B93A34CED}" type="slidenum">
              <a:rPr lang="en-US" altLang="en-US">
                <a:latin typeface="Arial" panose="020B0604020202020204" pitchFamily="34" charset="0"/>
              </a:rPr>
              <a:pPr/>
              <a:t>55</a:t>
            </a:fld>
            <a:endParaRPr lang="en-US" altLang="en-US">
              <a:latin typeface="Arial" panose="020B0604020202020204" pitchFamily="34" charset="0"/>
            </a:endParaRPr>
          </a:p>
        </p:txBody>
      </p:sp>
    </p:spTree>
    <p:extLst>
      <p:ext uri="{BB962C8B-B14F-4D97-AF65-F5344CB8AC3E}">
        <p14:creationId xmlns:p14="http://schemas.microsoft.com/office/powerpoint/2010/main" val="264681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p:spPr>
        <p:txBody>
          <a:bodyPr/>
          <a:lstStyle/>
          <a:p>
            <a:endParaRPr lang="en-US" altLang="en-US"/>
          </a:p>
        </p:txBody>
      </p:sp>
      <p:sp>
        <p:nvSpPr>
          <p:cNvPr id="156676" name="Date Placeholder 3"/>
          <p:cNvSpPr>
            <a:spLocks noGrp="1"/>
          </p:cNvSpPr>
          <p:nvPr>
            <p:ph type="dt" sz="quarter" idx="1"/>
          </p:nvPr>
        </p:nvSpPr>
        <p:spPr>
          <a:noFill/>
        </p:spPr>
        <p:txBody>
          <a:bodyPr/>
          <a:lstStyle>
            <a:lvl1pPr defTabSz="931863">
              <a:defRPr>
                <a:solidFill>
                  <a:schemeClr val="tx1"/>
                </a:solidFill>
                <a:latin typeface="Tahoma" panose="020B0604030504040204" pitchFamily="34" charset="0"/>
              </a:defRPr>
            </a:lvl1pPr>
            <a:lvl2pPr marL="719138" indent="-276225" defTabSz="931863">
              <a:defRPr>
                <a:solidFill>
                  <a:schemeClr val="tx1"/>
                </a:solidFill>
                <a:latin typeface="Tahoma" panose="020B0604030504040204" pitchFamily="34" charset="0"/>
              </a:defRPr>
            </a:lvl2pPr>
            <a:lvl3pPr marL="1106488" indent="-220663" defTabSz="931863">
              <a:defRPr>
                <a:solidFill>
                  <a:schemeClr val="tx1"/>
                </a:solidFill>
                <a:latin typeface="Tahoma" panose="020B0604030504040204" pitchFamily="34" charset="0"/>
              </a:defRPr>
            </a:lvl3pPr>
            <a:lvl4pPr marL="1549400" indent="-220663" defTabSz="931863">
              <a:defRPr>
                <a:solidFill>
                  <a:schemeClr val="tx1"/>
                </a:solidFill>
                <a:latin typeface="Tahoma" panose="020B0604030504040204" pitchFamily="34" charset="0"/>
              </a:defRPr>
            </a:lvl4pPr>
            <a:lvl5pPr marL="1993900" indent="-220663" defTabSz="931863">
              <a:defRPr>
                <a:solidFill>
                  <a:schemeClr val="tx1"/>
                </a:solidFill>
                <a:latin typeface="Tahoma" panose="020B0604030504040204" pitchFamily="34" charset="0"/>
              </a:defRPr>
            </a:lvl5pPr>
            <a:lvl6pPr marL="2451100" indent="-220663" defTabSz="931863" eaLnBrk="0" fontAlgn="base" hangingPunct="0">
              <a:spcBef>
                <a:spcPct val="0"/>
              </a:spcBef>
              <a:spcAft>
                <a:spcPct val="0"/>
              </a:spcAft>
              <a:defRPr>
                <a:solidFill>
                  <a:schemeClr val="tx1"/>
                </a:solidFill>
                <a:latin typeface="Tahoma" panose="020B0604030504040204" pitchFamily="34" charset="0"/>
              </a:defRPr>
            </a:lvl6pPr>
            <a:lvl7pPr marL="2908300" indent="-220663" defTabSz="931863" eaLnBrk="0" fontAlgn="base" hangingPunct="0">
              <a:spcBef>
                <a:spcPct val="0"/>
              </a:spcBef>
              <a:spcAft>
                <a:spcPct val="0"/>
              </a:spcAft>
              <a:defRPr>
                <a:solidFill>
                  <a:schemeClr val="tx1"/>
                </a:solidFill>
                <a:latin typeface="Tahoma" panose="020B0604030504040204" pitchFamily="34" charset="0"/>
              </a:defRPr>
            </a:lvl7pPr>
            <a:lvl8pPr marL="3365500" indent="-220663" defTabSz="931863" eaLnBrk="0" fontAlgn="base" hangingPunct="0">
              <a:spcBef>
                <a:spcPct val="0"/>
              </a:spcBef>
              <a:spcAft>
                <a:spcPct val="0"/>
              </a:spcAft>
              <a:defRPr>
                <a:solidFill>
                  <a:schemeClr val="tx1"/>
                </a:solidFill>
                <a:latin typeface="Tahoma" panose="020B0604030504040204" pitchFamily="34" charset="0"/>
              </a:defRPr>
            </a:lvl8pPr>
            <a:lvl9pPr marL="3822700" indent="-220663" defTabSz="931863"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156677" name="Slide Number Placeholder 4"/>
          <p:cNvSpPr>
            <a:spLocks noGrp="1"/>
          </p:cNvSpPr>
          <p:nvPr>
            <p:ph type="sldNum" sz="quarter" idx="5"/>
          </p:nvPr>
        </p:nvSpPr>
        <p:spPr>
          <a:noFill/>
        </p:spPr>
        <p:txBody>
          <a:bodyPr/>
          <a:lstStyle>
            <a:lvl1pPr defTabSz="931863">
              <a:defRPr>
                <a:solidFill>
                  <a:schemeClr val="tx1"/>
                </a:solidFill>
                <a:latin typeface="Tahoma" panose="020B0604030504040204" pitchFamily="34" charset="0"/>
              </a:defRPr>
            </a:lvl1pPr>
            <a:lvl2pPr marL="719138" indent="-276225" defTabSz="931863">
              <a:defRPr>
                <a:solidFill>
                  <a:schemeClr val="tx1"/>
                </a:solidFill>
                <a:latin typeface="Tahoma" panose="020B0604030504040204" pitchFamily="34" charset="0"/>
              </a:defRPr>
            </a:lvl2pPr>
            <a:lvl3pPr marL="1106488" indent="-220663" defTabSz="931863">
              <a:defRPr>
                <a:solidFill>
                  <a:schemeClr val="tx1"/>
                </a:solidFill>
                <a:latin typeface="Tahoma" panose="020B0604030504040204" pitchFamily="34" charset="0"/>
              </a:defRPr>
            </a:lvl3pPr>
            <a:lvl4pPr marL="1549400" indent="-220663" defTabSz="931863">
              <a:defRPr>
                <a:solidFill>
                  <a:schemeClr val="tx1"/>
                </a:solidFill>
                <a:latin typeface="Tahoma" panose="020B0604030504040204" pitchFamily="34" charset="0"/>
              </a:defRPr>
            </a:lvl4pPr>
            <a:lvl5pPr marL="1993900" indent="-220663" defTabSz="931863">
              <a:defRPr>
                <a:solidFill>
                  <a:schemeClr val="tx1"/>
                </a:solidFill>
                <a:latin typeface="Tahoma" panose="020B0604030504040204" pitchFamily="34" charset="0"/>
              </a:defRPr>
            </a:lvl5pPr>
            <a:lvl6pPr marL="2451100" indent="-220663" defTabSz="931863" eaLnBrk="0" fontAlgn="base" hangingPunct="0">
              <a:spcBef>
                <a:spcPct val="0"/>
              </a:spcBef>
              <a:spcAft>
                <a:spcPct val="0"/>
              </a:spcAft>
              <a:defRPr>
                <a:solidFill>
                  <a:schemeClr val="tx1"/>
                </a:solidFill>
                <a:latin typeface="Tahoma" panose="020B0604030504040204" pitchFamily="34" charset="0"/>
              </a:defRPr>
            </a:lvl6pPr>
            <a:lvl7pPr marL="2908300" indent="-220663" defTabSz="931863" eaLnBrk="0" fontAlgn="base" hangingPunct="0">
              <a:spcBef>
                <a:spcPct val="0"/>
              </a:spcBef>
              <a:spcAft>
                <a:spcPct val="0"/>
              </a:spcAft>
              <a:defRPr>
                <a:solidFill>
                  <a:schemeClr val="tx1"/>
                </a:solidFill>
                <a:latin typeface="Tahoma" panose="020B0604030504040204" pitchFamily="34" charset="0"/>
              </a:defRPr>
            </a:lvl7pPr>
            <a:lvl8pPr marL="3365500" indent="-220663" defTabSz="931863" eaLnBrk="0" fontAlgn="base" hangingPunct="0">
              <a:spcBef>
                <a:spcPct val="0"/>
              </a:spcBef>
              <a:spcAft>
                <a:spcPct val="0"/>
              </a:spcAft>
              <a:defRPr>
                <a:solidFill>
                  <a:schemeClr val="tx1"/>
                </a:solidFill>
                <a:latin typeface="Tahoma" panose="020B0604030504040204" pitchFamily="34" charset="0"/>
              </a:defRPr>
            </a:lvl8pPr>
            <a:lvl9pPr marL="3822700" indent="-220663" defTabSz="931863" eaLnBrk="0" fontAlgn="base" hangingPunct="0">
              <a:spcBef>
                <a:spcPct val="0"/>
              </a:spcBef>
              <a:spcAft>
                <a:spcPct val="0"/>
              </a:spcAft>
              <a:defRPr>
                <a:solidFill>
                  <a:schemeClr val="tx1"/>
                </a:solidFill>
                <a:latin typeface="Tahoma" panose="020B0604030504040204" pitchFamily="34" charset="0"/>
              </a:defRPr>
            </a:lvl9pPr>
          </a:lstStyle>
          <a:p>
            <a:fld id="{8DE484CE-C9B2-426F-9746-9103F5BD0DF9}" type="slidenum">
              <a:rPr lang="en-US" altLang="en-US">
                <a:latin typeface="Arial" panose="020B0604020202020204" pitchFamily="34" charset="0"/>
              </a:rPr>
              <a:pPr/>
              <a:t>56</a:t>
            </a:fld>
            <a:endParaRPr lang="en-US" altLang="en-US">
              <a:latin typeface="Arial" panose="020B0604020202020204" pitchFamily="34" charset="0"/>
            </a:endParaRPr>
          </a:p>
        </p:txBody>
      </p:sp>
    </p:spTree>
    <p:extLst>
      <p:ext uri="{BB962C8B-B14F-4D97-AF65-F5344CB8AC3E}">
        <p14:creationId xmlns:p14="http://schemas.microsoft.com/office/powerpoint/2010/main" val="4086235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3075"/>
          <p:cNvSpPr>
            <a:spLocks noGrp="1" noChangeArrowheads="1"/>
          </p:cNvSpPr>
          <p:nvPr>
            <p:ph type="dt" sz="quarter" idx="1"/>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r>
              <a:rPr lang="en-US" altLang="en-US" b="1">
                <a:solidFill>
                  <a:srgbClr val="000000"/>
                </a:solidFill>
                <a:latin typeface="Arial" panose="020B0604020202020204" pitchFamily="34" charset="0"/>
              </a:rPr>
              <a:t>Fall, 2008</a:t>
            </a:r>
          </a:p>
        </p:txBody>
      </p:sp>
      <p:sp>
        <p:nvSpPr>
          <p:cNvPr id="157699" name="Rectangle 3079"/>
          <p:cNvSpPr>
            <a:spLocks noGrp="1" noChangeArrowheads="1"/>
          </p:cNvSpPr>
          <p:nvPr>
            <p:ph type="sldNum" sz="quarter" idx="5"/>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fld id="{29C3F016-BC9F-4238-A94F-CF7F00DB9AC3}" type="slidenum">
              <a:rPr lang="en-US" altLang="en-US" b="1">
                <a:solidFill>
                  <a:srgbClr val="000000"/>
                </a:solidFill>
                <a:latin typeface="Arial" panose="020B0604020202020204" pitchFamily="34" charset="0"/>
              </a:rPr>
              <a:pPr/>
              <a:t>57</a:t>
            </a:fld>
            <a:endParaRPr lang="en-US" altLang="en-US" b="1">
              <a:solidFill>
                <a:srgbClr val="000000"/>
              </a:solidFill>
              <a:latin typeface="Arial" panose="020B0604020202020204" pitchFamily="34" charset="0"/>
            </a:endParaRPr>
          </a:p>
        </p:txBody>
      </p:sp>
      <p:sp>
        <p:nvSpPr>
          <p:cNvPr id="157700"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157701" name="Rectangle 3"/>
          <p:cNvSpPr>
            <a:spLocks noGrp="1" noChangeArrowheads="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1" tIns="46636" rIns="93271" bIns="46636"/>
          <a:lstStyle/>
          <a:p>
            <a:endParaRPr lang="en-US" altLang="en-US"/>
          </a:p>
        </p:txBody>
      </p:sp>
    </p:spTree>
    <p:extLst>
      <p:ext uri="{BB962C8B-B14F-4D97-AF65-F5344CB8AC3E}">
        <p14:creationId xmlns:p14="http://schemas.microsoft.com/office/powerpoint/2010/main" val="1605187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3075"/>
          <p:cNvSpPr>
            <a:spLocks noGrp="1" noChangeArrowheads="1"/>
          </p:cNvSpPr>
          <p:nvPr>
            <p:ph type="dt" sz="quarter" idx="1"/>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r>
              <a:rPr lang="en-US" altLang="en-US" b="1">
                <a:solidFill>
                  <a:srgbClr val="000000"/>
                </a:solidFill>
                <a:latin typeface="Arial" panose="020B0604020202020204" pitchFamily="34" charset="0"/>
              </a:rPr>
              <a:t>Fall, 2008</a:t>
            </a:r>
          </a:p>
        </p:txBody>
      </p:sp>
      <p:sp>
        <p:nvSpPr>
          <p:cNvPr id="158723" name="Rectangle 3079"/>
          <p:cNvSpPr>
            <a:spLocks noGrp="1" noChangeArrowheads="1"/>
          </p:cNvSpPr>
          <p:nvPr>
            <p:ph type="sldNum" sz="quarter" idx="5"/>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fld id="{40C3287F-32AC-4E7B-9A45-8EC29ADD8E31}" type="slidenum">
              <a:rPr lang="en-US" altLang="en-US" b="1">
                <a:solidFill>
                  <a:srgbClr val="000000"/>
                </a:solidFill>
                <a:latin typeface="Arial" panose="020B0604020202020204" pitchFamily="34" charset="0"/>
              </a:rPr>
              <a:pPr/>
              <a:t>58</a:t>
            </a:fld>
            <a:endParaRPr lang="en-US" altLang="en-US" b="1">
              <a:solidFill>
                <a:srgbClr val="000000"/>
              </a:solidFill>
              <a:latin typeface="Arial" panose="020B0604020202020204" pitchFamily="34" charset="0"/>
            </a:endParaRPr>
          </a:p>
        </p:txBody>
      </p:sp>
      <p:sp>
        <p:nvSpPr>
          <p:cNvPr id="158724"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158725" name="Rectangle 3"/>
          <p:cNvSpPr>
            <a:spLocks noGrp="1" noChangeArrowheads="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1" tIns="46636" rIns="93271" bIns="46636"/>
          <a:lstStyle/>
          <a:p>
            <a:endParaRPr lang="en-US" altLang="en-US"/>
          </a:p>
        </p:txBody>
      </p:sp>
    </p:spTree>
    <p:extLst>
      <p:ext uri="{BB962C8B-B14F-4D97-AF65-F5344CB8AC3E}">
        <p14:creationId xmlns:p14="http://schemas.microsoft.com/office/powerpoint/2010/main" val="694951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3075"/>
          <p:cNvSpPr>
            <a:spLocks noGrp="1" noChangeArrowheads="1"/>
          </p:cNvSpPr>
          <p:nvPr>
            <p:ph type="dt" sz="quarter" idx="1"/>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r>
              <a:rPr lang="en-US" altLang="en-US" b="1">
                <a:solidFill>
                  <a:srgbClr val="000000"/>
                </a:solidFill>
                <a:latin typeface="Arial" panose="020B0604020202020204" pitchFamily="34" charset="0"/>
              </a:rPr>
              <a:t>Fall, 2008</a:t>
            </a:r>
          </a:p>
        </p:txBody>
      </p:sp>
      <p:sp>
        <p:nvSpPr>
          <p:cNvPr id="159747" name="Rectangle 3079"/>
          <p:cNvSpPr>
            <a:spLocks noGrp="1" noChangeArrowheads="1"/>
          </p:cNvSpPr>
          <p:nvPr>
            <p:ph type="sldNum" sz="quarter" idx="5"/>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fld id="{A6327288-04C4-4497-9AF7-A53A3800CB28}" type="slidenum">
              <a:rPr lang="en-US" altLang="en-US" b="1">
                <a:solidFill>
                  <a:srgbClr val="000000"/>
                </a:solidFill>
                <a:latin typeface="Arial" panose="020B0604020202020204" pitchFamily="34" charset="0"/>
              </a:rPr>
              <a:pPr/>
              <a:t>59</a:t>
            </a:fld>
            <a:endParaRPr lang="en-US" altLang="en-US" b="1">
              <a:solidFill>
                <a:srgbClr val="000000"/>
              </a:solidFill>
              <a:latin typeface="Arial" panose="020B0604020202020204" pitchFamily="34" charset="0"/>
            </a:endParaRPr>
          </a:p>
        </p:txBody>
      </p:sp>
      <p:sp>
        <p:nvSpPr>
          <p:cNvPr id="159748"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159749" name="Rectangle 3"/>
          <p:cNvSpPr>
            <a:spLocks noGrp="1" noChangeArrowheads="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1" tIns="46636" rIns="93271" bIns="46636"/>
          <a:lstStyle/>
          <a:p>
            <a:endParaRPr lang="en-US" altLang="en-US"/>
          </a:p>
        </p:txBody>
      </p:sp>
    </p:spTree>
    <p:extLst>
      <p:ext uri="{BB962C8B-B14F-4D97-AF65-F5344CB8AC3E}">
        <p14:creationId xmlns:p14="http://schemas.microsoft.com/office/powerpoint/2010/main" val="1542089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075"/>
          <p:cNvSpPr>
            <a:spLocks noGrp="1" noChangeArrowheads="1"/>
          </p:cNvSpPr>
          <p:nvPr>
            <p:ph type="dt" sz="quarter" idx="1"/>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r>
              <a:rPr lang="en-US" altLang="en-US" b="1">
                <a:solidFill>
                  <a:srgbClr val="000000"/>
                </a:solidFill>
                <a:latin typeface="Arial" panose="020B0604020202020204" pitchFamily="34" charset="0"/>
              </a:rPr>
              <a:t>Fall, 2008</a:t>
            </a:r>
          </a:p>
        </p:txBody>
      </p:sp>
      <p:sp>
        <p:nvSpPr>
          <p:cNvPr id="160771" name="Rectangle 3079"/>
          <p:cNvSpPr>
            <a:spLocks noGrp="1" noChangeArrowheads="1"/>
          </p:cNvSpPr>
          <p:nvPr>
            <p:ph type="sldNum" sz="quarter" idx="5"/>
          </p:nvPr>
        </p:nvSpPr>
        <p:spPr>
          <a:noFill/>
        </p:spPr>
        <p:txBody>
          <a:bodyPr lIns="93271" tIns="46636" rIns="93271" bIns="46636"/>
          <a:lstStyle>
            <a:lvl1pPr defTabSz="925513">
              <a:defRPr>
                <a:solidFill>
                  <a:schemeClr val="tx1"/>
                </a:solidFill>
                <a:latin typeface="Tahoma" panose="020B0604030504040204" pitchFamily="34" charset="0"/>
              </a:defRPr>
            </a:lvl1pPr>
            <a:lvl2pPr marL="719138" indent="-276225" defTabSz="925513">
              <a:defRPr>
                <a:solidFill>
                  <a:schemeClr val="tx1"/>
                </a:solidFill>
                <a:latin typeface="Tahoma" panose="020B0604030504040204" pitchFamily="34" charset="0"/>
              </a:defRPr>
            </a:lvl2pPr>
            <a:lvl3pPr marL="1106488" indent="-220663" defTabSz="925513">
              <a:defRPr>
                <a:solidFill>
                  <a:schemeClr val="tx1"/>
                </a:solidFill>
                <a:latin typeface="Tahoma" panose="020B0604030504040204" pitchFamily="34" charset="0"/>
              </a:defRPr>
            </a:lvl3pPr>
            <a:lvl4pPr marL="1549400" indent="-220663" defTabSz="925513">
              <a:defRPr>
                <a:solidFill>
                  <a:schemeClr val="tx1"/>
                </a:solidFill>
                <a:latin typeface="Tahoma" panose="020B0604030504040204" pitchFamily="34" charset="0"/>
              </a:defRPr>
            </a:lvl4pPr>
            <a:lvl5pPr marL="1993900" indent="-220663" defTabSz="925513">
              <a:defRPr>
                <a:solidFill>
                  <a:schemeClr val="tx1"/>
                </a:solidFill>
                <a:latin typeface="Tahoma" panose="020B0604030504040204" pitchFamily="34" charset="0"/>
              </a:defRPr>
            </a:lvl5pPr>
            <a:lvl6pPr marL="2451100" indent="-220663" defTabSz="925513" eaLnBrk="0" fontAlgn="base" hangingPunct="0">
              <a:spcBef>
                <a:spcPct val="0"/>
              </a:spcBef>
              <a:spcAft>
                <a:spcPct val="0"/>
              </a:spcAft>
              <a:defRPr>
                <a:solidFill>
                  <a:schemeClr val="tx1"/>
                </a:solidFill>
                <a:latin typeface="Tahoma" panose="020B0604030504040204" pitchFamily="34" charset="0"/>
              </a:defRPr>
            </a:lvl6pPr>
            <a:lvl7pPr marL="2908300" indent="-220663" defTabSz="925513" eaLnBrk="0" fontAlgn="base" hangingPunct="0">
              <a:spcBef>
                <a:spcPct val="0"/>
              </a:spcBef>
              <a:spcAft>
                <a:spcPct val="0"/>
              </a:spcAft>
              <a:defRPr>
                <a:solidFill>
                  <a:schemeClr val="tx1"/>
                </a:solidFill>
                <a:latin typeface="Tahoma" panose="020B0604030504040204" pitchFamily="34" charset="0"/>
              </a:defRPr>
            </a:lvl7pPr>
            <a:lvl8pPr marL="3365500" indent="-220663" defTabSz="925513" eaLnBrk="0" fontAlgn="base" hangingPunct="0">
              <a:spcBef>
                <a:spcPct val="0"/>
              </a:spcBef>
              <a:spcAft>
                <a:spcPct val="0"/>
              </a:spcAft>
              <a:defRPr>
                <a:solidFill>
                  <a:schemeClr val="tx1"/>
                </a:solidFill>
                <a:latin typeface="Tahoma" panose="020B0604030504040204" pitchFamily="34" charset="0"/>
              </a:defRPr>
            </a:lvl8pPr>
            <a:lvl9pPr marL="3822700" indent="-220663" defTabSz="925513" eaLnBrk="0" fontAlgn="base" hangingPunct="0">
              <a:spcBef>
                <a:spcPct val="0"/>
              </a:spcBef>
              <a:spcAft>
                <a:spcPct val="0"/>
              </a:spcAft>
              <a:defRPr>
                <a:solidFill>
                  <a:schemeClr val="tx1"/>
                </a:solidFill>
                <a:latin typeface="Tahoma" panose="020B0604030504040204" pitchFamily="34" charset="0"/>
              </a:defRPr>
            </a:lvl9pPr>
          </a:lstStyle>
          <a:p>
            <a:fld id="{2D625DE4-7F79-4D68-8802-1E6871F71533}" type="slidenum">
              <a:rPr lang="en-US" altLang="en-US" b="1">
                <a:solidFill>
                  <a:srgbClr val="000000"/>
                </a:solidFill>
                <a:latin typeface="Arial" panose="020B0604020202020204" pitchFamily="34" charset="0"/>
              </a:rPr>
              <a:pPr/>
              <a:t>60</a:t>
            </a:fld>
            <a:endParaRPr lang="en-US" altLang="en-US" b="1">
              <a:solidFill>
                <a:srgbClr val="000000"/>
              </a:solidFill>
              <a:latin typeface="Arial" panose="020B0604020202020204" pitchFamily="34" charset="0"/>
            </a:endParaRPr>
          </a:p>
        </p:txBody>
      </p:sp>
      <p:sp>
        <p:nvSpPr>
          <p:cNvPr id="160772" name="Rectangle 2"/>
          <p:cNvSpPr>
            <a:spLocks noGrp="1" noRot="1" noChangeAspect="1" noChangeArrowheads="1" noTextEdit="1"/>
          </p:cNvSpPr>
          <p:nvPr>
            <p:ph type="sldImg"/>
          </p:nvPr>
        </p:nvSpPr>
        <p:spPr>
          <a:xfrm>
            <a:off x="1184275" y="698500"/>
            <a:ext cx="4651375" cy="3489325"/>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160773" name="Rectangle 3"/>
          <p:cNvSpPr>
            <a:spLocks noGrp="1" noChangeArrowheads="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1" tIns="46636" rIns="93271" bIns="46636"/>
          <a:lstStyle/>
          <a:p>
            <a:endParaRPr lang="en-US" altLang="en-US"/>
          </a:p>
        </p:txBody>
      </p:sp>
    </p:spTree>
    <p:extLst>
      <p:ext uri="{BB962C8B-B14F-4D97-AF65-F5344CB8AC3E}">
        <p14:creationId xmlns:p14="http://schemas.microsoft.com/office/powerpoint/2010/main" val="2489220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xfrm>
            <a:off x="1184275" y="698500"/>
            <a:ext cx="4651375" cy="3489325"/>
          </a:xfrm>
          <a:noFill/>
          <a:ln w="12700"/>
        </p:spPr>
      </p:sp>
      <p:sp>
        <p:nvSpPr>
          <p:cNvPr id="162819" name="Notes Placeholder 2"/>
          <p:cNvSpPr>
            <a:spLocks noGrp="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80864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84275" y="698500"/>
            <a:ext cx="4651375" cy="3489325"/>
          </a:xfrm>
          <a:noFill/>
          <a:ln w="12700"/>
        </p:spPr>
      </p:sp>
      <p:sp>
        <p:nvSpPr>
          <p:cNvPr id="163843" name="Notes Placeholder 2"/>
          <p:cNvSpPr>
            <a:spLocks noGrp="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38520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621A602-AACB-4FFA-B336-58DCE92C10E4}" type="slidenum">
              <a:rPr lang="en-US" altLang="en-US" smtClean="0"/>
              <a:pPr/>
              <a:t>65</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935038" y="4421188"/>
            <a:ext cx="514985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2300">
              <a:latin typeface="Arial" panose="020B0604020202020204" pitchFamily="34" charset="0"/>
              <a:ea typeface="ＭＳ Ｐゴシック" panose="020B0600070205080204" pitchFamily="34" charset="-128"/>
            </a:endParaRPr>
          </a:p>
        </p:txBody>
      </p:sp>
      <p:sp>
        <p:nvSpPr>
          <p:cNvPr id="239621" name="Date Placeholder 1"/>
          <p:cNvSpPr>
            <a:spLocks noGrp="1"/>
          </p:cNvSpPr>
          <p:nvPr>
            <p:ph type="dt" sz="quarter" idx="1"/>
          </p:nvPr>
        </p:nvSpPr>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pPr>
              <a:defRPr/>
            </a:pPr>
            <a:r>
              <a:rPr lang="en-US" altLang="en-US">
                <a:latin typeface="Arial" panose="020B0604020202020204" pitchFamily="34" charset="0"/>
              </a:rPr>
              <a:t>November 2010</a:t>
            </a:r>
          </a:p>
        </p:txBody>
      </p:sp>
    </p:spTree>
    <p:extLst>
      <p:ext uri="{BB962C8B-B14F-4D97-AF65-F5344CB8AC3E}">
        <p14:creationId xmlns:p14="http://schemas.microsoft.com/office/powerpoint/2010/main" val="3069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2"/>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3E458AAF-4584-456F-AC0A-B765066CE69F}" type="slidenum">
              <a:rPr lang="en-US"/>
              <a:pPr>
                <a:defRPr/>
              </a:pPr>
              <a:t>‹#›</a:t>
            </a:fld>
            <a:endParaRPr lang="en-US"/>
          </a:p>
        </p:txBody>
      </p:sp>
    </p:spTree>
    <p:extLst>
      <p:ext uri="{BB962C8B-B14F-4D97-AF65-F5344CB8AC3E}">
        <p14:creationId xmlns:p14="http://schemas.microsoft.com/office/powerpoint/2010/main" val="376502218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3E8D06E-7102-4735-BF03-0F939B49A53C}" type="slidenum">
              <a:rPr lang="en-US"/>
              <a:pPr>
                <a:defRPr/>
              </a:pPr>
              <a:t>‹#›</a:t>
            </a:fld>
            <a:endParaRPr lang="en-US"/>
          </a:p>
        </p:txBody>
      </p:sp>
    </p:spTree>
    <p:extLst>
      <p:ext uri="{BB962C8B-B14F-4D97-AF65-F5344CB8AC3E}">
        <p14:creationId xmlns:p14="http://schemas.microsoft.com/office/powerpoint/2010/main" val="344530022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A72D7E7F-4408-4BCE-8270-417C5F00A617}" type="slidenum">
              <a:rPr lang="en-US"/>
              <a:pPr>
                <a:defRPr/>
              </a:pPr>
              <a:t>‹#›</a:t>
            </a:fld>
            <a:endParaRPr lang="en-US"/>
          </a:p>
        </p:txBody>
      </p:sp>
    </p:spTree>
    <p:extLst>
      <p:ext uri="{BB962C8B-B14F-4D97-AF65-F5344CB8AC3E}">
        <p14:creationId xmlns:p14="http://schemas.microsoft.com/office/powerpoint/2010/main" val="297503349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7ABE05F-661B-4CDF-A415-B37FF37B4993}" type="slidenum">
              <a:rPr lang="en-US"/>
              <a:pPr>
                <a:defRPr/>
              </a:pPr>
              <a:t>‹#›</a:t>
            </a:fld>
            <a:endParaRPr lang="en-US"/>
          </a:p>
        </p:txBody>
      </p:sp>
    </p:spTree>
    <p:extLst>
      <p:ext uri="{BB962C8B-B14F-4D97-AF65-F5344CB8AC3E}">
        <p14:creationId xmlns:p14="http://schemas.microsoft.com/office/powerpoint/2010/main" val="129717860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F5155382-C4F5-42A7-A9DD-F2607A93F5CF}" type="slidenum">
              <a:rPr lang="en-US"/>
              <a:pPr>
                <a:defRPr/>
              </a:pPr>
              <a:t>‹#›</a:t>
            </a:fld>
            <a:endParaRPr lang="en-US"/>
          </a:p>
        </p:txBody>
      </p:sp>
    </p:spTree>
    <p:extLst>
      <p:ext uri="{BB962C8B-B14F-4D97-AF65-F5344CB8AC3E}">
        <p14:creationId xmlns:p14="http://schemas.microsoft.com/office/powerpoint/2010/main" val="333878005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4FE8ED7-E460-4D59-A814-B250AEE800D9}" type="slidenum">
              <a:rPr lang="en-US"/>
              <a:pPr>
                <a:defRPr/>
              </a:pPr>
              <a:t>‹#›</a:t>
            </a:fld>
            <a:endParaRPr lang="en-US"/>
          </a:p>
        </p:txBody>
      </p:sp>
    </p:spTree>
    <p:extLst>
      <p:ext uri="{BB962C8B-B14F-4D97-AF65-F5344CB8AC3E}">
        <p14:creationId xmlns:p14="http://schemas.microsoft.com/office/powerpoint/2010/main" val="242350691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FA581A95-21C0-44A1-BE0E-F52ACF9B3A5D}" type="slidenum">
              <a:rPr lang="en-US"/>
              <a:pPr>
                <a:defRPr/>
              </a:pPr>
              <a:t>‹#›</a:t>
            </a:fld>
            <a:endParaRPr lang="en-US"/>
          </a:p>
        </p:txBody>
      </p:sp>
    </p:spTree>
    <p:extLst>
      <p:ext uri="{BB962C8B-B14F-4D97-AF65-F5344CB8AC3E}">
        <p14:creationId xmlns:p14="http://schemas.microsoft.com/office/powerpoint/2010/main" val="84647321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7E4EC51-D23E-421D-BF58-5EE64E05FCF0}" type="slidenum">
              <a:rPr lang="en-US"/>
              <a:pPr>
                <a:defRPr/>
              </a:pPr>
              <a:t>‹#›</a:t>
            </a:fld>
            <a:endParaRPr lang="en-US"/>
          </a:p>
        </p:txBody>
      </p:sp>
    </p:spTree>
    <p:extLst>
      <p:ext uri="{BB962C8B-B14F-4D97-AF65-F5344CB8AC3E}">
        <p14:creationId xmlns:p14="http://schemas.microsoft.com/office/powerpoint/2010/main" val="349881765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505E96A-E4CB-4112-B3BF-1AF868CD3074}" type="slidenum">
              <a:rPr lang="en-US"/>
              <a:pPr>
                <a:defRPr/>
              </a:pPr>
              <a:t>‹#›</a:t>
            </a:fld>
            <a:endParaRPr lang="en-US"/>
          </a:p>
        </p:txBody>
      </p:sp>
    </p:spTree>
    <p:extLst>
      <p:ext uri="{BB962C8B-B14F-4D97-AF65-F5344CB8AC3E}">
        <p14:creationId xmlns:p14="http://schemas.microsoft.com/office/powerpoint/2010/main" val="30123908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45FCAB1-1F93-45E0-BBD8-D84FD50D96D0}" type="slidenum">
              <a:rPr lang="en-US"/>
              <a:pPr>
                <a:defRPr/>
              </a:pPr>
              <a:t>‹#›</a:t>
            </a:fld>
            <a:endParaRPr lang="en-US"/>
          </a:p>
        </p:txBody>
      </p:sp>
    </p:spTree>
    <p:extLst>
      <p:ext uri="{BB962C8B-B14F-4D97-AF65-F5344CB8AC3E}">
        <p14:creationId xmlns:p14="http://schemas.microsoft.com/office/powerpoint/2010/main" val="227822051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2CB6C9A-E9D8-4A55-AD79-75A59A53A5CC}" type="slidenum">
              <a:rPr lang="en-US"/>
              <a:pPr>
                <a:defRPr/>
              </a:pPr>
              <a:t>‹#›</a:t>
            </a:fld>
            <a:endParaRPr lang="en-US"/>
          </a:p>
        </p:txBody>
      </p:sp>
    </p:spTree>
    <p:extLst>
      <p:ext uri="{BB962C8B-B14F-4D97-AF65-F5344CB8AC3E}">
        <p14:creationId xmlns:p14="http://schemas.microsoft.com/office/powerpoint/2010/main" val="383143937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3E458AAF-4584-456F-AC0A-B765066CE69F}" type="slidenum">
              <a:rPr lang="en-US"/>
              <a:pPr>
                <a:defRPr/>
              </a:pPr>
              <a:t>‹#›</a:t>
            </a:fld>
            <a:endParaRPr lang="en-US"/>
          </a:p>
        </p:txBody>
      </p:sp>
    </p:spTree>
    <p:extLst>
      <p:ext uri="{BB962C8B-B14F-4D97-AF65-F5344CB8AC3E}">
        <p14:creationId xmlns:p14="http://schemas.microsoft.com/office/powerpoint/2010/main" val="125345466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3E8D06E-7102-4735-BF03-0F939B49A53C}" type="slidenum">
              <a:rPr lang="en-US"/>
              <a:pPr>
                <a:defRPr/>
              </a:pPr>
              <a:t>‹#›</a:t>
            </a:fld>
            <a:endParaRPr lang="en-US"/>
          </a:p>
        </p:txBody>
      </p:sp>
    </p:spTree>
    <p:extLst>
      <p:ext uri="{BB962C8B-B14F-4D97-AF65-F5344CB8AC3E}">
        <p14:creationId xmlns:p14="http://schemas.microsoft.com/office/powerpoint/2010/main" val="184772078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A72D7E7F-4408-4BCE-8270-417C5F00A617}" type="slidenum">
              <a:rPr lang="en-US"/>
              <a:pPr>
                <a:defRPr/>
              </a:pPr>
              <a:t>‹#›</a:t>
            </a:fld>
            <a:endParaRPr lang="en-US"/>
          </a:p>
        </p:txBody>
      </p:sp>
    </p:spTree>
    <p:extLst>
      <p:ext uri="{BB962C8B-B14F-4D97-AF65-F5344CB8AC3E}">
        <p14:creationId xmlns:p14="http://schemas.microsoft.com/office/powerpoint/2010/main" val="267630947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7ABE05F-661B-4CDF-A415-B37FF37B4993}" type="slidenum">
              <a:rPr lang="en-US"/>
              <a:pPr>
                <a:defRPr/>
              </a:pPr>
              <a:t>‹#›</a:t>
            </a:fld>
            <a:endParaRPr lang="en-US"/>
          </a:p>
        </p:txBody>
      </p:sp>
    </p:spTree>
    <p:extLst>
      <p:ext uri="{BB962C8B-B14F-4D97-AF65-F5344CB8AC3E}">
        <p14:creationId xmlns:p14="http://schemas.microsoft.com/office/powerpoint/2010/main" val="83276060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F5155382-C4F5-42A7-A9DD-F2607A93F5CF}" type="slidenum">
              <a:rPr lang="en-US"/>
              <a:pPr>
                <a:defRPr/>
              </a:pPr>
              <a:t>‹#›</a:t>
            </a:fld>
            <a:endParaRPr lang="en-US"/>
          </a:p>
        </p:txBody>
      </p:sp>
    </p:spTree>
    <p:extLst>
      <p:ext uri="{BB962C8B-B14F-4D97-AF65-F5344CB8AC3E}">
        <p14:creationId xmlns:p14="http://schemas.microsoft.com/office/powerpoint/2010/main" val="1298490334"/>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4FE8ED7-E460-4D59-A814-B250AEE800D9}" type="slidenum">
              <a:rPr lang="en-US"/>
              <a:pPr>
                <a:defRPr/>
              </a:pPr>
              <a:t>‹#›</a:t>
            </a:fld>
            <a:endParaRPr lang="en-US"/>
          </a:p>
        </p:txBody>
      </p:sp>
    </p:spTree>
    <p:extLst>
      <p:ext uri="{BB962C8B-B14F-4D97-AF65-F5344CB8AC3E}">
        <p14:creationId xmlns:p14="http://schemas.microsoft.com/office/powerpoint/2010/main" val="1384625353"/>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FA581A95-21C0-44A1-BE0E-F52ACF9B3A5D}" type="slidenum">
              <a:rPr lang="en-US"/>
              <a:pPr>
                <a:defRPr/>
              </a:pPr>
              <a:t>‹#›</a:t>
            </a:fld>
            <a:endParaRPr lang="en-US"/>
          </a:p>
        </p:txBody>
      </p:sp>
    </p:spTree>
    <p:extLst>
      <p:ext uri="{BB962C8B-B14F-4D97-AF65-F5344CB8AC3E}">
        <p14:creationId xmlns:p14="http://schemas.microsoft.com/office/powerpoint/2010/main" val="409091259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7E4EC51-D23E-421D-BF58-5EE64E05FCF0}" type="slidenum">
              <a:rPr lang="en-US"/>
              <a:pPr>
                <a:defRPr/>
              </a:pPr>
              <a:t>‹#›</a:t>
            </a:fld>
            <a:endParaRPr lang="en-US"/>
          </a:p>
        </p:txBody>
      </p:sp>
    </p:spTree>
    <p:extLst>
      <p:ext uri="{BB962C8B-B14F-4D97-AF65-F5344CB8AC3E}">
        <p14:creationId xmlns:p14="http://schemas.microsoft.com/office/powerpoint/2010/main" val="284498743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505E96A-E4CB-4112-B3BF-1AF868CD3074}" type="slidenum">
              <a:rPr lang="en-US"/>
              <a:pPr>
                <a:defRPr/>
              </a:pPr>
              <a:t>‹#›</a:t>
            </a:fld>
            <a:endParaRPr lang="en-US"/>
          </a:p>
        </p:txBody>
      </p:sp>
    </p:spTree>
    <p:extLst>
      <p:ext uri="{BB962C8B-B14F-4D97-AF65-F5344CB8AC3E}">
        <p14:creationId xmlns:p14="http://schemas.microsoft.com/office/powerpoint/2010/main" val="33813284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45FCAB1-1F93-45E0-BBD8-D84FD50D96D0}" type="slidenum">
              <a:rPr lang="en-US"/>
              <a:pPr>
                <a:defRPr/>
              </a:pPr>
              <a:t>‹#›</a:t>
            </a:fld>
            <a:endParaRPr lang="en-US"/>
          </a:p>
        </p:txBody>
      </p:sp>
    </p:spTree>
    <p:extLst>
      <p:ext uri="{BB962C8B-B14F-4D97-AF65-F5344CB8AC3E}">
        <p14:creationId xmlns:p14="http://schemas.microsoft.com/office/powerpoint/2010/main" val="45288583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2CB6C9A-E9D8-4A55-AD79-75A59A53A5CC}" type="slidenum">
              <a:rPr lang="en-US"/>
              <a:pPr>
                <a:defRPr/>
              </a:pPr>
              <a:t>‹#›</a:t>
            </a:fld>
            <a:endParaRPr lang="en-US"/>
          </a:p>
        </p:txBody>
      </p:sp>
    </p:spTree>
    <p:extLst>
      <p:ext uri="{BB962C8B-B14F-4D97-AF65-F5344CB8AC3E}">
        <p14:creationId xmlns:p14="http://schemas.microsoft.com/office/powerpoint/2010/main" val="51807930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2"/>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fld id="{73998A0D-6E21-4A69-AE35-516B3C7CD7B3}" type="slidenum">
              <a:rPr lang="en-US"/>
              <a:pPr>
                <a:buClr>
                  <a:srgbClr val="FFCF01"/>
                </a:buClr>
                <a:defRPr/>
              </a:pPr>
              <a:t>‹#›</a:t>
            </a:fld>
            <a:endParaRPr lang="en-US"/>
          </a:p>
        </p:txBody>
      </p:sp>
    </p:spTree>
    <p:extLst>
      <p:ext uri="{BB962C8B-B14F-4D97-AF65-F5344CB8AC3E}">
        <p14:creationId xmlns:p14="http://schemas.microsoft.com/office/powerpoint/2010/main" val="426624863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chemeClr val="tx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C407F82C-73FE-4944-9A5E-15435D651A7A}" type="slidenum">
              <a:rPr lang="en-US"/>
              <a:pPr>
                <a:buClr>
                  <a:srgbClr val="FFCF01"/>
                </a:buClr>
                <a:defRPr/>
              </a:pPr>
              <a:t>‹#›</a:t>
            </a:fld>
            <a:endParaRPr lang="en-US"/>
          </a:p>
        </p:txBody>
      </p:sp>
    </p:spTree>
    <p:extLst>
      <p:ext uri="{BB962C8B-B14F-4D97-AF65-F5344CB8AC3E}">
        <p14:creationId xmlns:p14="http://schemas.microsoft.com/office/powerpoint/2010/main" val="17897212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AD8A7BB8-4E8B-4AE3-9547-49A25E424F5D}" type="slidenum">
              <a:rPr lang="en-US"/>
              <a:pPr>
                <a:buClr>
                  <a:srgbClr val="FFCF01"/>
                </a:buClr>
                <a:defRPr/>
              </a:pPr>
              <a:t>‹#›</a:t>
            </a:fld>
            <a:endParaRPr lang="en-US"/>
          </a:p>
        </p:txBody>
      </p:sp>
    </p:spTree>
    <p:extLst>
      <p:ext uri="{BB962C8B-B14F-4D97-AF65-F5344CB8AC3E}">
        <p14:creationId xmlns:p14="http://schemas.microsoft.com/office/powerpoint/2010/main" val="34297546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216169EE-F58D-4CC7-8D9F-1ADD1E59A643}" type="slidenum">
              <a:rPr lang="en-US"/>
              <a:pPr>
                <a:buClr>
                  <a:srgbClr val="FFCF01"/>
                </a:buClr>
                <a:defRPr/>
              </a:pPr>
              <a:t>‹#›</a:t>
            </a:fld>
            <a:endParaRPr lang="en-US"/>
          </a:p>
        </p:txBody>
      </p:sp>
    </p:spTree>
    <p:extLst>
      <p:ext uri="{BB962C8B-B14F-4D97-AF65-F5344CB8AC3E}">
        <p14:creationId xmlns:p14="http://schemas.microsoft.com/office/powerpoint/2010/main" val="17218394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8"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9"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AFC6A0A-AA7D-4CB4-82E0-155E58CBADC2}" type="slidenum">
              <a:rPr lang="en-US"/>
              <a:pPr>
                <a:buClr>
                  <a:srgbClr val="FFCF01"/>
                </a:buClr>
                <a:defRPr/>
              </a:pPr>
              <a:t>‹#›</a:t>
            </a:fld>
            <a:endParaRPr lang="en-US"/>
          </a:p>
        </p:txBody>
      </p:sp>
    </p:spTree>
    <p:extLst>
      <p:ext uri="{BB962C8B-B14F-4D97-AF65-F5344CB8AC3E}">
        <p14:creationId xmlns:p14="http://schemas.microsoft.com/office/powerpoint/2010/main" val="20999369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69B1800-1ED9-42B3-8598-4CA4F410F6CA}" type="slidenum">
              <a:rPr lang="en-US"/>
              <a:pPr>
                <a:buClr>
                  <a:srgbClr val="FFCF01"/>
                </a:buClr>
                <a:defRPr/>
              </a:pPr>
              <a:t>‹#›</a:t>
            </a:fld>
            <a:endParaRPr lang="en-US"/>
          </a:p>
        </p:txBody>
      </p:sp>
    </p:spTree>
    <p:extLst>
      <p:ext uri="{BB962C8B-B14F-4D97-AF65-F5344CB8AC3E}">
        <p14:creationId xmlns:p14="http://schemas.microsoft.com/office/powerpoint/2010/main" val="32917935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3"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073EBF3-4156-4083-A898-B17DEA20C419}" type="slidenum">
              <a:rPr lang="en-US"/>
              <a:pPr>
                <a:buClr>
                  <a:srgbClr val="FFCF01"/>
                </a:buClr>
                <a:defRPr/>
              </a:pPr>
              <a:t>‹#›</a:t>
            </a:fld>
            <a:endParaRPr lang="en-US"/>
          </a:p>
        </p:txBody>
      </p:sp>
    </p:spTree>
    <p:extLst>
      <p:ext uri="{BB962C8B-B14F-4D97-AF65-F5344CB8AC3E}">
        <p14:creationId xmlns:p14="http://schemas.microsoft.com/office/powerpoint/2010/main" val="17201411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743BF930-EBA2-4C5D-B596-7A2D067B98E7}" type="slidenum">
              <a:rPr lang="en-US"/>
              <a:pPr>
                <a:buClr>
                  <a:srgbClr val="FFCF01"/>
                </a:buClr>
                <a:defRPr/>
              </a:pPr>
              <a:t>‹#›</a:t>
            </a:fld>
            <a:endParaRPr lang="en-US"/>
          </a:p>
        </p:txBody>
      </p:sp>
    </p:spTree>
    <p:extLst>
      <p:ext uri="{BB962C8B-B14F-4D97-AF65-F5344CB8AC3E}">
        <p14:creationId xmlns:p14="http://schemas.microsoft.com/office/powerpoint/2010/main" val="104281433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A35CEC8-9A6A-4F2B-959F-BA1A35303315}" type="slidenum">
              <a:rPr lang="en-US"/>
              <a:pPr>
                <a:buClr>
                  <a:srgbClr val="FFCF01"/>
                </a:buClr>
                <a:defRPr/>
              </a:pPr>
              <a:t>‹#›</a:t>
            </a:fld>
            <a:endParaRPr lang="en-US"/>
          </a:p>
        </p:txBody>
      </p:sp>
    </p:spTree>
    <p:extLst>
      <p:ext uri="{BB962C8B-B14F-4D97-AF65-F5344CB8AC3E}">
        <p14:creationId xmlns:p14="http://schemas.microsoft.com/office/powerpoint/2010/main" val="21785360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8EDB44E-9D20-4084-A5C5-190A7EF7DDD5}" type="slidenum">
              <a:rPr lang="en-US"/>
              <a:pPr>
                <a:buClr>
                  <a:srgbClr val="FFCF01"/>
                </a:buClr>
                <a:defRPr/>
              </a:pPr>
              <a:t>‹#›</a:t>
            </a:fld>
            <a:endParaRPr lang="en-US"/>
          </a:p>
        </p:txBody>
      </p:sp>
    </p:spTree>
    <p:extLst>
      <p:ext uri="{BB962C8B-B14F-4D97-AF65-F5344CB8AC3E}">
        <p14:creationId xmlns:p14="http://schemas.microsoft.com/office/powerpoint/2010/main" val="846984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6A0A052C-9C75-4F6D-9A83-A0FB8B245794}" type="slidenum">
              <a:rPr lang="en-US"/>
              <a:pPr>
                <a:buClr>
                  <a:srgbClr val="FFCF01"/>
                </a:buClr>
                <a:defRPr/>
              </a:pPr>
              <a:t>‹#›</a:t>
            </a:fld>
            <a:endParaRPr lang="en-US"/>
          </a:p>
        </p:txBody>
      </p:sp>
    </p:spTree>
    <p:extLst>
      <p:ext uri="{BB962C8B-B14F-4D97-AF65-F5344CB8AC3E}">
        <p14:creationId xmlns:p14="http://schemas.microsoft.com/office/powerpoint/2010/main" val="10302941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90600" y="1828800"/>
            <a:ext cx="7772400" cy="4114800"/>
          </a:xfrm>
        </p:spPr>
        <p:txBody>
          <a:bodyPr/>
          <a:lstStyle/>
          <a:p>
            <a:pPr lvl="0"/>
            <a:endParaRPr lang="en-US" noProof="0"/>
          </a:p>
        </p:txBody>
      </p:sp>
    </p:spTree>
    <p:extLst>
      <p:ext uri="{BB962C8B-B14F-4D97-AF65-F5344CB8AC3E}">
        <p14:creationId xmlns:p14="http://schemas.microsoft.com/office/powerpoint/2010/main" val="3920660008"/>
      </p:ext>
    </p:extLst>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417513" y="1098552"/>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5" name="Rectangle 3"/>
          <p:cNvSpPr>
            <a:spLocks noChangeArrowheads="1"/>
          </p:cNvSpPr>
          <p:nvPr/>
        </p:nvSpPr>
        <p:spPr bwMode="ltGray">
          <a:xfrm>
            <a:off x="800101" y="1098552"/>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6" name="Rectangle 4"/>
          <p:cNvSpPr>
            <a:spLocks noChangeArrowheads="1"/>
          </p:cNvSpPr>
          <p:nvPr/>
        </p:nvSpPr>
        <p:spPr bwMode="ltGray">
          <a:xfrm>
            <a:off x="541339" y="1520827"/>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7" name="Rectangle 5"/>
          <p:cNvSpPr>
            <a:spLocks noChangeArrowheads="1"/>
          </p:cNvSpPr>
          <p:nvPr/>
        </p:nvSpPr>
        <p:spPr bwMode="ltGray">
          <a:xfrm>
            <a:off x="911226" y="1520827"/>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8" name="Rectangle 6"/>
          <p:cNvSpPr>
            <a:spLocks noChangeArrowheads="1"/>
          </p:cNvSpPr>
          <p:nvPr/>
        </p:nvSpPr>
        <p:spPr bwMode="ltGray">
          <a:xfrm>
            <a:off x="127000" y="1447802"/>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9" name="Rectangle 7"/>
          <p:cNvSpPr>
            <a:spLocks noChangeArrowheads="1"/>
          </p:cNvSpPr>
          <p:nvPr/>
        </p:nvSpPr>
        <p:spPr bwMode="gray">
          <a:xfrm>
            <a:off x="762000" y="990602"/>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80" name="Rectangle 8"/>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2057" name="Rectangle 9"/>
          <p:cNvSpPr>
            <a:spLocks noGrp="1" noChangeArrowheads="1"/>
          </p:cNvSpPr>
          <p:nvPr>
            <p:ph type="title"/>
          </p:nvPr>
        </p:nvSpPr>
        <p:spPr bwMode="auto">
          <a:xfrm>
            <a:off x="1150939"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a:defRPr/>
            </a:pPr>
            <a:fld id="{7F792E0A-DD8C-4597-8EF4-295E6183C27D}" type="slidenum">
              <a:rPr lang="en-US"/>
              <a:pPr>
                <a:defRPr/>
              </a:pPr>
              <a:t>‹#›</a:t>
            </a:fld>
            <a:endParaRPr lang="en-US"/>
          </a:p>
        </p:txBody>
      </p:sp>
    </p:spTree>
    <p:extLst>
      <p:ext uri="{BB962C8B-B14F-4D97-AF65-F5344CB8AC3E}">
        <p14:creationId xmlns:p14="http://schemas.microsoft.com/office/powerpoint/2010/main" val="3407215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p:transition>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anose="05000000000000000000"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anose="05000000000000000000"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anose="05000000000000000000"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anose="05000000000000000000"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7"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7F792E0A-DD8C-4597-8EF4-295E6183C27D}" type="slidenum">
              <a:rPr lang="en-US"/>
              <a:pPr>
                <a:defRPr/>
              </a:pPr>
              <a:t>‹#›</a:t>
            </a:fld>
            <a:endParaRPr lang="en-US"/>
          </a:p>
        </p:txBody>
      </p:sp>
    </p:spTree>
    <p:extLst>
      <p:ext uri="{BB962C8B-B14F-4D97-AF65-F5344CB8AC3E}">
        <p14:creationId xmlns:p14="http://schemas.microsoft.com/office/powerpoint/2010/main" val="14091725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2"/>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099" name="Rectangle 3"/>
          <p:cNvSpPr>
            <a:spLocks noChangeArrowheads="1"/>
          </p:cNvSpPr>
          <p:nvPr/>
        </p:nvSpPr>
        <p:spPr bwMode="ltGray">
          <a:xfrm>
            <a:off x="800101" y="1098552"/>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0" name="Rectangle 4"/>
          <p:cNvSpPr>
            <a:spLocks noChangeArrowheads="1"/>
          </p:cNvSpPr>
          <p:nvPr/>
        </p:nvSpPr>
        <p:spPr bwMode="ltGray">
          <a:xfrm>
            <a:off x="541339" y="1520827"/>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1" name="Rectangle 5"/>
          <p:cNvSpPr>
            <a:spLocks noChangeArrowheads="1"/>
          </p:cNvSpPr>
          <p:nvPr/>
        </p:nvSpPr>
        <p:spPr bwMode="ltGray">
          <a:xfrm>
            <a:off x="911226" y="1520827"/>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2" name="Rectangle 6"/>
          <p:cNvSpPr>
            <a:spLocks noChangeArrowheads="1"/>
          </p:cNvSpPr>
          <p:nvPr/>
        </p:nvSpPr>
        <p:spPr bwMode="ltGray">
          <a:xfrm>
            <a:off x="127000" y="1447802"/>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3" name="Rectangle 7"/>
          <p:cNvSpPr>
            <a:spLocks noChangeArrowheads="1"/>
          </p:cNvSpPr>
          <p:nvPr/>
        </p:nvSpPr>
        <p:spPr bwMode="gray">
          <a:xfrm>
            <a:off x="762000" y="990602"/>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4" name="Rectangle 8"/>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5" name="Rectangle 9"/>
          <p:cNvSpPr>
            <a:spLocks noGrp="1" noChangeArrowheads="1"/>
          </p:cNvSpPr>
          <p:nvPr>
            <p:ph type="title"/>
          </p:nvPr>
        </p:nvSpPr>
        <p:spPr bwMode="auto">
          <a:xfrm>
            <a:off x="1150939"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fld id="{772CA187-2DD4-4612-9346-475E4CAF96C8}" type="slidenum">
              <a:rPr lang="en-US"/>
              <a:pPr fontAlgn="base">
                <a:spcAft>
                  <a:spcPct val="0"/>
                </a:spcAft>
                <a:defRPr/>
              </a:pPr>
              <a:t>‹#›</a:t>
            </a:fld>
            <a:endParaRPr lang="en-US"/>
          </a:p>
        </p:txBody>
      </p:sp>
    </p:spTree>
    <p:extLst>
      <p:ext uri="{BB962C8B-B14F-4D97-AF65-F5344CB8AC3E}">
        <p14:creationId xmlns:p14="http://schemas.microsoft.com/office/powerpoint/2010/main" val="641616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nnellandassoc.com/" TargetMode="External"/><Relationship Id="rId2" Type="http://schemas.openxmlformats.org/officeDocument/2006/relationships/hyperlink" Target="mailto:jec42644@aol.com"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munsonhealthcare.org/foundation"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gif"/><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8.jpeg"/></Relationships>
</file>

<file path=ppt/slides/_rels/slide40.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45.jpg"/></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5.jpg"/></Relationships>
</file>

<file path=ppt/slides/_rels/slide48.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47.jpeg"/></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image" Target="../media/image55.tmp"/><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28.xml"/><Relationship Id="rId5" Type="http://schemas.openxmlformats.org/officeDocument/2006/relationships/image" Target="../media/image58.jpg"/><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ctrTitle"/>
          </p:nvPr>
        </p:nvSpPr>
        <p:spPr>
          <a:xfrm>
            <a:off x="990600" y="1676400"/>
            <a:ext cx="7772400" cy="1647092"/>
          </a:xfrm>
        </p:spPr>
        <p:txBody>
          <a:bodyPr/>
          <a:lstStyle/>
          <a:p>
            <a:pPr algn="ctr"/>
            <a:r>
              <a:rPr lang="en-US" altLang="en-US" sz="2400" dirty="0"/>
              <a:t>Changing landscape of charitable giving</a:t>
            </a:r>
            <a:br>
              <a:rPr lang="en-US" altLang="en-US" sz="2400" dirty="0"/>
            </a:br>
            <a:r>
              <a:rPr lang="en-US" altLang="en-US" sz="2400" dirty="0"/>
              <a:t>Gift annuity strategies</a:t>
            </a:r>
            <a:br>
              <a:rPr lang="en-US" altLang="en-US" sz="2400" dirty="0"/>
            </a:br>
            <a:r>
              <a:rPr lang="en-US" altLang="en-US" sz="2400" dirty="0"/>
              <a:t>Charitable trusts return</a:t>
            </a:r>
            <a:br>
              <a:rPr lang="en-US" altLang="en-US" sz="2400" dirty="0"/>
            </a:br>
            <a:r>
              <a:rPr lang="en-US" altLang="en-US" sz="2400" dirty="0"/>
              <a:t>September, 2016</a:t>
            </a:r>
          </a:p>
        </p:txBody>
      </p:sp>
      <p:sp>
        <p:nvSpPr>
          <p:cNvPr id="28675" name="Subtitle 4"/>
          <p:cNvSpPr>
            <a:spLocks noGrp="1"/>
          </p:cNvSpPr>
          <p:nvPr>
            <p:ph type="subTitle" idx="1"/>
          </p:nvPr>
        </p:nvSpPr>
        <p:spPr>
          <a:xfrm>
            <a:off x="2163366" y="4125516"/>
            <a:ext cx="4800600" cy="1314450"/>
          </a:xfrm>
        </p:spPr>
        <p:txBody>
          <a:bodyPr/>
          <a:lstStyle/>
          <a:p>
            <a:pPr eaLnBrk="1" hangingPunct="1"/>
            <a:r>
              <a:rPr lang="en-US" altLang="en-US" sz="1500" b="1" dirty="0">
                <a:solidFill>
                  <a:srgbClr val="003399"/>
                </a:solidFill>
              </a:rPr>
              <a:t>James E. Connell FAHP, CSA</a:t>
            </a:r>
          </a:p>
          <a:p>
            <a:pPr eaLnBrk="1" hangingPunct="1"/>
            <a:r>
              <a:rPr lang="en-US" altLang="en-US" sz="1500" b="1" i="1" dirty="0">
                <a:solidFill>
                  <a:srgbClr val="003399"/>
                </a:solidFill>
              </a:rPr>
              <a:t>Charitable Estate and Gift Planning Specialists</a:t>
            </a:r>
          </a:p>
          <a:p>
            <a:pPr eaLnBrk="1" hangingPunct="1"/>
            <a:r>
              <a:rPr lang="en-US" altLang="en-US" sz="1500" b="1" i="1" dirty="0">
                <a:solidFill>
                  <a:srgbClr val="003399"/>
                </a:solidFill>
              </a:rPr>
              <a:t>P.O. Box 3335, Pinehurst, NC 28374</a:t>
            </a:r>
          </a:p>
          <a:p>
            <a:pPr eaLnBrk="1" hangingPunct="1"/>
            <a:r>
              <a:rPr lang="en-US" altLang="en-US" sz="1500" b="1" i="1" dirty="0">
                <a:solidFill>
                  <a:srgbClr val="003399"/>
                </a:solidFill>
              </a:rPr>
              <a:t>Email:  </a:t>
            </a:r>
            <a:r>
              <a:rPr lang="en-US" altLang="en-US" sz="1500" b="1" i="1" dirty="0">
                <a:solidFill>
                  <a:srgbClr val="003399"/>
                </a:solidFill>
                <a:hlinkClick r:id="rId2"/>
              </a:rPr>
              <a:t>jec42644@aol.com</a:t>
            </a:r>
            <a:endParaRPr lang="en-US" altLang="en-US" sz="1500" b="1" i="1" dirty="0">
              <a:solidFill>
                <a:srgbClr val="003399"/>
              </a:solidFill>
            </a:endParaRPr>
          </a:p>
          <a:p>
            <a:pPr eaLnBrk="1" hangingPunct="1"/>
            <a:r>
              <a:rPr lang="en-US" altLang="en-US" sz="1500" b="1" i="1" dirty="0">
                <a:solidFill>
                  <a:srgbClr val="003399"/>
                </a:solidFill>
              </a:rPr>
              <a:t>Internet:  </a:t>
            </a:r>
            <a:r>
              <a:rPr lang="en-US" altLang="en-US" sz="1500" b="1" i="1" dirty="0">
                <a:solidFill>
                  <a:srgbClr val="003399"/>
                </a:solidFill>
                <a:hlinkClick r:id="rId3"/>
              </a:rPr>
              <a:t>www.connellandassoc.com</a:t>
            </a:r>
            <a:endParaRPr lang="en-US" altLang="en-US" sz="1500" b="1" i="1" dirty="0">
              <a:solidFill>
                <a:srgbClr val="003399"/>
              </a:solidFill>
            </a:endParaRPr>
          </a:p>
          <a:p>
            <a:endParaRPr lang="en-US" altLang="en-US" sz="1800" dirty="0"/>
          </a:p>
        </p:txBody>
      </p:sp>
      <p:pic>
        <p:nvPicPr>
          <p:cNvPr id="4" name="Picture 1" descr="Screen Clippi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 y="0"/>
            <a:ext cx="9115425"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058662"/>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p:txBody>
          <a:bodyPr/>
          <a:lstStyle/>
          <a:p>
            <a:r>
              <a:rPr lang="en-US" altLang="en-US" sz="4000" dirty="0"/>
              <a:t>Partners in philanthropy</a:t>
            </a:r>
          </a:p>
        </p:txBody>
      </p:sp>
      <p:sp>
        <p:nvSpPr>
          <p:cNvPr id="29699" name="Content Placeholder 3"/>
          <p:cNvSpPr>
            <a:spLocks noGrp="1"/>
          </p:cNvSpPr>
          <p:nvPr>
            <p:ph idx="1"/>
          </p:nvPr>
        </p:nvSpPr>
        <p:spPr>
          <a:xfrm>
            <a:off x="838200" y="2017713"/>
            <a:ext cx="8116888" cy="4114800"/>
          </a:xfrm>
        </p:spPr>
        <p:txBody>
          <a:bodyPr/>
          <a:lstStyle/>
          <a:p>
            <a:pPr>
              <a:buClr>
                <a:srgbClr val="3333CC"/>
              </a:buClr>
            </a:pPr>
            <a:r>
              <a:rPr lang="en-US" altLang="en-US" sz="2800" b="1" dirty="0">
                <a:solidFill>
                  <a:srgbClr val="1F497D"/>
                </a:solidFill>
                <a:latin typeface="Calibri" panose="020F0502020204030204" pitchFamily="34" charset="0"/>
                <a:ea typeface="Calibri" panose="020F0502020204030204" pitchFamily="34" charset="0"/>
                <a:cs typeface="Times New Roman" panose="02020603050405020304" pitchFamily="18" charset="0"/>
              </a:rPr>
              <a:t>Grand Traverse Regional Community Foundation</a:t>
            </a:r>
            <a:endParaRPr lang="en-US" altLang="en-US" sz="2800" dirty="0">
              <a:solidFill>
                <a:srgbClr val="000000"/>
              </a:solidFill>
              <a:ea typeface="Calibri" panose="020F0502020204030204" pitchFamily="34" charset="0"/>
              <a:cs typeface="Times New Roman" panose="02020603050405020304" pitchFamily="18" charset="0"/>
            </a:endParaRPr>
          </a:p>
          <a:p>
            <a:pPr lvl="1">
              <a:buClr>
                <a:srgbClr val="3333CC"/>
              </a:buClr>
            </a:pPr>
            <a:r>
              <a:rPr lang="en-US" alt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www.gtrcf.org</a:t>
            </a:r>
          </a:p>
          <a:p>
            <a:r>
              <a:rPr lang="en-US" altLang="en-US" sz="2800" b="1" dirty="0">
                <a:solidFill>
                  <a:srgbClr val="1F497D"/>
                </a:solidFill>
                <a:latin typeface="Calibri" panose="020F0502020204030204" pitchFamily="34" charset="0"/>
                <a:ea typeface="Calibri" panose="020F0502020204030204" pitchFamily="34" charset="0"/>
                <a:cs typeface="Times New Roman" panose="02020603050405020304" pitchFamily="18" charset="0"/>
              </a:rPr>
              <a:t>Munson Healthcare Foundations</a:t>
            </a:r>
          </a:p>
          <a:p>
            <a:pPr lvl="1">
              <a:buClr>
                <a:schemeClr val="tx2"/>
              </a:buClr>
            </a:pPr>
            <a:r>
              <a:rPr lang="en-US" altLang="en-US" sz="2400" b="1" dirty="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3"/>
              </a:rPr>
              <a:t>www.munsonhealthcare.org/foundation</a:t>
            </a:r>
            <a:endParaRPr lang="en-US" altLang="en-US" sz="24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a:buClr>
                <a:schemeClr val="tx2"/>
              </a:buClr>
            </a:pPr>
            <a:r>
              <a:rPr lang="en-US" altLang="en-US" sz="2800" b="1" dirty="0">
                <a:solidFill>
                  <a:srgbClr val="1F497D"/>
                </a:solidFill>
                <a:latin typeface="Calibri" panose="020F0502020204030204" pitchFamily="34" charset="0"/>
                <a:ea typeface="Calibri" panose="020F0502020204030204" pitchFamily="34" charset="0"/>
                <a:cs typeface="Times New Roman" panose="02020603050405020304" pitchFamily="18" charset="0"/>
              </a:rPr>
              <a:t>Northwestern Michigan College Foundation</a:t>
            </a:r>
          </a:p>
          <a:p>
            <a:pPr lvl="1">
              <a:buClr>
                <a:schemeClr val="tx2"/>
              </a:buClr>
            </a:pPr>
            <a:r>
              <a:rPr lang="en-US" alt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www.nmc.edu/foundation</a:t>
            </a:r>
          </a:p>
        </p:txBody>
      </p:sp>
      <p:pic>
        <p:nvPicPr>
          <p:cNvPr id="29700" name="Picture 1" descr="Screen Clippi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225" y="5124450"/>
            <a:ext cx="9115425"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89548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5"/>
          <p:cNvSpPr>
            <a:spLocks noGrp="1"/>
          </p:cNvSpPr>
          <p:nvPr>
            <p:ph type="title"/>
          </p:nvPr>
        </p:nvSpPr>
        <p:spPr/>
        <p:txBody>
          <a:bodyPr/>
          <a:lstStyle/>
          <a:p>
            <a:r>
              <a:rPr lang="en-US" altLang="en-US" sz="4000" dirty="0"/>
              <a:t>Agenda</a:t>
            </a:r>
          </a:p>
        </p:txBody>
      </p:sp>
      <p:sp>
        <p:nvSpPr>
          <p:cNvPr id="31747" name="Content Placeholder 6"/>
          <p:cNvSpPr>
            <a:spLocks noGrp="1"/>
          </p:cNvSpPr>
          <p:nvPr>
            <p:ph idx="1"/>
          </p:nvPr>
        </p:nvSpPr>
        <p:spPr>
          <a:xfrm>
            <a:off x="747346" y="2017712"/>
            <a:ext cx="8396654" cy="4840287"/>
          </a:xfrm>
        </p:spPr>
        <p:txBody>
          <a:bodyPr/>
          <a:lstStyle/>
          <a:p>
            <a:pPr>
              <a:buClr>
                <a:schemeClr val="tx2"/>
              </a:buClr>
            </a:pPr>
            <a:r>
              <a:rPr lang="en-US" altLang="en-US" b="1" dirty="0">
                <a:solidFill>
                  <a:srgbClr val="FF0000"/>
                </a:solidFill>
                <a:latin typeface="Times New Roman" panose="02020603050405020304" pitchFamily="18" charset="0"/>
                <a:cs typeface="Times New Roman" panose="02020603050405020304" pitchFamily="18" charset="0"/>
              </a:rPr>
              <a:t>Part 1: </a:t>
            </a:r>
            <a:r>
              <a:rPr lang="en-US" altLang="en-US" b="1" dirty="0">
                <a:latin typeface="Times New Roman" panose="02020603050405020304" pitchFamily="18" charset="0"/>
                <a:cs typeface="Times New Roman" panose="02020603050405020304" pitchFamily="18" charset="0"/>
              </a:rPr>
              <a:t>Changing landscape of charitable giving</a:t>
            </a:r>
          </a:p>
          <a:p>
            <a:pPr lvl="1"/>
            <a:r>
              <a:rPr lang="en-US" altLang="en-US" b="1" dirty="0">
                <a:latin typeface="Times New Roman" panose="02020603050405020304" pitchFamily="18" charset="0"/>
                <a:cs typeface="Times New Roman" panose="02020603050405020304" pitchFamily="18" charset="0"/>
              </a:rPr>
              <a:t>Conducting the charitable discussion</a:t>
            </a:r>
          </a:p>
          <a:p>
            <a:pPr lvl="1"/>
            <a:r>
              <a:rPr lang="en-US" altLang="en-US" b="1" dirty="0">
                <a:latin typeface="Times New Roman" panose="02020603050405020304" pitchFamily="18" charset="0"/>
                <a:cs typeface="Times New Roman" panose="02020603050405020304" pitchFamily="18" charset="0"/>
              </a:rPr>
              <a:t>What prompts a charitable discussion</a:t>
            </a:r>
          </a:p>
          <a:p>
            <a:pPr>
              <a:buClr>
                <a:schemeClr val="tx2"/>
              </a:buClr>
            </a:pPr>
            <a:r>
              <a:rPr lang="en-US" altLang="en-US" b="1" dirty="0">
                <a:latin typeface="Times New Roman" panose="02020603050405020304" pitchFamily="18" charset="0"/>
                <a:cs typeface="Times New Roman" panose="02020603050405020304" pitchFamily="18" charset="0"/>
              </a:rPr>
              <a:t>Gift annuity strategies for difficult assets</a:t>
            </a:r>
          </a:p>
          <a:p>
            <a:pPr>
              <a:buClr>
                <a:schemeClr val="tx2"/>
              </a:buClr>
            </a:pPr>
            <a:r>
              <a:rPr lang="en-US" altLang="en-US" b="1" dirty="0">
                <a:latin typeface="Times New Roman" panose="02020603050405020304" pitchFamily="18" charset="0"/>
                <a:cs typeface="Times New Roman" panose="02020603050405020304" pitchFamily="18" charset="0"/>
              </a:rPr>
              <a:t>Charitable remainder trust returns</a:t>
            </a:r>
            <a:br>
              <a:rPr lang="en-US" altLang="en-US" b="1" dirty="0">
                <a:latin typeface="Times New Roman" panose="02020603050405020304" pitchFamily="18" charset="0"/>
                <a:cs typeface="Times New Roman" panose="02020603050405020304" pitchFamily="18" charset="0"/>
              </a:rPr>
            </a:br>
            <a:endParaRPr lang="en-US" altLang="en-US" b="1" dirty="0">
              <a:latin typeface="Times New Roman" panose="02020603050405020304" pitchFamily="18" charset="0"/>
              <a:cs typeface="Times New Roman" panose="02020603050405020304" pitchFamily="18" charset="0"/>
            </a:endParaRPr>
          </a:p>
          <a:p>
            <a:pPr>
              <a:buClr>
                <a:schemeClr val="tx2"/>
              </a:buClr>
            </a:pPr>
            <a:r>
              <a:rPr lang="en-US" altLang="en-US" b="1" dirty="0">
                <a:solidFill>
                  <a:srgbClr val="FF0000"/>
                </a:solidFill>
                <a:latin typeface="Times New Roman" panose="02020603050405020304" pitchFamily="18" charset="0"/>
                <a:cs typeface="Times New Roman" panose="02020603050405020304" pitchFamily="18" charset="0"/>
              </a:rPr>
              <a:t>Part 2: </a:t>
            </a:r>
            <a:r>
              <a:rPr lang="en-US" altLang="en-US" b="1" dirty="0">
                <a:latin typeface="Times New Roman" panose="02020603050405020304" pitchFamily="18" charset="0"/>
                <a:cs typeface="Times New Roman" panose="02020603050405020304" pitchFamily="18" charset="0"/>
              </a:rPr>
              <a:t>IRA charitable rollover rules and options</a:t>
            </a:r>
          </a:p>
        </p:txBody>
      </p:sp>
      <p:pic>
        <p:nvPicPr>
          <p:cNvPr id="31748" name="Picture 5" descr="C:\Documents and Settings\James Connell\Local Settings\Temporary Internet Files\Content.IE5\NM85N66V\MC900283365[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28600"/>
            <a:ext cx="1812925"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73733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hangingPunct="1"/>
            <a:r>
              <a:rPr lang="en-US" altLang="en-US" sz="4000" dirty="0"/>
              <a:t>Life cycle giving</a:t>
            </a:r>
          </a:p>
        </p:txBody>
      </p:sp>
      <p:sp>
        <p:nvSpPr>
          <p:cNvPr id="36867" name="Line 3"/>
          <p:cNvSpPr>
            <a:spLocks noChangeShapeType="1"/>
          </p:cNvSpPr>
          <p:nvPr/>
        </p:nvSpPr>
        <p:spPr bwMode="auto">
          <a:xfrm flipV="1">
            <a:off x="762000" y="3962400"/>
            <a:ext cx="7086600" cy="0"/>
          </a:xfrm>
          <a:prstGeom prst="line">
            <a:avLst/>
          </a:prstGeom>
          <a:noFill/>
          <a:ln w="5715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8" name="Text Box 5"/>
          <p:cNvSpPr txBox="1">
            <a:spLocks noChangeArrowheads="1"/>
          </p:cNvSpPr>
          <p:nvPr/>
        </p:nvSpPr>
        <p:spPr bwMode="auto">
          <a:xfrm>
            <a:off x="2209800" y="4038600"/>
            <a:ext cx="525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800" b="1">
                <a:solidFill>
                  <a:schemeClr val="folHlink"/>
                </a:solidFill>
              </a:rPr>
              <a:t>Charitable  Life / Lifestyle</a:t>
            </a:r>
          </a:p>
        </p:txBody>
      </p:sp>
      <p:sp>
        <p:nvSpPr>
          <p:cNvPr id="36869" name="Text Box 6"/>
          <p:cNvSpPr txBox="1">
            <a:spLocks noChangeArrowheads="1"/>
          </p:cNvSpPr>
          <p:nvPr/>
        </p:nvSpPr>
        <p:spPr bwMode="auto">
          <a:xfrm>
            <a:off x="1752600" y="4572000"/>
            <a:ext cx="5592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800" b="1">
                <a:solidFill>
                  <a:schemeClr val="hlink"/>
                </a:solidFill>
              </a:rPr>
              <a:t>Charitable Intent / Motivation</a:t>
            </a:r>
          </a:p>
        </p:txBody>
      </p:sp>
      <p:sp>
        <p:nvSpPr>
          <p:cNvPr id="36870" name="Line 9"/>
          <p:cNvSpPr>
            <a:spLocks noChangeShapeType="1"/>
          </p:cNvSpPr>
          <p:nvPr/>
        </p:nvSpPr>
        <p:spPr bwMode="auto">
          <a:xfrm>
            <a:off x="1219200" y="2895600"/>
            <a:ext cx="63246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1" name="Text Box 10"/>
          <p:cNvSpPr txBox="1">
            <a:spLocks noChangeArrowheads="1"/>
          </p:cNvSpPr>
          <p:nvPr/>
        </p:nvSpPr>
        <p:spPr bwMode="auto">
          <a:xfrm>
            <a:off x="2057400" y="2362200"/>
            <a:ext cx="485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400" b="1"/>
              <a:t>40s  -  50s  -  60s  -  70s  -  80s</a:t>
            </a:r>
          </a:p>
        </p:txBody>
      </p:sp>
      <p:sp>
        <p:nvSpPr>
          <p:cNvPr id="36872" name="Text Box 11"/>
          <p:cNvSpPr txBox="1">
            <a:spLocks noChangeArrowheads="1"/>
          </p:cNvSpPr>
          <p:nvPr/>
        </p:nvSpPr>
        <p:spPr bwMode="auto">
          <a:xfrm>
            <a:off x="2133600" y="3352800"/>
            <a:ext cx="525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800" b="1">
                <a:solidFill>
                  <a:schemeClr val="folHlink"/>
                </a:solidFill>
              </a:rPr>
              <a:t>Financial / Retirement Life</a:t>
            </a:r>
          </a:p>
        </p:txBody>
      </p:sp>
      <p:sp>
        <p:nvSpPr>
          <p:cNvPr id="36873" name="Text Box 12"/>
          <p:cNvSpPr txBox="1">
            <a:spLocks noChangeArrowheads="1"/>
          </p:cNvSpPr>
          <p:nvPr/>
        </p:nvSpPr>
        <p:spPr bwMode="auto">
          <a:xfrm>
            <a:off x="2743200" y="2895600"/>
            <a:ext cx="3803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800" b="1" dirty="0">
                <a:solidFill>
                  <a:schemeClr val="hlink"/>
                </a:solidFill>
              </a:rPr>
              <a:t>Age / Assets / Plans</a:t>
            </a:r>
          </a:p>
        </p:txBody>
      </p:sp>
      <p:sp>
        <p:nvSpPr>
          <p:cNvPr id="36874" name="Text Box 13"/>
          <p:cNvSpPr txBox="1">
            <a:spLocks noChangeArrowheads="1"/>
          </p:cNvSpPr>
          <p:nvPr/>
        </p:nvSpPr>
        <p:spPr bwMode="auto">
          <a:xfrm>
            <a:off x="3200400" y="1830388"/>
            <a:ext cx="2276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400" b="1" dirty="0">
                <a:solidFill>
                  <a:srgbClr val="006600"/>
                </a:solidFill>
                <a:effectLst>
                  <a:outerShdw blurRad="38100" dist="38100" dir="2700000" algn="tl">
                    <a:srgbClr val="000000">
                      <a:alpha val="43137"/>
                    </a:srgbClr>
                  </a:outerShdw>
                </a:effectLst>
              </a:rPr>
              <a:t>Advisor Input</a:t>
            </a:r>
          </a:p>
        </p:txBody>
      </p:sp>
      <p:sp>
        <p:nvSpPr>
          <p:cNvPr id="36875" name="Text Box 14"/>
          <p:cNvSpPr txBox="1">
            <a:spLocks noChangeArrowheads="1"/>
          </p:cNvSpPr>
          <p:nvPr/>
        </p:nvSpPr>
        <p:spPr bwMode="auto">
          <a:xfrm>
            <a:off x="3200400" y="5181600"/>
            <a:ext cx="22590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400" b="1" dirty="0">
                <a:effectLst>
                  <a:outerShdw blurRad="38100" dist="38100" dir="2700000" algn="tl">
                    <a:srgbClr val="000000">
                      <a:alpha val="43137"/>
                    </a:srgbClr>
                  </a:outerShdw>
                </a:effectLst>
              </a:rPr>
              <a:t>Charity Input</a:t>
            </a:r>
          </a:p>
        </p:txBody>
      </p:sp>
      <p:pic>
        <p:nvPicPr>
          <p:cNvPr id="12" name="Picture 8" descr="Dorothy Thomp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3638" y="0"/>
            <a:ext cx="163036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4726" y="5925235"/>
            <a:ext cx="7701147" cy="646331"/>
          </a:xfrm>
          <a:prstGeom prst="rect">
            <a:avLst/>
          </a:prstGeom>
          <a:noFill/>
        </p:spPr>
        <p:txBody>
          <a:bodyPr wrap="none" rtlCol="0">
            <a:spAutoFit/>
          </a:bodyPr>
          <a:lstStyle/>
          <a:p>
            <a:r>
              <a:rPr lang="en-US" b="1" i="1" dirty="0">
                <a:solidFill>
                  <a:srgbClr val="FF0000"/>
                </a:solidFill>
              </a:rPr>
              <a:t>“Advisors who truly understand the power of charitable planning</a:t>
            </a:r>
          </a:p>
          <a:p>
            <a:r>
              <a:rPr lang="en-US" b="1" i="1" dirty="0">
                <a:solidFill>
                  <a:srgbClr val="FF0000"/>
                </a:solidFill>
              </a:rPr>
              <a:t>are few and far between”..…  </a:t>
            </a:r>
            <a:r>
              <a:rPr lang="en-US" dirty="0"/>
              <a:t>Trust and Estates. August 23, 2016</a:t>
            </a:r>
          </a:p>
        </p:txBody>
      </p:sp>
    </p:spTree>
    <p:extLst>
      <p:ext uri="{BB962C8B-B14F-4D97-AF65-F5344CB8AC3E}">
        <p14:creationId xmlns:p14="http://schemas.microsoft.com/office/powerpoint/2010/main" val="2760606115"/>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lgn="ctr" eaLnBrk="1" hangingPunct="1"/>
            <a:r>
              <a:rPr lang="en-US" altLang="en-US" sz="4000" dirty="0"/>
              <a:t>Life cycle giving</a:t>
            </a:r>
          </a:p>
        </p:txBody>
      </p:sp>
      <p:sp>
        <p:nvSpPr>
          <p:cNvPr id="69635" name="Rectangle 3"/>
          <p:cNvSpPr>
            <a:spLocks noGrp="1" noChangeArrowheads="1"/>
          </p:cNvSpPr>
          <p:nvPr>
            <p:ph type="body" idx="1"/>
          </p:nvPr>
        </p:nvSpPr>
        <p:spPr/>
        <p:txBody>
          <a:bodyPr/>
          <a:lstStyle/>
          <a:p>
            <a:pPr eaLnBrk="1" hangingPunct="1"/>
            <a:endParaRPr lang="en-US" altLang="en-US"/>
          </a:p>
          <a:p>
            <a:pPr eaLnBrk="1" hangingPunct="1"/>
            <a:endParaRPr lang="en-US" altLang="en-US"/>
          </a:p>
        </p:txBody>
      </p:sp>
      <p:sp>
        <p:nvSpPr>
          <p:cNvPr id="5124" name="WordArt 4"/>
          <p:cNvSpPr>
            <a:spLocks noChangeArrowheads="1" noChangeShapeType="1" noTextEdit="1"/>
          </p:cNvSpPr>
          <p:nvPr/>
        </p:nvSpPr>
        <p:spPr bwMode="auto">
          <a:xfrm>
            <a:off x="1752600" y="1828800"/>
            <a:ext cx="5248275" cy="2333625"/>
          </a:xfrm>
          <a:prstGeom prst="rect">
            <a:avLst/>
          </a:prstGeom>
        </p:spPr>
        <p:txBody>
          <a:bodyPr wrap="none" fromWordArt="1">
            <a:prstTxWarp prst="textDoubleWave1">
              <a:avLst>
                <a:gd name="adj1" fmla="val 6500"/>
                <a:gd name="adj2" fmla="val 0"/>
              </a:avLst>
            </a:prstTxWarp>
          </a:bodyPr>
          <a:lstStyle/>
          <a:p>
            <a:pPr algn="ctr">
              <a:buFont typeface="Monotype Sorts" pitchFamily="2" charset="2"/>
              <a:buNone/>
            </a:pPr>
            <a:r>
              <a:rPr lang="en-US" sz="3600" kern="10" spc="-360">
                <a:ln w="12700">
                  <a:solidFill>
                    <a:srgbClr val="000099"/>
                  </a:solidFill>
                  <a:round/>
                  <a:headEnd/>
                  <a:tailEnd/>
                </a:ln>
                <a:solidFill>
                  <a:srgbClr val="33CCFF"/>
                </a:solidFill>
                <a:effectLst>
                  <a:outerShdw dist="125724" dir="18900000" algn="ctr" rotWithShape="0">
                    <a:srgbClr val="000099"/>
                  </a:outerShdw>
                </a:effectLst>
                <a:latin typeface="Impact"/>
              </a:rPr>
              <a:t>Financial Life</a:t>
            </a:r>
          </a:p>
        </p:txBody>
      </p:sp>
      <p:sp>
        <p:nvSpPr>
          <p:cNvPr id="5125" name="WordArt 5"/>
          <p:cNvSpPr>
            <a:spLocks noChangeArrowheads="1" noChangeShapeType="1" noTextEdit="1"/>
          </p:cNvSpPr>
          <p:nvPr/>
        </p:nvSpPr>
        <p:spPr bwMode="auto">
          <a:xfrm>
            <a:off x="2057400" y="4114800"/>
            <a:ext cx="4810125" cy="2543175"/>
          </a:xfrm>
          <a:prstGeom prst="rect">
            <a:avLst/>
          </a:prstGeom>
        </p:spPr>
        <p:txBody>
          <a:bodyPr wrap="none" fromWordArt="1">
            <a:prstTxWarp prst="textDoubleWave1">
              <a:avLst>
                <a:gd name="adj1" fmla="val 6500"/>
                <a:gd name="adj2" fmla="val 0"/>
              </a:avLst>
            </a:prstTxWarp>
          </a:bodyPr>
          <a:lstStyle/>
          <a:p>
            <a:pPr algn="ctr">
              <a:buFont typeface="Monotype Sorts" pitchFamily="2" charset="2"/>
              <a:buNone/>
            </a:pPr>
            <a:r>
              <a:rPr lang="en-US" sz="3600" kern="10" spc="-360">
                <a:ln w="6350">
                  <a:solidFill>
                    <a:srgbClr val="000000"/>
                  </a:solidFill>
                  <a:round/>
                  <a:headEnd/>
                  <a:tailEnd/>
                </a:ln>
                <a:solidFill>
                  <a:srgbClr val="00E4A8"/>
                </a:solidFill>
                <a:effectLst>
                  <a:outerShdw dist="125724" dir="18900000" algn="ctr" rotWithShape="0">
                    <a:srgbClr val="000099"/>
                  </a:outerShdw>
                </a:effectLst>
                <a:latin typeface="Impact"/>
              </a:rPr>
              <a:t>Charitable Life</a:t>
            </a:r>
          </a:p>
        </p:txBody>
      </p:sp>
      <p:sp>
        <p:nvSpPr>
          <p:cNvPr id="5126" name="Line 6"/>
          <p:cNvSpPr>
            <a:spLocks noChangeShapeType="1"/>
          </p:cNvSpPr>
          <p:nvPr/>
        </p:nvSpPr>
        <p:spPr bwMode="auto">
          <a:xfrm>
            <a:off x="4191000" y="1981200"/>
            <a:ext cx="76200" cy="457200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pic>
        <p:nvPicPr>
          <p:cNvPr id="5127" name="Picture 7" descr="j0283749"/>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494213"/>
            <a:ext cx="2667000"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8" descr="Dorothy Thomp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3638" y="0"/>
            <a:ext cx="163036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5989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0-#ppt_w/2"/>
                                          </p:val>
                                        </p:tav>
                                        <p:tav tm="100000">
                                          <p:val>
                                            <p:strVal val="#ppt_x"/>
                                          </p:val>
                                        </p:tav>
                                      </p:tavLst>
                                    </p:anim>
                                    <p:anim calcmode="lin" valueType="num">
                                      <p:cBhvr additive="base">
                                        <p:cTn id="8" dur="500" fill="hold"/>
                                        <p:tgtEl>
                                          <p:spTgt spid="51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5"/>
                                        </p:tgtEl>
                                        <p:attrNameLst>
                                          <p:attrName>style.visibility</p:attrName>
                                        </p:attrNameLst>
                                      </p:cBhvr>
                                      <p:to>
                                        <p:strVal val="visible"/>
                                      </p:to>
                                    </p:set>
                                    <p:anim calcmode="lin" valueType="num">
                                      <p:cBhvr additive="base">
                                        <p:cTn id="13" dur="500" fill="hold"/>
                                        <p:tgtEl>
                                          <p:spTgt spid="5125"/>
                                        </p:tgtEl>
                                        <p:attrNameLst>
                                          <p:attrName>ppt_x</p:attrName>
                                        </p:attrNameLst>
                                      </p:cBhvr>
                                      <p:tavLst>
                                        <p:tav tm="0">
                                          <p:val>
                                            <p:strVal val="1+#ppt_w/2"/>
                                          </p:val>
                                        </p:tav>
                                        <p:tav tm="100000">
                                          <p:val>
                                            <p:strVal val="#ppt_x"/>
                                          </p:val>
                                        </p:tav>
                                      </p:tavLst>
                                    </p:anim>
                                    <p:anim calcmode="lin" valueType="num">
                                      <p:cBhvr additive="base">
                                        <p:cTn id="14" dur="500" fill="hold"/>
                                        <p:tgtEl>
                                          <p:spTgt spid="512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8" presetClass="entr" presetSubtype="16" fill="hold" nodeType="afterEffect">
                                  <p:stCondLst>
                                    <p:cond delay="0"/>
                                  </p:stCondLst>
                                  <p:childTnLst>
                                    <p:set>
                                      <p:cBhvr>
                                        <p:cTn id="17" dur="1" fill="hold">
                                          <p:stCondLst>
                                            <p:cond delay="0"/>
                                          </p:stCondLst>
                                        </p:cTn>
                                        <p:tgtEl>
                                          <p:spTgt spid="5126"/>
                                        </p:tgtEl>
                                        <p:attrNameLst>
                                          <p:attrName>style.visibility</p:attrName>
                                        </p:attrNameLst>
                                      </p:cBhvr>
                                      <p:to>
                                        <p:strVal val="visible"/>
                                      </p:to>
                                    </p:set>
                                    <p:animEffect transition="in" filter="diamond(in)">
                                      <p:cBhvr>
                                        <p:cTn id="18" dur="2000"/>
                                        <p:tgtEl>
                                          <p:spTgt spid="51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5127"/>
                                        </p:tgtEl>
                                        <p:attrNameLst>
                                          <p:attrName>style.visibility</p:attrName>
                                        </p:attrNameLst>
                                      </p:cBhvr>
                                      <p:to>
                                        <p:strVal val="visible"/>
                                      </p:to>
                                    </p:set>
                                    <p:animEffect transition="in" filter="wipe(down)">
                                      <p:cBhvr>
                                        <p:cTn id="23" dur="10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America gives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469" y="1959037"/>
            <a:ext cx="6277708" cy="4540126"/>
          </a:xfrm>
          <a:prstGeom prst="rect">
            <a:avLst/>
          </a:prstGeom>
        </p:spPr>
      </p:pic>
      <p:sp>
        <p:nvSpPr>
          <p:cNvPr id="5" name="TextBox 4"/>
          <p:cNvSpPr txBox="1"/>
          <p:nvPr/>
        </p:nvSpPr>
        <p:spPr>
          <a:xfrm>
            <a:off x="3720725" y="1959037"/>
            <a:ext cx="3849452" cy="369332"/>
          </a:xfrm>
          <a:prstGeom prst="rect">
            <a:avLst/>
          </a:prstGeom>
          <a:noFill/>
        </p:spPr>
        <p:txBody>
          <a:bodyPr wrap="none" rtlCol="0">
            <a:spAutoFit/>
          </a:bodyPr>
          <a:lstStyle/>
          <a:p>
            <a:pPr marL="285750" indent="-285750">
              <a:buFont typeface="Wingdings" panose="05000000000000000000" pitchFamily="2" charset="2"/>
              <a:buChar char="q"/>
            </a:pPr>
            <a:r>
              <a:rPr lang="en-US" i="1" dirty="0">
                <a:solidFill>
                  <a:srgbClr val="FF0000"/>
                </a:solidFill>
                <a:effectLst>
                  <a:outerShdw blurRad="38100" dist="38100" dir="2700000" algn="tl">
                    <a:srgbClr val="000000">
                      <a:alpha val="43137"/>
                    </a:srgbClr>
                  </a:outerShdw>
                </a:effectLst>
              </a:rPr>
              <a:t>A Billion dollars a day to charities</a:t>
            </a:r>
          </a:p>
        </p:txBody>
      </p:sp>
    </p:spTree>
    <p:extLst>
      <p:ext uri="{BB962C8B-B14F-4D97-AF65-F5344CB8AC3E}">
        <p14:creationId xmlns:p14="http://schemas.microsoft.com/office/powerpoint/2010/main" val="235359886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sz="2800" dirty="0"/>
              <a:t>50 different family types -</a:t>
            </a:r>
            <a:br>
              <a:rPr lang="en-US" altLang="en-US" sz="2800" dirty="0"/>
            </a:br>
            <a:r>
              <a:rPr lang="en-US" altLang="en-US" sz="2800" dirty="0"/>
              <a:t>118 million households split between family (82), single (36) and multigenerational (5)</a:t>
            </a:r>
          </a:p>
        </p:txBody>
      </p:sp>
      <p:sp>
        <p:nvSpPr>
          <p:cNvPr id="64515" name="Content Placeholder 4"/>
          <p:cNvSpPr>
            <a:spLocks noGrp="1"/>
          </p:cNvSpPr>
          <p:nvPr>
            <p:ph sz="half" idx="1"/>
          </p:nvPr>
        </p:nvSpPr>
        <p:spPr>
          <a:xfrm>
            <a:off x="127000" y="2114550"/>
            <a:ext cx="2563813" cy="4114800"/>
          </a:xfrm>
        </p:spPr>
        <p:txBody>
          <a:bodyPr/>
          <a:lstStyle/>
          <a:p>
            <a:r>
              <a:rPr lang="en-US" altLang="en-US"/>
              <a:t>One person</a:t>
            </a:r>
          </a:p>
          <a:p>
            <a:r>
              <a:rPr lang="en-US" altLang="en-US"/>
              <a:t>Nuclear</a:t>
            </a:r>
          </a:p>
          <a:p>
            <a:r>
              <a:rPr lang="en-US" altLang="en-US"/>
              <a:t>Composite</a:t>
            </a:r>
          </a:p>
          <a:p>
            <a:r>
              <a:rPr lang="en-US" altLang="en-US"/>
              <a:t>Extended</a:t>
            </a:r>
          </a:p>
        </p:txBody>
      </p:sp>
      <p:sp>
        <p:nvSpPr>
          <p:cNvPr id="64516" name="Content Placeholder 5"/>
          <p:cNvSpPr>
            <a:spLocks noGrp="1"/>
          </p:cNvSpPr>
          <p:nvPr>
            <p:ph sz="half" idx="2"/>
          </p:nvPr>
        </p:nvSpPr>
        <p:spPr/>
        <p:txBody>
          <a:bodyPr/>
          <a:lstStyle/>
          <a:p>
            <a:endParaRPr lang="en-US" altLang="en-US"/>
          </a:p>
        </p:txBody>
      </p:sp>
      <p:pic>
        <p:nvPicPr>
          <p:cNvPr id="64517"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9525" y="1800103"/>
            <a:ext cx="6594475"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639578"/>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685800" y="2286001"/>
            <a:ext cx="7886700" cy="4317022"/>
          </a:xfrm>
        </p:spPr>
        <p:txBody>
          <a:bodyPr/>
          <a:lstStyle/>
          <a:p>
            <a:r>
              <a:rPr lang="en-US" sz="2000" dirty="0">
                <a:solidFill>
                  <a:srgbClr val="FF0000"/>
                </a:solidFill>
              </a:rPr>
              <a:t>1.  </a:t>
            </a:r>
            <a:r>
              <a:rPr lang="en-US" sz="2000" dirty="0"/>
              <a:t>Number of cultivation and solicitation visits a PG officer can make by themselves are limited</a:t>
            </a:r>
            <a:br>
              <a:rPr lang="en-US" sz="2000" dirty="0"/>
            </a:br>
            <a:endParaRPr lang="en-US" sz="2000" dirty="0"/>
          </a:p>
          <a:p>
            <a:r>
              <a:rPr lang="en-US" sz="2000" dirty="0">
                <a:solidFill>
                  <a:srgbClr val="FF0000"/>
                </a:solidFill>
              </a:rPr>
              <a:t>2.  </a:t>
            </a:r>
            <a:r>
              <a:rPr lang="en-US" sz="2000" dirty="0"/>
              <a:t>Professionals may speak on behalf of a charity in ways a paid staff never can</a:t>
            </a:r>
            <a:br>
              <a:rPr lang="en-US" sz="2000" dirty="0"/>
            </a:br>
            <a:endParaRPr lang="en-US" sz="2000" dirty="0"/>
          </a:p>
          <a:p>
            <a:r>
              <a:rPr lang="en-US" sz="2000" dirty="0">
                <a:solidFill>
                  <a:srgbClr val="FF0000"/>
                </a:solidFill>
              </a:rPr>
              <a:t>3.  </a:t>
            </a:r>
            <a:r>
              <a:rPr lang="en-US" sz="2000" dirty="0"/>
              <a:t>Philanthropy is now a wealth management tool for high net worth individuals (</a:t>
            </a:r>
            <a:r>
              <a:rPr lang="en-US" sz="2000" i="1" dirty="0">
                <a:solidFill>
                  <a:schemeClr val="tx2">
                    <a:lumMod val="60000"/>
                    <a:lumOff val="40000"/>
                  </a:schemeClr>
                </a:solidFill>
              </a:rPr>
              <a:t>HNW</a:t>
            </a:r>
            <a:r>
              <a:rPr lang="en-US" sz="2000" dirty="0"/>
              <a:t>)</a:t>
            </a:r>
          </a:p>
          <a:p>
            <a:pPr lvl="1"/>
            <a:r>
              <a:rPr lang="en-US" sz="1600" i="1" dirty="0"/>
              <a:t>“</a:t>
            </a:r>
            <a:r>
              <a:rPr lang="en-US" sz="1600" i="1" dirty="0" err="1"/>
              <a:t>Philanthrocapitalism</a:t>
            </a:r>
            <a:r>
              <a:rPr lang="en-US" sz="1600" i="1" dirty="0"/>
              <a:t>” </a:t>
            </a:r>
            <a:r>
              <a:rPr lang="en-US" sz="1600" dirty="0"/>
              <a:t>- 80% of </a:t>
            </a:r>
            <a:r>
              <a:rPr lang="en-US" sz="1600" i="1" dirty="0">
                <a:solidFill>
                  <a:schemeClr val="tx2">
                    <a:lumMod val="60000"/>
                    <a:lumOff val="40000"/>
                  </a:schemeClr>
                </a:solidFill>
              </a:rPr>
              <a:t>HNW</a:t>
            </a:r>
            <a:r>
              <a:rPr lang="en-US" sz="1600" dirty="0"/>
              <a:t> individuals give time, money and expertise to good causes </a:t>
            </a:r>
            <a:r>
              <a:rPr lang="en-US" sz="1100" dirty="0"/>
              <a:t>(Source:  Scorpio Partnership)</a:t>
            </a:r>
            <a:br>
              <a:rPr lang="en-US" sz="1100" dirty="0"/>
            </a:br>
            <a:endParaRPr lang="en-US" sz="1600" dirty="0"/>
          </a:p>
          <a:p>
            <a:r>
              <a:rPr lang="en-US" sz="2000" dirty="0">
                <a:solidFill>
                  <a:srgbClr val="FF0000"/>
                </a:solidFill>
              </a:rPr>
              <a:t>4.  </a:t>
            </a:r>
            <a:r>
              <a:rPr lang="en-US" sz="2000" dirty="0"/>
              <a:t>Professionals may provide access to individuals otherwise out of reach</a:t>
            </a:r>
          </a:p>
        </p:txBody>
      </p:sp>
    </p:spTree>
    <p:extLst>
      <p:ext uri="{BB962C8B-B14F-4D97-AF65-F5344CB8AC3E}">
        <p14:creationId xmlns:p14="http://schemas.microsoft.com/office/powerpoint/2010/main" val="27669765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685800" y="2039815"/>
            <a:ext cx="8258176" cy="4818185"/>
          </a:xfrm>
        </p:spPr>
        <p:txBody>
          <a:bodyPr/>
          <a:lstStyle/>
          <a:p>
            <a:r>
              <a:rPr lang="en-US" sz="2000" dirty="0">
                <a:solidFill>
                  <a:srgbClr val="FF0000"/>
                </a:solidFill>
              </a:rPr>
              <a:t>5.  </a:t>
            </a:r>
            <a:r>
              <a:rPr lang="en-US" sz="2000" dirty="0"/>
              <a:t>Professionals provide continuity and will remain committed to the charity long after paid staff has left</a:t>
            </a:r>
            <a:br>
              <a:rPr lang="en-US" sz="2000" dirty="0"/>
            </a:br>
            <a:endParaRPr lang="en-US" sz="2000" dirty="0"/>
          </a:p>
          <a:p>
            <a:r>
              <a:rPr lang="en-US" sz="2000" dirty="0">
                <a:solidFill>
                  <a:srgbClr val="FF0000"/>
                </a:solidFill>
              </a:rPr>
              <a:t>6.  </a:t>
            </a:r>
            <a:r>
              <a:rPr lang="en-US" sz="2000" dirty="0"/>
              <a:t>Professional inspire others by example</a:t>
            </a:r>
          </a:p>
          <a:p>
            <a:pPr lvl="1"/>
            <a:r>
              <a:rPr lang="en-US" sz="2000" dirty="0"/>
              <a:t>Promoting practical planned gift strategies which fit into the donor’s financial and charitable goals</a:t>
            </a:r>
            <a:br>
              <a:rPr lang="en-US" sz="2000" dirty="0"/>
            </a:br>
            <a:endParaRPr lang="en-US" sz="2000" dirty="0"/>
          </a:p>
          <a:p>
            <a:r>
              <a:rPr lang="en-US" sz="2000" dirty="0">
                <a:solidFill>
                  <a:srgbClr val="FF0000"/>
                </a:solidFill>
              </a:rPr>
              <a:t>7.  </a:t>
            </a:r>
            <a:r>
              <a:rPr lang="en-US" sz="2000" dirty="0"/>
              <a:t>Professionals are prospects themselves</a:t>
            </a:r>
          </a:p>
          <a:p>
            <a:pPr lvl="2"/>
            <a:r>
              <a:rPr lang="en-US" sz="1600" dirty="0"/>
              <a:t>Top prospects for flexible deferred CGAs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6457950" y="4286250"/>
            <a:ext cx="2400300" cy="1594866"/>
          </a:xfrm>
          <a:prstGeom prst="rect">
            <a:avLst/>
          </a:prstGeom>
        </p:spPr>
      </p:pic>
    </p:spTree>
    <p:extLst>
      <p:ext uri="{BB962C8B-B14F-4D97-AF65-F5344CB8AC3E}">
        <p14:creationId xmlns:p14="http://schemas.microsoft.com/office/powerpoint/2010/main" val="29416118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Investment products advisors sell</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938" y="1956529"/>
            <a:ext cx="7105894" cy="4949480"/>
          </a:xfrm>
          <a:prstGeom prst="rect">
            <a:avLst/>
          </a:prstGeom>
        </p:spPr>
      </p:pic>
    </p:spTree>
    <p:extLst>
      <p:ext uri="{BB962C8B-B14F-4D97-AF65-F5344CB8AC3E}">
        <p14:creationId xmlns:p14="http://schemas.microsoft.com/office/powerpoint/2010/main" val="265970840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Advisors need to think beyond cash</a:t>
            </a:r>
          </a:p>
        </p:txBody>
      </p:sp>
      <p:sp>
        <p:nvSpPr>
          <p:cNvPr id="3" name="Content Placeholder 2"/>
          <p:cNvSpPr>
            <a:spLocks noGrp="1"/>
          </p:cNvSpPr>
          <p:nvPr>
            <p:ph idx="1"/>
          </p:nvPr>
        </p:nvSpPr>
        <p:spPr>
          <a:xfrm>
            <a:off x="641838" y="2017712"/>
            <a:ext cx="8313250" cy="4840287"/>
          </a:xfrm>
        </p:spPr>
        <p:txBody>
          <a:bodyPr/>
          <a:lstStyle/>
          <a:p>
            <a:r>
              <a:rPr lang="en-US" sz="2800" dirty="0"/>
              <a:t>Checkbook giving cash </a:t>
            </a:r>
            <a:r>
              <a:rPr lang="en-US" sz="2800" dirty="0">
                <a:solidFill>
                  <a:schemeClr val="accent1">
                    <a:lumMod val="75000"/>
                  </a:schemeClr>
                </a:solidFill>
              </a:rPr>
              <a:t>$$$$$</a:t>
            </a:r>
          </a:p>
          <a:p>
            <a:r>
              <a:rPr lang="en-US" sz="2800" dirty="0"/>
              <a:t>Publicly traded appreciated securities</a:t>
            </a:r>
          </a:p>
          <a:p>
            <a:pPr lvl="1"/>
            <a:r>
              <a:rPr lang="en-US" sz="2400" dirty="0"/>
              <a:t>Owned more than a year</a:t>
            </a:r>
          </a:p>
          <a:p>
            <a:pPr lvl="2"/>
            <a:r>
              <a:rPr lang="en-US" sz="2000" dirty="0"/>
              <a:t>Stocks, bonds, mutual funds, ETFs</a:t>
            </a:r>
          </a:p>
          <a:p>
            <a:r>
              <a:rPr lang="en-US" sz="2800" dirty="0"/>
              <a:t>Complex, non-publicly traded appreciated assets</a:t>
            </a:r>
          </a:p>
          <a:p>
            <a:pPr lvl="1"/>
            <a:r>
              <a:rPr lang="en-US" sz="2400" dirty="0"/>
              <a:t>Private or restricted company stock</a:t>
            </a:r>
          </a:p>
          <a:p>
            <a:pPr lvl="1"/>
            <a:r>
              <a:rPr lang="en-US" sz="2400" dirty="0"/>
              <a:t>Shares of privately owned business</a:t>
            </a:r>
          </a:p>
          <a:p>
            <a:pPr lvl="1"/>
            <a:r>
              <a:rPr lang="en-US" sz="2400" dirty="0"/>
              <a:t>Real estate</a:t>
            </a:r>
          </a:p>
          <a:p>
            <a:r>
              <a:rPr lang="en-US" sz="2800" dirty="0"/>
              <a:t>Life insurance</a:t>
            </a:r>
          </a:p>
          <a:p>
            <a:r>
              <a:rPr lang="en-US" sz="2800" dirty="0"/>
              <a:t>Fixed and variable annuities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685" y="2473202"/>
            <a:ext cx="1590675" cy="1190625"/>
          </a:xfrm>
          <a:prstGeom prst="rect">
            <a:avLst/>
          </a:prstGeom>
        </p:spPr>
      </p:pic>
    </p:spTree>
    <p:extLst>
      <p:ext uri="{BB962C8B-B14F-4D97-AF65-F5344CB8AC3E}">
        <p14:creationId xmlns:p14="http://schemas.microsoft.com/office/powerpoint/2010/main" val="239158876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Tax advantages</a:t>
            </a:r>
          </a:p>
        </p:txBody>
      </p:sp>
      <p:sp>
        <p:nvSpPr>
          <p:cNvPr id="6" name="Content Placeholder 5"/>
          <p:cNvSpPr>
            <a:spLocks noGrp="1"/>
          </p:cNvSpPr>
          <p:nvPr>
            <p:ph idx="1"/>
          </p:nvPr>
        </p:nvSpPr>
        <p:spPr>
          <a:xfrm>
            <a:off x="652008" y="2035297"/>
            <a:ext cx="7772400" cy="4743572"/>
          </a:xfrm>
        </p:spPr>
        <p:txBody>
          <a:bodyPr/>
          <a:lstStyle/>
          <a:p>
            <a:r>
              <a:rPr lang="en-US" sz="2800" dirty="0"/>
              <a:t>Income tax</a:t>
            </a:r>
          </a:p>
          <a:p>
            <a:endParaRPr lang="en-US" sz="2800" dirty="0"/>
          </a:p>
          <a:p>
            <a:pPr marL="0" indent="0">
              <a:buNone/>
            </a:pPr>
            <a:endParaRPr lang="en-US" sz="2800" dirty="0"/>
          </a:p>
          <a:p>
            <a:r>
              <a:rPr lang="en-US" sz="2800" dirty="0"/>
              <a:t>Appreciated securities</a:t>
            </a:r>
          </a:p>
          <a:p>
            <a:endParaRPr lang="en-US" sz="2800" dirty="0"/>
          </a:p>
          <a:p>
            <a:endParaRPr lang="en-US" sz="2800" dirty="0"/>
          </a:p>
          <a:p>
            <a:endParaRPr lang="en-US" sz="2800" dirty="0"/>
          </a:p>
          <a:p>
            <a:r>
              <a:rPr lang="en-US" sz="2800" dirty="0"/>
              <a:t>Carry forwards:  initial year plus five</a:t>
            </a:r>
          </a:p>
          <a:p>
            <a:r>
              <a:rPr lang="en-US" sz="2800" dirty="0"/>
              <a:t>Short term: lesser of FMV or cost basis</a:t>
            </a:r>
            <a:br>
              <a:rPr lang="en-US" sz="2800" dirty="0"/>
            </a:br>
            <a:endParaRPr lang="en-US" sz="2800" dirty="0"/>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872" y="2785655"/>
            <a:ext cx="4191363" cy="952583"/>
          </a:xfrm>
          <a:prstGeom prst="rect">
            <a:avLst/>
          </a:prstGeom>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872" y="4460678"/>
            <a:ext cx="4176122" cy="1219306"/>
          </a:xfrm>
          <a:prstGeom prst="rect">
            <a:avLst/>
          </a:prstGeom>
        </p:spPr>
      </p:pic>
    </p:spTree>
    <p:extLst>
      <p:ext uri="{BB962C8B-B14F-4D97-AF65-F5344CB8AC3E}">
        <p14:creationId xmlns:p14="http://schemas.microsoft.com/office/powerpoint/2010/main" val="194450853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Cash or LTAA</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828800"/>
            <a:ext cx="6629400" cy="5117124"/>
          </a:xfrm>
          <a:prstGeom prst="rect">
            <a:avLst/>
          </a:prstGeom>
        </p:spPr>
      </p:pic>
    </p:spTree>
    <p:extLst>
      <p:ext uri="{BB962C8B-B14F-4D97-AF65-F5344CB8AC3E}">
        <p14:creationId xmlns:p14="http://schemas.microsoft.com/office/powerpoint/2010/main" val="366864628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z="3600" dirty="0"/>
              <a:t>Who motivates giving?</a:t>
            </a:r>
          </a:p>
        </p:txBody>
      </p:sp>
      <p:pic>
        <p:nvPicPr>
          <p:cNvPr id="33795"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828800"/>
            <a:ext cx="4419600" cy="3581400"/>
          </a:xfrm>
        </p:spPr>
      </p:pic>
      <p:sp>
        <p:nvSpPr>
          <p:cNvPr id="31748" name="TextBox 4"/>
          <p:cNvSpPr txBox="1">
            <a:spLocks noChangeArrowheads="1"/>
          </p:cNvSpPr>
          <p:nvPr/>
        </p:nvSpPr>
        <p:spPr bwMode="auto">
          <a:xfrm>
            <a:off x="185738" y="5695950"/>
            <a:ext cx="8990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1" i="0" u="none" strike="noStrike" kern="0" cap="none" spc="0" normalizeH="0" baseline="0" noProof="0" dirty="0">
                <a:ln>
                  <a:noFill/>
                </a:ln>
                <a:solidFill>
                  <a:schemeClr val="tx1"/>
                </a:solidFill>
                <a:effectLst/>
                <a:uLnTx/>
                <a:uFillTx/>
                <a:latin typeface="Tahoma" pitchFamily="34" charset="0"/>
              </a:rPr>
              <a:t>US Trust study: </a:t>
            </a:r>
            <a:r>
              <a:rPr kumimoji="0" lang="en-US" altLang="en-US" sz="1800" b="0" i="0" u="none" strike="noStrike" kern="0" cap="none" spc="0" normalizeH="0" baseline="0" noProof="0" dirty="0">
                <a:ln>
                  <a:noFill/>
                </a:ln>
                <a:solidFill>
                  <a:schemeClr val="tx1"/>
                </a:solidFill>
                <a:effectLst/>
                <a:uLnTx/>
                <a:uFillTx/>
                <a:latin typeface="Tahoma" pitchFamily="34" charset="0"/>
              </a:rPr>
              <a:t>clients report advisors initiated charitable discussion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chemeClr val="tx1"/>
                </a:solidFill>
                <a:effectLst/>
                <a:uLnTx/>
                <a:uFillTx/>
                <a:latin typeface="Tahoma" pitchFamily="34" charset="0"/>
              </a:rPr>
              <a:t>17% of the time, and only 10% donated for tax benefits, October 2013 </a:t>
            </a:r>
            <a:endParaRPr kumimoji="0" lang="en-US" altLang="en-US" sz="1800" b="0" i="0" u="none" strike="noStrike" kern="0" cap="none" spc="0" normalizeH="0" baseline="0" noProof="0" dirty="0">
              <a:ln>
                <a:noFill/>
              </a:ln>
              <a:solidFill>
                <a:srgbClr val="FF0000"/>
              </a:solidFill>
              <a:effectLst/>
              <a:uLnTx/>
              <a:uFillTx/>
              <a:latin typeface="Tahoma"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FF0000"/>
                </a:solidFill>
                <a:effectLst/>
                <a:uLnTx/>
                <a:uFillTx/>
                <a:latin typeface="Tahoma" pitchFamily="34" charset="0"/>
              </a:rPr>
              <a:t>Advisors who initiate philanthropy conversation attract more High Net Worth Clients</a:t>
            </a:r>
          </a:p>
        </p:txBody>
      </p:sp>
      <p:sp>
        <p:nvSpPr>
          <p:cNvPr id="33797" name="TextBox 1"/>
          <p:cNvSpPr txBox="1">
            <a:spLocks noChangeArrowheads="1"/>
          </p:cNvSpPr>
          <p:nvPr/>
        </p:nvSpPr>
        <p:spPr bwMode="auto">
          <a:xfrm>
            <a:off x="5857875" y="3124200"/>
            <a:ext cx="2900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800" b="1" i="0" u="none" strike="noStrike" kern="0" cap="none" spc="0" normalizeH="0" baseline="0" noProof="0">
                <a:ln>
                  <a:noFill/>
                </a:ln>
                <a:solidFill>
                  <a:schemeClr val="tx1"/>
                </a:solidFill>
                <a:effectLst/>
                <a:uLnTx/>
                <a:uFillTx/>
                <a:latin typeface="Tahoma" panose="020B0604030504040204" pitchFamily="34" charset="0"/>
              </a:rPr>
              <a:t>Giving USA study, 2012</a:t>
            </a:r>
          </a:p>
        </p:txBody>
      </p:sp>
    </p:spTree>
    <p:extLst>
      <p:ext uri="{BB962C8B-B14F-4D97-AF65-F5344CB8AC3E}">
        <p14:creationId xmlns:p14="http://schemas.microsoft.com/office/powerpoint/2010/main" val="125764103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83167" y="4635499"/>
            <a:ext cx="5258410" cy="1838325"/>
          </a:xfrm>
          <a:prstGeom prst="rect">
            <a:avLst/>
          </a:prstGeom>
        </p:spPr>
      </p:pic>
      <p:sp>
        <p:nvSpPr>
          <p:cNvPr id="25602" name="Title 1"/>
          <p:cNvSpPr>
            <a:spLocks noGrp="1"/>
          </p:cNvSpPr>
          <p:nvPr>
            <p:ph type="title"/>
          </p:nvPr>
        </p:nvSpPr>
        <p:spPr/>
        <p:txBody>
          <a:bodyPr/>
          <a:lstStyle/>
          <a:p>
            <a:r>
              <a:rPr lang="en-US" altLang="en-US" sz="3600" dirty="0"/>
              <a:t>What motivates giving?</a:t>
            </a:r>
          </a:p>
        </p:txBody>
      </p:sp>
      <p:sp>
        <p:nvSpPr>
          <p:cNvPr id="25603" name="Content Placeholder 2"/>
          <p:cNvSpPr>
            <a:spLocks noGrp="1"/>
          </p:cNvSpPr>
          <p:nvPr>
            <p:ph sz="half" idx="1"/>
          </p:nvPr>
        </p:nvSpPr>
        <p:spPr>
          <a:xfrm>
            <a:off x="729762" y="2017713"/>
            <a:ext cx="4262926" cy="4114800"/>
          </a:xfrm>
        </p:spPr>
        <p:txBody>
          <a:bodyPr/>
          <a:lstStyle/>
          <a:p>
            <a:r>
              <a:rPr lang="en-US" altLang="en-US" sz="2000" dirty="0"/>
              <a:t>Belief in the Mission</a:t>
            </a:r>
          </a:p>
          <a:p>
            <a:r>
              <a:rPr lang="en-US" altLang="en-US" sz="2000" dirty="0"/>
              <a:t>Feeling financially secure</a:t>
            </a:r>
          </a:p>
          <a:p>
            <a:r>
              <a:rPr lang="en-US" altLang="en-US" sz="2000" dirty="0"/>
              <a:t>Fiscal stability of the charity</a:t>
            </a:r>
          </a:p>
        </p:txBody>
      </p:sp>
      <p:sp>
        <p:nvSpPr>
          <p:cNvPr id="25604" name="Content Placeholder 2"/>
          <p:cNvSpPr>
            <a:spLocks noGrp="1"/>
          </p:cNvSpPr>
          <p:nvPr>
            <p:ph sz="half" idx="2"/>
          </p:nvPr>
        </p:nvSpPr>
        <p:spPr>
          <a:xfrm>
            <a:off x="4511795" y="2017713"/>
            <a:ext cx="4443293" cy="4114800"/>
          </a:xfrm>
        </p:spPr>
        <p:txBody>
          <a:bodyPr/>
          <a:lstStyle/>
          <a:p>
            <a:r>
              <a:rPr lang="en-US" altLang="en-US" sz="2000" dirty="0"/>
              <a:t>Regard for staff leadership</a:t>
            </a:r>
          </a:p>
          <a:p>
            <a:r>
              <a:rPr lang="en-US" altLang="en-US" sz="2000" dirty="0"/>
              <a:t>Regard for volunteer leadership</a:t>
            </a:r>
          </a:p>
          <a:p>
            <a:endParaRPr lang="en-US" altLang="en-US" dirty="0"/>
          </a:p>
        </p:txBody>
      </p:sp>
      <p:pic>
        <p:nvPicPr>
          <p:cNvPr id="2" name="Picture 1"/>
          <p:cNvPicPr>
            <a:picLocks noChangeAspect="1"/>
          </p:cNvPicPr>
          <p:nvPr/>
        </p:nvPicPr>
        <p:blipFill>
          <a:blip r:embed="rId4"/>
          <a:stretch>
            <a:fillRect/>
          </a:stretch>
        </p:blipFill>
        <p:spPr>
          <a:xfrm>
            <a:off x="106362" y="4635500"/>
            <a:ext cx="2645629" cy="1838325"/>
          </a:xfrm>
          <a:prstGeom prst="rect">
            <a:avLst/>
          </a:prstGeom>
        </p:spPr>
      </p:pic>
      <p:pic>
        <p:nvPicPr>
          <p:cNvPr id="4" name="Picture 3"/>
          <p:cNvPicPr>
            <a:picLocks noChangeAspect="1"/>
          </p:cNvPicPr>
          <p:nvPr/>
        </p:nvPicPr>
        <p:blipFill>
          <a:blip r:embed="rId5"/>
          <a:stretch>
            <a:fillRect/>
          </a:stretch>
        </p:blipFill>
        <p:spPr>
          <a:xfrm>
            <a:off x="6752492" y="4655406"/>
            <a:ext cx="2354996" cy="1818418"/>
          </a:xfrm>
          <a:prstGeom prst="rect">
            <a:avLst/>
          </a:prstGeom>
        </p:spPr>
      </p:pic>
    </p:spTree>
    <p:extLst>
      <p:ext uri="{BB962C8B-B14F-4D97-AF65-F5344CB8AC3E}">
        <p14:creationId xmlns:p14="http://schemas.microsoft.com/office/powerpoint/2010/main" val="37793936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4"/>
          <p:cNvSpPr>
            <a:spLocks noGrp="1"/>
          </p:cNvSpPr>
          <p:nvPr>
            <p:ph type="title"/>
          </p:nvPr>
        </p:nvSpPr>
        <p:spPr/>
        <p:txBody>
          <a:bodyPr/>
          <a:lstStyle/>
          <a:p>
            <a:r>
              <a:rPr lang="en-US" altLang="en-US" sz="4000" dirty="0"/>
              <a:t>Retirees lead the nation in giving</a:t>
            </a:r>
          </a:p>
        </p:txBody>
      </p:sp>
      <p:pic>
        <p:nvPicPr>
          <p:cNvPr id="32771"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684" y="1981200"/>
            <a:ext cx="768447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0459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title"/>
          </p:nvPr>
        </p:nvSpPr>
        <p:spPr/>
        <p:txBody>
          <a:bodyPr/>
          <a:lstStyle/>
          <a:p>
            <a:r>
              <a:rPr lang="en-US" altLang="en-US" sz="3200"/>
              <a:t>Signs your clients need</a:t>
            </a:r>
            <a:br>
              <a:rPr lang="en-US" altLang="en-US" sz="3200"/>
            </a:br>
            <a:r>
              <a:rPr lang="en-US" altLang="en-US" sz="3200"/>
              <a:t>help with charitable planning</a:t>
            </a:r>
          </a:p>
        </p:txBody>
      </p:sp>
      <p:sp>
        <p:nvSpPr>
          <p:cNvPr id="21506" name="Content Placeholder 6"/>
          <p:cNvSpPr>
            <a:spLocks noGrp="1"/>
          </p:cNvSpPr>
          <p:nvPr>
            <p:ph idx="1"/>
          </p:nvPr>
        </p:nvSpPr>
        <p:spPr>
          <a:xfrm>
            <a:off x="1182688" y="2017713"/>
            <a:ext cx="7772400" cy="4687887"/>
          </a:xfrm>
        </p:spPr>
        <p:txBody>
          <a:bodyPr/>
          <a:lstStyle/>
          <a:p>
            <a:pPr>
              <a:defRPr/>
            </a:pPr>
            <a:r>
              <a:rPr lang="en-US" altLang="en-US" sz="2400" dirty="0">
                <a:cs typeface="Times New Roman" pitchFamily="18" charset="0"/>
              </a:rPr>
              <a:t>Clients </a:t>
            </a:r>
            <a:r>
              <a:rPr lang="en-US" altLang="en-US" sz="2400" dirty="0">
                <a:solidFill>
                  <a:srgbClr val="FF0000"/>
                </a:solidFill>
                <a:cs typeface="Times New Roman" pitchFamily="18" charset="0"/>
              </a:rPr>
              <a:t>frustrated</a:t>
            </a:r>
            <a:r>
              <a:rPr lang="en-US" altLang="en-US" sz="2400" dirty="0">
                <a:cs typeface="Times New Roman" pitchFamily="18" charset="0"/>
              </a:rPr>
              <a:t> with charitable process, wonder about their </a:t>
            </a:r>
            <a:r>
              <a:rPr lang="en-US" altLang="en-US" sz="2400" dirty="0">
                <a:solidFill>
                  <a:srgbClr val="FF0000"/>
                </a:solidFill>
                <a:cs typeface="Times New Roman" pitchFamily="18" charset="0"/>
              </a:rPr>
              <a:t>impact</a:t>
            </a:r>
            <a:r>
              <a:rPr lang="en-US" altLang="en-US" sz="2400" dirty="0">
                <a:cs typeface="Times New Roman" pitchFamily="18" charset="0"/>
              </a:rPr>
              <a:t>, don’t know </a:t>
            </a:r>
            <a:r>
              <a:rPr lang="en-US" altLang="en-US" sz="2400" dirty="0">
                <a:solidFill>
                  <a:srgbClr val="FF0000"/>
                </a:solidFill>
                <a:cs typeface="Times New Roman" pitchFamily="18" charset="0"/>
              </a:rPr>
              <a:t>where to give</a:t>
            </a:r>
            <a:r>
              <a:rPr lang="en-US" altLang="en-US" sz="2400" dirty="0">
                <a:cs typeface="Times New Roman" pitchFamily="18" charset="0"/>
              </a:rPr>
              <a:t>, don’t feel a sense of pride and satisfaction that should result from their donations</a:t>
            </a:r>
            <a:br>
              <a:rPr lang="en-US" altLang="en-US" sz="2400" dirty="0">
                <a:cs typeface="Times New Roman" pitchFamily="18" charset="0"/>
              </a:rPr>
            </a:br>
            <a:endParaRPr lang="en-US" altLang="en-US" sz="2400" dirty="0">
              <a:cs typeface="Times New Roman" pitchFamily="18" charset="0"/>
            </a:endParaRPr>
          </a:p>
          <a:p>
            <a:pPr>
              <a:defRPr/>
            </a:pPr>
            <a:r>
              <a:rPr lang="en-US" altLang="en-US" sz="2400" dirty="0">
                <a:cs typeface="Times New Roman" pitchFamily="18" charset="0"/>
              </a:rPr>
              <a:t>Wealthy clients have </a:t>
            </a:r>
            <a:r>
              <a:rPr lang="en-US" altLang="en-US" sz="2400" dirty="0">
                <a:solidFill>
                  <a:srgbClr val="FF0000"/>
                </a:solidFill>
                <a:cs typeface="Times New Roman" pitchFamily="18" charset="0"/>
              </a:rPr>
              <a:t>no heirs </a:t>
            </a:r>
            <a:r>
              <a:rPr lang="en-US" altLang="en-US" sz="2400" dirty="0">
                <a:cs typeface="Times New Roman" pitchFamily="18" charset="0"/>
              </a:rPr>
              <a:t>and despise paying taxes, but have </a:t>
            </a:r>
            <a:r>
              <a:rPr lang="en-US" altLang="en-US" sz="2400" dirty="0">
                <a:solidFill>
                  <a:srgbClr val="FF0000"/>
                </a:solidFill>
                <a:cs typeface="Times New Roman" pitchFamily="18" charset="0"/>
              </a:rPr>
              <a:t>not started </a:t>
            </a:r>
            <a:r>
              <a:rPr lang="en-US" altLang="en-US" sz="2400" dirty="0">
                <a:cs typeface="Times New Roman" pitchFamily="18" charset="0"/>
              </a:rPr>
              <a:t>to give significantly to charity or included charity in their estate plans</a:t>
            </a:r>
            <a:br>
              <a:rPr lang="en-US" altLang="en-US" sz="2400" dirty="0">
                <a:cs typeface="Times New Roman" pitchFamily="18" charset="0"/>
              </a:rPr>
            </a:br>
            <a:endParaRPr lang="en-US" altLang="en-US" sz="2400" dirty="0">
              <a:cs typeface="Times New Roman" pitchFamily="18" charset="0"/>
            </a:endParaRPr>
          </a:p>
          <a:p>
            <a:pPr>
              <a:defRPr/>
            </a:pPr>
            <a:r>
              <a:rPr lang="en-US" altLang="en-US" sz="2400" dirty="0">
                <a:cs typeface="Times New Roman" pitchFamily="18" charset="0"/>
              </a:rPr>
              <a:t>Give regularly and </a:t>
            </a:r>
            <a:r>
              <a:rPr lang="en-US" altLang="en-US" sz="2400" dirty="0">
                <a:solidFill>
                  <a:srgbClr val="FF0000"/>
                </a:solidFill>
                <a:cs typeface="Times New Roman" pitchFamily="18" charset="0"/>
              </a:rPr>
              <a:t>getting ready to sell </a:t>
            </a:r>
            <a:r>
              <a:rPr lang="en-US" altLang="en-US" sz="2400" dirty="0">
                <a:cs typeface="Times New Roman" pitchFamily="18" charset="0"/>
              </a:rPr>
              <a:t>a business or other major asset (real estate)</a:t>
            </a:r>
          </a:p>
          <a:p>
            <a:pPr marL="0" indent="0">
              <a:buFont typeface="Wingdings" panose="05000000000000000000" pitchFamily="2" charset="2"/>
              <a:buNone/>
              <a:defRPr/>
            </a:pPr>
            <a:endParaRPr lang="en-US" altLang="en-US" sz="2800" dirty="0">
              <a:latin typeface="Times New Roman" pitchFamily="18" charset="0"/>
              <a:cs typeface="Times New Roman" pitchFamily="18" charset="0"/>
            </a:endParaRPr>
          </a:p>
          <a:p>
            <a:pPr>
              <a:defRPr/>
            </a:pPr>
            <a:endParaRPr lang="en-US" altLang="en-US" sz="2800" dirty="0">
              <a:latin typeface="Times New Roman" pitchFamily="18" charset="0"/>
              <a:cs typeface="Times New Roman" pitchFamily="18" charset="0"/>
            </a:endParaRPr>
          </a:p>
          <a:p>
            <a:pPr marL="0" indent="0">
              <a:buFont typeface="Wingdings" panose="05000000000000000000" pitchFamily="2" charset="2"/>
              <a:buNone/>
              <a:defRPr/>
            </a:pPr>
            <a:endParaRPr lang="en-US" altLang="en-US" sz="2800" dirty="0">
              <a:latin typeface="Times New Roman" pitchFamily="18" charset="0"/>
              <a:cs typeface="Times New Roman" pitchFamily="18" charset="0"/>
            </a:endParaRPr>
          </a:p>
        </p:txBody>
      </p:sp>
      <p:pic>
        <p:nvPicPr>
          <p:cNvPr id="36868" name="Picture 5" descr="C:\Documents and Settings\James Connell\Local Settings\Temporary Internet Files\Content.IE5\NM85N66V\MC900283365[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00" y="0"/>
            <a:ext cx="168592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57692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p:txBody>
          <a:bodyPr/>
          <a:lstStyle/>
          <a:p>
            <a:r>
              <a:rPr lang="en-US" altLang="en-US" sz="3200"/>
              <a:t>Signs your clients need</a:t>
            </a:r>
            <a:br>
              <a:rPr lang="en-US" altLang="en-US" sz="3200"/>
            </a:br>
            <a:r>
              <a:rPr lang="en-US" altLang="en-US" sz="3200"/>
              <a:t>help with charitable planning</a:t>
            </a:r>
            <a:endParaRPr lang="en-US" altLang="en-US"/>
          </a:p>
        </p:txBody>
      </p:sp>
      <p:sp>
        <p:nvSpPr>
          <p:cNvPr id="34819" name="Content Placeholder 6"/>
          <p:cNvSpPr>
            <a:spLocks noGrp="1"/>
          </p:cNvSpPr>
          <p:nvPr>
            <p:ph idx="1"/>
          </p:nvPr>
        </p:nvSpPr>
        <p:spPr>
          <a:xfrm>
            <a:off x="1216025" y="1828800"/>
            <a:ext cx="7772400" cy="4687888"/>
          </a:xfrm>
        </p:spPr>
        <p:txBody>
          <a:bodyPr/>
          <a:lstStyle/>
          <a:p>
            <a:r>
              <a:rPr lang="en-US" altLang="en-US" sz="2400" dirty="0">
                <a:cs typeface="Times New Roman" panose="02020603050405020304" pitchFamily="18" charset="0"/>
              </a:rPr>
              <a:t>Donate several times a year</a:t>
            </a:r>
          </a:p>
          <a:p>
            <a:r>
              <a:rPr lang="en-US" altLang="en-US" sz="2400" dirty="0">
                <a:cs typeface="Times New Roman" panose="02020603050405020304" pitchFamily="18" charset="0"/>
              </a:rPr>
              <a:t>Give to organization </a:t>
            </a:r>
            <a:r>
              <a:rPr lang="en-US" altLang="en-US" sz="2400" b="1" i="1" dirty="0">
                <a:solidFill>
                  <a:srgbClr val="FF0000"/>
                </a:solidFill>
                <a:cs typeface="Times New Roman" panose="02020603050405020304" pitchFamily="18" charset="0"/>
              </a:rPr>
              <a:t>not</a:t>
            </a:r>
            <a:r>
              <a:rPr lang="en-US" altLang="en-US" sz="2400" dirty="0">
                <a:cs typeface="Times New Roman" panose="02020603050405020304" pitchFamily="18" charset="0"/>
              </a:rPr>
              <a:t> 501(c)3 tax-exempt</a:t>
            </a:r>
          </a:p>
          <a:p>
            <a:r>
              <a:rPr lang="en-US" altLang="en-US" sz="2400" i="1" dirty="0">
                <a:solidFill>
                  <a:srgbClr val="FF0000"/>
                </a:solidFill>
                <a:cs typeface="Times New Roman" panose="02020603050405020304" pitchFamily="18" charset="0"/>
              </a:rPr>
              <a:t>Difficulty keeping track of donations</a:t>
            </a:r>
          </a:p>
          <a:p>
            <a:r>
              <a:rPr lang="en-US" altLang="en-US" sz="2400" i="1" dirty="0">
                <a:solidFill>
                  <a:srgbClr val="FF0000"/>
                </a:solidFill>
                <a:cs typeface="Times New Roman" panose="02020603050405020304" pitchFamily="18" charset="0"/>
              </a:rPr>
              <a:t>Don’t donate </a:t>
            </a:r>
            <a:r>
              <a:rPr lang="en-US" altLang="en-US" sz="2400" dirty="0">
                <a:cs typeface="Times New Roman" panose="02020603050405020304" pitchFamily="18" charset="0"/>
              </a:rPr>
              <a:t>because of income or asset concerns</a:t>
            </a:r>
          </a:p>
          <a:p>
            <a:r>
              <a:rPr lang="en-US" altLang="en-US" sz="2400" dirty="0">
                <a:cs typeface="Times New Roman" panose="02020603050405020304" pitchFamily="18" charset="0"/>
              </a:rPr>
              <a:t>Donate varying amount year to year to same charity</a:t>
            </a:r>
          </a:p>
          <a:p>
            <a:r>
              <a:rPr lang="en-US" altLang="en-US" sz="2400" dirty="0">
                <a:cs typeface="Times New Roman" panose="02020603050405020304" pitchFamily="18" charset="0"/>
              </a:rPr>
              <a:t>Donated assets </a:t>
            </a:r>
            <a:r>
              <a:rPr lang="en-US" altLang="en-US" sz="2400" b="1" i="1" dirty="0">
                <a:solidFill>
                  <a:srgbClr val="FF0000"/>
                </a:solidFill>
                <a:cs typeface="Times New Roman" panose="02020603050405020304" pitchFamily="18" charset="0"/>
              </a:rPr>
              <a:t>not </a:t>
            </a:r>
            <a:r>
              <a:rPr lang="en-US" altLang="en-US" sz="2400" dirty="0">
                <a:cs typeface="Times New Roman" panose="02020603050405020304" pitchFamily="18" charset="0"/>
              </a:rPr>
              <a:t>optimally tax-efficient</a:t>
            </a:r>
          </a:p>
          <a:p>
            <a:r>
              <a:rPr lang="en-US" altLang="en-US" sz="2400" dirty="0">
                <a:cs typeface="Times New Roman" panose="02020603050405020304" pitchFamily="18" charset="0"/>
              </a:rPr>
              <a:t>Client is generous but children not generous and/or involved</a:t>
            </a:r>
          </a:p>
          <a:p>
            <a:r>
              <a:rPr lang="en-US" altLang="en-US" sz="2400" dirty="0">
                <a:cs typeface="Times New Roman" panose="02020603050405020304" pitchFamily="18" charset="0"/>
              </a:rPr>
              <a:t>Clients have assets children </a:t>
            </a:r>
            <a:r>
              <a:rPr lang="en-US" altLang="en-US" sz="2400" b="1" i="1" dirty="0">
                <a:solidFill>
                  <a:srgbClr val="FF0000"/>
                </a:solidFill>
                <a:cs typeface="Times New Roman" panose="02020603050405020304" pitchFamily="18" charset="0"/>
              </a:rPr>
              <a:t>do not </a:t>
            </a:r>
            <a:r>
              <a:rPr lang="en-US" altLang="en-US" sz="2400" dirty="0">
                <a:cs typeface="Times New Roman" panose="02020603050405020304" pitchFamily="18" charset="0"/>
              </a:rPr>
              <a:t>want and/or ne</a:t>
            </a:r>
            <a:r>
              <a:rPr lang="en-US" altLang="en-US" sz="2800" dirty="0">
                <a:latin typeface="Times New Roman" panose="02020603050405020304" pitchFamily="18" charset="0"/>
                <a:cs typeface="Times New Roman" panose="02020603050405020304" pitchFamily="18" charset="0"/>
              </a:rPr>
              <a:t>ed</a:t>
            </a:r>
          </a:p>
        </p:txBody>
      </p:sp>
      <p:pic>
        <p:nvPicPr>
          <p:cNvPr id="34820" name="Picture 5" descr="C:\Documents and Settings\James Connell\Local Settings\Temporary Internet Files\Content.IE5\NM85N66V\MC900283365[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152400"/>
            <a:ext cx="1408113"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23721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Fidelity Charitable: Key trends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26" y="1987063"/>
            <a:ext cx="7705682" cy="4730260"/>
          </a:xfrm>
          <a:prstGeom prst="rect">
            <a:avLst/>
          </a:prstGeom>
        </p:spPr>
      </p:pic>
      <p:sp>
        <p:nvSpPr>
          <p:cNvPr id="4" name="Right Arrow 3"/>
          <p:cNvSpPr/>
          <p:nvPr/>
        </p:nvSpPr>
        <p:spPr bwMode="auto">
          <a:xfrm>
            <a:off x="109969" y="4977879"/>
            <a:ext cx="85725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kern="0">
              <a:solidFill>
                <a:sysClr val="windowText" lastClr="000000"/>
              </a:solidFill>
              <a:latin typeface="Tahoma" pitchFamily="34" charset="0"/>
            </a:endParaRPr>
          </a:p>
        </p:txBody>
      </p:sp>
      <p:sp>
        <p:nvSpPr>
          <p:cNvPr id="5" name="Right Arrow 4"/>
          <p:cNvSpPr/>
          <p:nvPr/>
        </p:nvSpPr>
        <p:spPr bwMode="auto">
          <a:xfrm>
            <a:off x="109969" y="3482471"/>
            <a:ext cx="85725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kern="0">
              <a:solidFill>
                <a:sysClr val="windowText" lastClr="000000"/>
              </a:solidFill>
              <a:latin typeface="Tahoma" pitchFamily="34" charset="0"/>
            </a:endParaRPr>
          </a:p>
        </p:txBody>
      </p:sp>
    </p:spTree>
    <p:extLst>
      <p:ext uri="{BB962C8B-B14F-4D97-AF65-F5344CB8AC3E}">
        <p14:creationId xmlns:p14="http://schemas.microsoft.com/office/powerpoint/2010/main" val="18080406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2147" y="249483"/>
            <a:ext cx="7793037" cy="1462087"/>
          </a:xfrm>
        </p:spPr>
        <p:txBody>
          <a:bodyPr/>
          <a:lstStyle/>
          <a:p>
            <a:r>
              <a:rPr lang="en-US" sz="3200" dirty="0"/>
              <a:t>Fidelity Charitable: financial advisors</a:t>
            </a:r>
          </a:p>
        </p:txBody>
      </p:sp>
      <p:pic>
        <p:nvPicPr>
          <p:cNvPr id="5" name="Content Placeholder 4" descr="Screen Clipping"/>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852854" y="2082547"/>
            <a:ext cx="7218484" cy="4529267"/>
          </a:xfrm>
        </p:spPr>
      </p:pic>
      <p:sp>
        <p:nvSpPr>
          <p:cNvPr id="2" name="Right Arrow 1"/>
          <p:cNvSpPr/>
          <p:nvPr/>
        </p:nvSpPr>
        <p:spPr bwMode="auto">
          <a:xfrm>
            <a:off x="123092" y="5279781"/>
            <a:ext cx="914400" cy="3429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kern="0">
              <a:solidFill>
                <a:sysClr val="windowText" lastClr="000000"/>
              </a:solidFill>
              <a:latin typeface="Tahoma" pitchFamily="34" charset="0"/>
            </a:endParaRPr>
          </a:p>
        </p:txBody>
      </p:sp>
    </p:spTree>
    <p:extLst>
      <p:ext uri="{BB962C8B-B14F-4D97-AF65-F5344CB8AC3E}">
        <p14:creationId xmlns:p14="http://schemas.microsoft.com/office/powerpoint/2010/main" val="7881650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4"/>
            <a:ext cx="8063399" cy="1462087"/>
          </a:xfrm>
        </p:spPr>
        <p:txBody>
          <a:bodyPr/>
          <a:lstStyle/>
          <a:p>
            <a:r>
              <a:rPr lang="en-US" sz="3200" dirty="0"/>
              <a:t>Fidelity Charitable: Top charitable planners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031023"/>
            <a:ext cx="6761228" cy="4633546"/>
          </a:xfrm>
          <a:prstGeom prst="rect">
            <a:avLst/>
          </a:prstGeom>
        </p:spPr>
      </p:pic>
    </p:spTree>
    <p:extLst>
      <p:ext uri="{BB962C8B-B14F-4D97-AF65-F5344CB8AC3E}">
        <p14:creationId xmlns:p14="http://schemas.microsoft.com/office/powerpoint/2010/main" val="255344598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723" y="1796331"/>
            <a:ext cx="2977773" cy="4349492"/>
          </a:xfrm>
          <a:prstGeom prst="rect">
            <a:avLst/>
          </a:prstGeom>
        </p:spPr>
      </p:pic>
      <p:sp>
        <p:nvSpPr>
          <p:cNvPr id="8" name="Title 7"/>
          <p:cNvSpPr>
            <a:spLocks noGrp="1"/>
          </p:cNvSpPr>
          <p:nvPr>
            <p:ph type="title"/>
          </p:nvPr>
        </p:nvSpPr>
        <p:spPr/>
        <p:txBody>
          <a:bodyPr/>
          <a:lstStyle/>
          <a:p>
            <a:r>
              <a:rPr lang="en-US" sz="3200" dirty="0"/>
              <a:t>Fidelity Charitable: Practice Management </a:t>
            </a:r>
          </a:p>
        </p:txBody>
      </p:sp>
      <p:sp>
        <p:nvSpPr>
          <p:cNvPr id="9" name="Content Placeholder 8"/>
          <p:cNvSpPr>
            <a:spLocks noGrp="1"/>
          </p:cNvSpPr>
          <p:nvPr>
            <p:ph sz="half" idx="1"/>
          </p:nvPr>
        </p:nvSpPr>
        <p:spPr>
          <a:xfrm>
            <a:off x="685800" y="2514600"/>
            <a:ext cx="4229100" cy="3086100"/>
          </a:xfrm>
        </p:spPr>
        <p:txBody>
          <a:bodyPr/>
          <a:lstStyle/>
          <a:p>
            <a:r>
              <a:rPr lang="en-US" dirty="0"/>
              <a:t>As more financial advisors get training in wealth option strategies of charitable giving it is increasingly necessary for charities to assume their rightful place as the charity of choice </a:t>
            </a:r>
          </a:p>
        </p:txBody>
      </p:sp>
    </p:spTree>
    <p:extLst>
      <p:ext uri="{BB962C8B-B14F-4D97-AF65-F5344CB8AC3E}">
        <p14:creationId xmlns:p14="http://schemas.microsoft.com/office/powerpoint/2010/main" val="27046660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54088" y="-12700"/>
            <a:ext cx="7793037" cy="1462088"/>
          </a:xfrm>
        </p:spPr>
        <p:txBody>
          <a:bodyPr/>
          <a:lstStyle/>
          <a:p>
            <a:pPr algn="ctr"/>
            <a:r>
              <a:rPr lang="en-US" altLang="en-US" sz="3200" dirty="0"/>
              <a:t>Wealth and Age Matrix</a:t>
            </a:r>
            <a:br>
              <a:rPr lang="en-US" altLang="en-US" sz="4000" dirty="0"/>
            </a:br>
            <a:endParaRPr lang="en-US" altLang="en-US" sz="4000" dirty="0"/>
          </a:p>
        </p:txBody>
      </p:sp>
      <p:pic>
        <p:nvPicPr>
          <p:cNvPr id="26627" name="Picture 3"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4088" y="822325"/>
            <a:ext cx="7693025"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05536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6350"/>
            <a:ext cx="23622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1"/>
          <p:cNvSpPr>
            <a:spLocks noGrp="1"/>
          </p:cNvSpPr>
          <p:nvPr>
            <p:ph type="title"/>
          </p:nvPr>
        </p:nvSpPr>
        <p:spPr/>
        <p:txBody>
          <a:bodyPr/>
          <a:lstStyle/>
          <a:p>
            <a:r>
              <a:rPr lang="en-US" altLang="en-US" dirty="0"/>
              <a:t>Addressing donor fears</a:t>
            </a:r>
          </a:p>
        </p:txBody>
      </p:sp>
      <p:sp>
        <p:nvSpPr>
          <p:cNvPr id="23556" name="Content Placeholder 4"/>
          <p:cNvSpPr>
            <a:spLocks noGrp="1"/>
          </p:cNvSpPr>
          <p:nvPr>
            <p:ph sz="half" idx="1"/>
          </p:nvPr>
        </p:nvSpPr>
        <p:spPr>
          <a:xfrm>
            <a:off x="685800" y="2057400"/>
            <a:ext cx="4038600" cy="4642338"/>
          </a:xfrm>
        </p:spPr>
        <p:txBody>
          <a:bodyPr/>
          <a:lstStyle/>
          <a:p>
            <a:r>
              <a:rPr lang="en-US" altLang="en-US" sz="2000" dirty="0">
                <a:solidFill>
                  <a:srgbClr val="FF0000"/>
                </a:solidFill>
              </a:rPr>
              <a:t>The Fear:  </a:t>
            </a:r>
            <a:r>
              <a:rPr lang="en-US" altLang="en-US" sz="2000" dirty="0"/>
              <a:t>Dying too soon</a:t>
            </a:r>
          </a:p>
          <a:p>
            <a:r>
              <a:rPr lang="en-US" altLang="en-US" sz="2000" dirty="0">
                <a:solidFill>
                  <a:schemeClr val="tx2"/>
                </a:solidFill>
              </a:rPr>
              <a:t>The Solution:  </a:t>
            </a:r>
            <a:r>
              <a:rPr lang="en-US" altLang="en-US" sz="2000" dirty="0"/>
              <a:t>Gifts via estate, charitable lead trust, life income gifts to benefit loved ones.</a:t>
            </a:r>
          </a:p>
          <a:p>
            <a:endParaRPr lang="en-US" altLang="en-US" sz="2000" dirty="0"/>
          </a:p>
          <a:p>
            <a:r>
              <a:rPr lang="en-US" altLang="en-US" sz="2000" dirty="0">
                <a:solidFill>
                  <a:srgbClr val="FF0000"/>
                </a:solidFill>
              </a:rPr>
              <a:t>The Fear:  </a:t>
            </a:r>
            <a:r>
              <a:rPr lang="en-US" altLang="en-US" sz="2000" dirty="0"/>
              <a:t>Illness, economic misfortune</a:t>
            </a:r>
          </a:p>
          <a:p>
            <a:r>
              <a:rPr lang="en-US" altLang="en-US" sz="2000" dirty="0">
                <a:solidFill>
                  <a:schemeClr val="tx2"/>
                </a:solidFill>
              </a:rPr>
              <a:t>The Solution:  </a:t>
            </a:r>
            <a:r>
              <a:rPr lang="en-US" altLang="en-US" sz="2000" dirty="0"/>
              <a:t>Charitable bequests at death, gift annuities and charitable remainder trusts</a:t>
            </a:r>
          </a:p>
        </p:txBody>
      </p:sp>
      <p:sp>
        <p:nvSpPr>
          <p:cNvPr id="23557" name="Content Placeholder 5"/>
          <p:cNvSpPr>
            <a:spLocks noGrp="1"/>
          </p:cNvSpPr>
          <p:nvPr>
            <p:ph sz="half" idx="2"/>
          </p:nvPr>
        </p:nvSpPr>
        <p:spPr>
          <a:xfrm>
            <a:off x="4953000" y="2036764"/>
            <a:ext cx="4114800" cy="4745036"/>
          </a:xfrm>
        </p:spPr>
        <p:txBody>
          <a:bodyPr/>
          <a:lstStyle/>
          <a:p>
            <a:r>
              <a:rPr lang="en-US" altLang="en-US" dirty="0">
                <a:solidFill>
                  <a:srgbClr val="FF0000"/>
                </a:solidFill>
              </a:rPr>
              <a:t>The Fear:  </a:t>
            </a:r>
            <a:r>
              <a:rPr lang="en-US" altLang="en-US" dirty="0"/>
              <a:t>Living too long</a:t>
            </a:r>
          </a:p>
          <a:p>
            <a:r>
              <a:rPr lang="en-US" altLang="en-US" dirty="0">
                <a:solidFill>
                  <a:schemeClr val="tx2"/>
                </a:solidFill>
              </a:rPr>
              <a:t>The Solution: </a:t>
            </a:r>
            <a:r>
              <a:rPr lang="en-US" altLang="en-US" dirty="0"/>
              <a:t>Bequests via will &amp; trusts, retirement plans and life insurance, gift annuities, charitable trusts, life estate agreements</a:t>
            </a:r>
          </a:p>
          <a:p>
            <a:endParaRPr lang="en-US" altLang="en-US" dirty="0"/>
          </a:p>
          <a:p>
            <a:r>
              <a:rPr lang="en-US" altLang="en-US" dirty="0">
                <a:solidFill>
                  <a:srgbClr val="FF0000"/>
                </a:solidFill>
              </a:rPr>
              <a:t>The Fear:  </a:t>
            </a:r>
            <a:r>
              <a:rPr lang="en-US" altLang="en-US" dirty="0"/>
              <a:t>Mental and/or physical disability</a:t>
            </a:r>
          </a:p>
          <a:p>
            <a:r>
              <a:rPr lang="en-US" altLang="en-US" dirty="0">
                <a:solidFill>
                  <a:schemeClr val="tx2"/>
                </a:solidFill>
              </a:rPr>
              <a:t>The Solution: </a:t>
            </a:r>
            <a:r>
              <a:rPr lang="en-US" altLang="en-US" dirty="0"/>
              <a:t>Gift annuities, charitable remainder trusts</a:t>
            </a:r>
          </a:p>
          <a:p>
            <a:endParaRPr lang="en-US" altLang="en-US" dirty="0"/>
          </a:p>
        </p:txBody>
      </p:sp>
    </p:spTree>
    <p:extLst>
      <p:ext uri="{BB962C8B-B14F-4D97-AF65-F5344CB8AC3E}">
        <p14:creationId xmlns:p14="http://schemas.microsoft.com/office/powerpoint/2010/main" val="33189294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Wealth and net worth returns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539" y="2233246"/>
            <a:ext cx="4057290" cy="2954216"/>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1429" y="2942820"/>
            <a:ext cx="3832902" cy="3822816"/>
          </a:xfrm>
          <a:prstGeom prst="rect">
            <a:avLst/>
          </a:prstGeom>
        </p:spPr>
      </p:pic>
      <p:sp>
        <p:nvSpPr>
          <p:cNvPr id="5" name="Arrow: Right 4"/>
          <p:cNvSpPr/>
          <p:nvPr/>
        </p:nvSpPr>
        <p:spPr bwMode="auto">
          <a:xfrm>
            <a:off x="3857560" y="5423257"/>
            <a:ext cx="1063869" cy="334107"/>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6" name="TextBox 5"/>
          <p:cNvSpPr txBox="1"/>
          <p:nvPr/>
        </p:nvSpPr>
        <p:spPr>
          <a:xfrm>
            <a:off x="3754315" y="5840991"/>
            <a:ext cx="1167114" cy="369332"/>
          </a:xfrm>
          <a:prstGeom prst="rect">
            <a:avLst/>
          </a:prstGeom>
          <a:noFill/>
        </p:spPr>
        <p:txBody>
          <a:bodyPr wrap="none" rtlCol="0">
            <a:spAutoFit/>
          </a:bodyPr>
          <a:lstStyle/>
          <a:p>
            <a:r>
              <a:rPr lang="en-US" dirty="0">
                <a:solidFill>
                  <a:srgbClr val="FF0000"/>
                </a:solidFill>
              </a:rPr>
              <a:t>+ 5 years</a:t>
            </a:r>
          </a:p>
        </p:txBody>
      </p:sp>
      <p:sp>
        <p:nvSpPr>
          <p:cNvPr id="7" name="TextBox 6"/>
          <p:cNvSpPr txBox="1"/>
          <p:nvPr/>
        </p:nvSpPr>
        <p:spPr>
          <a:xfrm>
            <a:off x="281354" y="6479931"/>
            <a:ext cx="5769143" cy="369332"/>
          </a:xfrm>
          <a:prstGeom prst="rect">
            <a:avLst/>
          </a:prstGeom>
          <a:noFill/>
        </p:spPr>
        <p:txBody>
          <a:bodyPr wrap="none" rtlCol="0">
            <a:spAutoFit/>
          </a:bodyPr>
          <a:lstStyle/>
          <a:p>
            <a:r>
              <a:rPr lang="en-US" dirty="0">
                <a:solidFill>
                  <a:srgbClr val="FF0000"/>
                </a:solidFill>
              </a:rPr>
              <a:t>30% of Americans age 65-69 are still in the workforce</a:t>
            </a:r>
          </a:p>
        </p:txBody>
      </p:sp>
      <p:sp>
        <p:nvSpPr>
          <p:cNvPr id="8" name="TextBox 7"/>
          <p:cNvSpPr txBox="1"/>
          <p:nvPr/>
        </p:nvSpPr>
        <p:spPr>
          <a:xfrm>
            <a:off x="2034324" y="1912196"/>
            <a:ext cx="3013133" cy="369332"/>
          </a:xfrm>
          <a:prstGeom prst="rect">
            <a:avLst/>
          </a:prstGeom>
          <a:noFill/>
        </p:spPr>
        <p:txBody>
          <a:bodyPr wrap="none" rtlCol="0">
            <a:spAutoFit/>
          </a:bodyPr>
          <a:lstStyle/>
          <a:p>
            <a:r>
              <a:rPr lang="en-US" dirty="0">
                <a:solidFill>
                  <a:srgbClr val="FF0000"/>
                </a:solidFill>
              </a:rPr>
              <a:t>Bull market for 90+ months</a:t>
            </a:r>
          </a:p>
        </p:txBody>
      </p:sp>
    </p:spTree>
    <p:extLst>
      <p:ext uri="{BB962C8B-B14F-4D97-AF65-F5344CB8AC3E}">
        <p14:creationId xmlns:p14="http://schemas.microsoft.com/office/powerpoint/2010/main" val="399774498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4"/>
          <p:cNvSpPr>
            <a:spLocks noGrp="1"/>
          </p:cNvSpPr>
          <p:nvPr>
            <p:ph type="title"/>
          </p:nvPr>
        </p:nvSpPr>
        <p:spPr/>
        <p:txBody>
          <a:bodyPr/>
          <a:lstStyle/>
          <a:p>
            <a:r>
              <a:rPr lang="en-US" altLang="en-US" sz="4000"/>
              <a:t>Retirees lead the nation in giving</a:t>
            </a:r>
          </a:p>
        </p:txBody>
      </p:sp>
      <p:pic>
        <p:nvPicPr>
          <p:cNvPr id="29699" name="Content Placeholder 2" descr="Screen Clippi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924050"/>
            <a:ext cx="6705600" cy="4953000"/>
          </a:xfrm>
        </p:spPr>
      </p:pic>
      <p:sp>
        <p:nvSpPr>
          <p:cNvPr id="2" name="TextBox 1"/>
          <p:cNvSpPr txBox="1"/>
          <p:nvPr/>
        </p:nvSpPr>
        <p:spPr>
          <a:xfrm>
            <a:off x="6031524" y="4279607"/>
            <a:ext cx="2241126" cy="646331"/>
          </a:xfrm>
          <a:prstGeom prst="rect">
            <a:avLst/>
          </a:prstGeom>
          <a:noFill/>
        </p:spPr>
        <p:txBody>
          <a:bodyPr wrap="none" rtlCol="0">
            <a:spAutoFit/>
          </a:bodyPr>
          <a:lstStyle/>
          <a:p>
            <a:r>
              <a:rPr lang="en-US" dirty="0">
                <a:solidFill>
                  <a:srgbClr val="FF0000"/>
                </a:solidFill>
              </a:rPr>
              <a:t>80% of 65+ </a:t>
            </a:r>
          </a:p>
          <a:p>
            <a:r>
              <a:rPr lang="en-US" dirty="0">
                <a:solidFill>
                  <a:srgbClr val="FF0000"/>
                </a:solidFill>
              </a:rPr>
              <a:t>contribute to charity</a:t>
            </a:r>
          </a:p>
        </p:txBody>
      </p:sp>
    </p:spTree>
    <p:extLst>
      <p:ext uri="{BB962C8B-B14F-4D97-AF65-F5344CB8AC3E}">
        <p14:creationId xmlns:p14="http://schemas.microsoft.com/office/powerpoint/2010/main" val="18460893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Slide Number Placeholder 1"/>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4982A719-17D9-4B5B-93A5-27D8B014B6BF}" type="slidenum">
              <a:rPr lang="en-US" altLang="en-US" sz="1400"/>
              <a:pPr>
                <a:spcBef>
                  <a:spcPct val="0"/>
                </a:spcBef>
                <a:buClrTx/>
                <a:buSzTx/>
                <a:buFontTx/>
                <a:buNone/>
              </a:pPr>
              <a:t>27</a:t>
            </a:fld>
            <a:endParaRPr lang="en-US" altLang="en-US" sz="1400"/>
          </a:p>
        </p:txBody>
      </p:sp>
    </p:spTree>
    <p:extLst>
      <p:ext uri="{BB962C8B-B14F-4D97-AF65-F5344CB8AC3E}">
        <p14:creationId xmlns:p14="http://schemas.microsoft.com/office/powerpoint/2010/main" val="19707981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z="2800" dirty="0"/>
              <a:t>Bequest Statistics: </a:t>
            </a:r>
            <a:br>
              <a:rPr lang="en-US" altLang="en-US" sz="2800" dirty="0"/>
            </a:br>
            <a:r>
              <a:rPr lang="en-US" altLang="en-US" sz="2800" dirty="0"/>
              <a:t>Gifts by Will, Trust or Beneficiary Designation </a:t>
            </a:r>
          </a:p>
        </p:txBody>
      </p:sp>
      <p:pic>
        <p:nvPicPr>
          <p:cNvPr id="2253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363" y="1706563"/>
            <a:ext cx="3983037"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9275" y="2371725"/>
            <a:ext cx="4557713"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436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z="3600" dirty="0"/>
              <a:t>Bequest Facts and Figures</a:t>
            </a:r>
          </a:p>
        </p:txBody>
      </p:sp>
      <p:sp>
        <p:nvSpPr>
          <p:cNvPr id="25603" name="Rectangle 3"/>
          <p:cNvSpPr>
            <a:spLocks noGrp="1" noChangeArrowheads="1"/>
          </p:cNvSpPr>
          <p:nvPr>
            <p:ph sz="half" idx="1"/>
          </p:nvPr>
        </p:nvSpPr>
        <p:spPr>
          <a:xfrm>
            <a:off x="685800" y="2017713"/>
            <a:ext cx="4306888" cy="4114800"/>
          </a:xfrm>
        </p:spPr>
        <p:txBody>
          <a:bodyPr/>
          <a:lstStyle/>
          <a:p>
            <a:r>
              <a:rPr lang="en-US" altLang="en-US" sz="2400" dirty="0"/>
              <a:t>8% will include a charitable bequest</a:t>
            </a:r>
          </a:p>
          <a:p>
            <a:r>
              <a:rPr lang="en-US" altLang="en-US" sz="2400" dirty="0"/>
              <a:t>50% of bequests come from nontaxable estates</a:t>
            </a:r>
          </a:p>
          <a:p>
            <a:r>
              <a:rPr lang="en-US" altLang="en-US" sz="2400" dirty="0"/>
              <a:t>90% of bequests come from those who die after 70</a:t>
            </a:r>
          </a:p>
          <a:p>
            <a:r>
              <a:rPr lang="en-US" altLang="en-US" sz="2400" dirty="0"/>
              <a:t>77% - Idea came from donor </a:t>
            </a:r>
            <a:r>
              <a:rPr lang="en-US" altLang="en-US" sz="2000" dirty="0">
                <a:solidFill>
                  <a:srgbClr val="FF0000"/>
                </a:solidFill>
              </a:rPr>
              <a:t>(5% charity material)</a:t>
            </a:r>
          </a:p>
          <a:p>
            <a:endParaRPr lang="en-US" altLang="en-US" sz="2800" dirty="0"/>
          </a:p>
          <a:p>
            <a:pPr lvl="1">
              <a:buFontTx/>
              <a:buNone/>
            </a:pPr>
            <a:r>
              <a:rPr lang="en-US" altLang="en-US" sz="2400" dirty="0"/>
              <a:t>							</a:t>
            </a:r>
          </a:p>
        </p:txBody>
      </p:sp>
      <p:sp>
        <p:nvSpPr>
          <p:cNvPr id="2" name="Content Placeholder 1"/>
          <p:cNvSpPr>
            <a:spLocks noGrp="1"/>
          </p:cNvSpPr>
          <p:nvPr>
            <p:ph sz="half" idx="2"/>
          </p:nvPr>
        </p:nvSpPr>
        <p:spPr>
          <a:xfrm>
            <a:off x="4992688" y="2017713"/>
            <a:ext cx="4151312" cy="4114800"/>
          </a:xfrm>
        </p:spPr>
        <p:txBody>
          <a:bodyPr/>
          <a:lstStyle/>
          <a:p>
            <a:r>
              <a:rPr lang="en-US" altLang="en-US" sz="2400" dirty="0"/>
              <a:t>47% - Left specific amount</a:t>
            </a:r>
          </a:p>
          <a:p>
            <a:r>
              <a:rPr lang="en-US" altLang="en-US" sz="2400" dirty="0"/>
              <a:t>51% - In will from 1-5 years</a:t>
            </a:r>
          </a:p>
          <a:p>
            <a:r>
              <a:rPr lang="en-US" altLang="en-US" sz="2400" dirty="0"/>
              <a:t>9%   - Bequest removed</a:t>
            </a:r>
          </a:p>
          <a:p>
            <a:r>
              <a:rPr lang="en-US" altLang="en-US" sz="2400" dirty="0"/>
              <a:t>75% - Did not notify charity</a:t>
            </a:r>
          </a:p>
          <a:p>
            <a:r>
              <a:rPr lang="en-US" altLang="en-US" sz="2400" dirty="0"/>
              <a:t>44% - 10% or less of estate</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5488623"/>
            <a:ext cx="2286000" cy="1287780"/>
          </a:xfrm>
          <a:prstGeom prst="rect">
            <a:avLst/>
          </a:prstGeom>
        </p:spPr>
      </p:pic>
    </p:spTree>
    <p:extLst>
      <p:ext uri="{BB962C8B-B14F-4D97-AF65-F5344CB8AC3E}">
        <p14:creationId xmlns:p14="http://schemas.microsoft.com/office/powerpoint/2010/main" val="113644450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1308" y="1107832"/>
            <a:ext cx="8018584" cy="567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75944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z="3000"/>
              <a:t>Trade for Income</a:t>
            </a:r>
          </a:p>
        </p:txBody>
      </p:sp>
      <p:pic>
        <p:nvPicPr>
          <p:cNvPr id="38915"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1309" y="958362"/>
            <a:ext cx="6972300" cy="4677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33046" y="5635869"/>
            <a:ext cx="7417030" cy="1200329"/>
          </a:xfrm>
          <a:prstGeom prst="rect">
            <a:avLst/>
          </a:prstGeom>
          <a:noFill/>
        </p:spPr>
        <p:txBody>
          <a:bodyPr wrap="none" rtlCol="0">
            <a:spAutoFit/>
          </a:bodyPr>
          <a:lstStyle/>
          <a:p>
            <a:r>
              <a:rPr lang="en-US" dirty="0">
                <a:solidFill>
                  <a:srgbClr val="FF0000"/>
                </a:solidFill>
              </a:rPr>
              <a:t>Key: </a:t>
            </a:r>
            <a:r>
              <a:rPr lang="en-US" dirty="0"/>
              <a:t>CGA – charitable gift annuity</a:t>
            </a:r>
          </a:p>
          <a:p>
            <a:r>
              <a:rPr lang="en-US" dirty="0"/>
              <a:t>CRT – charitable remainder trust, CRUT – Unitrust, CRAT Annuity trust,</a:t>
            </a:r>
          </a:p>
          <a:p>
            <a:r>
              <a:rPr lang="en-US" dirty="0"/>
              <a:t>NICRUT – net income makeup unitrust, Flip-CRUT</a:t>
            </a:r>
          </a:p>
          <a:p>
            <a:r>
              <a:rPr lang="en-US" dirty="0"/>
              <a:t>PIF – pooled income fund</a:t>
            </a:r>
          </a:p>
        </p:txBody>
      </p:sp>
    </p:spTree>
    <p:extLst>
      <p:ext uri="{BB962C8B-B14F-4D97-AF65-F5344CB8AC3E}">
        <p14:creationId xmlns:p14="http://schemas.microsoft.com/office/powerpoint/2010/main" val="129053873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ight Arrow 1"/>
          <p:cNvSpPr>
            <a:spLocks noChangeArrowheads="1"/>
          </p:cNvSpPr>
          <p:nvPr/>
        </p:nvSpPr>
        <p:spPr bwMode="auto">
          <a:xfrm rot="1780197">
            <a:off x="-94191" y="1244284"/>
            <a:ext cx="838201" cy="457200"/>
          </a:xfrm>
          <a:prstGeom prst="rightArrow">
            <a:avLst>
              <a:gd name="adj1" fmla="val 50000"/>
              <a:gd name="adj2" fmla="val 5000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15364" name="Slide Number Placeholder 1"/>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4982A719-17D9-4B5B-93A5-27D8B014B6BF}" type="slidenum">
              <a:rPr lang="en-US" altLang="en-US" sz="1400"/>
              <a:pPr>
                <a:spcBef>
                  <a:spcPct val="0"/>
                </a:spcBef>
                <a:buClrTx/>
                <a:buSzTx/>
                <a:buFontTx/>
                <a:buNone/>
              </a:pPr>
              <a:t>32</a:t>
            </a:fld>
            <a:endParaRPr lang="en-US" altLang="en-US" sz="1400"/>
          </a:p>
        </p:txBody>
      </p:sp>
    </p:spTree>
    <p:extLst>
      <p:ext uri="{BB962C8B-B14F-4D97-AF65-F5344CB8AC3E}">
        <p14:creationId xmlns:p14="http://schemas.microsoft.com/office/powerpoint/2010/main" val="323034468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4724400"/>
            <a:ext cx="1752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5" name="Rectangle 3"/>
          <p:cNvSpPr>
            <a:spLocks noGrp="1" noChangeArrowheads="1"/>
          </p:cNvSpPr>
          <p:nvPr>
            <p:ph type="title"/>
          </p:nvPr>
        </p:nvSpPr>
        <p:spPr>
          <a:extLst>
            <a:ext uri="{91240B29-F687-4F45-9708-019B960494DF}">
              <a14:hiddenLine xmlns:a14="http://schemas.microsoft.com/office/drawing/2010/main" w="38100">
                <a:solidFill>
                  <a:srgbClr val="FF0000"/>
                </a:solidFill>
                <a:miter lim="800000"/>
                <a:headEnd/>
                <a:tailEnd/>
              </a14:hiddenLine>
            </a:ext>
          </a:extLst>
        </p:spPr>
        <p:txBody>
          <a:bodyPr/>
          <a:lstStyle/>
          <a:p>
            <a:pPr eaLnBrk="1" hangingPunct="1"/>
            <a:r>
              <a:rPr lang="en-US" altLang="en-US" sz="3600" dirty="0"/>
              <a:t>What is a charitable gift annuity?</a:t>
            </a:r>
            <a:endParaRPr lang="en-US" altLang="en-US" sz="4000" dirty="0"/>
          </a:p>
        </p:txBody>
      </p:sp>
      <p:sp>
        <p:nvSpPr>
          <p:cNvPr id="69636" name="Rectangle 4"/>
          <p:cNvSpPr>
            <a:spLocks noGrp="1" noChangeArrowheads="1"/>
          </p:cNvSpPr>
          <p:nvPr>
            <p:ph type="body" sz="half" idx="1"/>
          </p:nvPr>
        </p:nvSpPr>
        <p:spPr>
          <a:xfrm>
            <a:off x="694944" y="2017713"/>
            <a:ext cx="4297744" cy="4114800"/>
          </a:xfrm>
        </p:spPr>
        <p:txBody>
          <a:bodyPr/>
          <a:lstStyle/>
          <a:p>
            <a:pPr eaLnBrk="1" hangingPunct="1"/>
            <a:r>
              <a:rPr lang="en-US" altLang="en-US" sz="2400" dirty="0"/>
              <a:t>Contract with Charity…gift arrangement</a:t>
            </a:r>
          </a:p>
          <a:p>
            <a:pPr eaLnBrk="1" hangingPunct="1"/>
            <a:endParaRPr lang="en-US" altLang="en-US" sz="2400" dirty="0"/>
          </a:p>
          <a:p>
            <a:pPr eaLnBrk="1" hangingPunct="1"/>
            <a:r>
              <a:rPr lang="en-US" altLang="en-US" sz="2400" dirty="0"/>
              <a:t>Assets are </a:t>
            </a:r>
            <a:r>
              <a:rPr lang="en-US" altLang="en-US" sz="2400" i="1" dirty="0">
                <a:solidFill>
                  <a:schemeClr val="folHlink"/>
                </a:solidFill>
              </a:rPr>
              <a:t>irrevocably</a:t>
            </a:r>
            <a:r>
              <a:rPr lang="en-US" altLang="en-US" sz="2400" dirty="0"/>
              <a:t> transferred</a:t>
            </a:r>
            <a:br>
              <a:rPr lang="en-US" altLang="en-US" sz="2400" dirty="0"/>
            </a:br>
            <a:endParaRPr lang="en-US" altLang="en-US" sz="2400" dirty="0"/>
          </a:p>
          <a:p>
            <a:pPr eaLnBrk="1" hangingPunct="1"/>
            <a:r>
              <a:rPr lang="en-US" altLang="en-US" sz="2400" dirty="0"/>
              <a:t>Donor receives </a:t>
            </a:r>
            <a:r>
              <a:rPr lang="en-US" altLang="en-US" sz="2400" i="1" u="sng" dirty="0">
                <a:solidFill>
                  <a:schemeClr val="folHlink"/>
                </a:solidFill>
              </a:rPr>
              <a:t>fixed guaranteed lifetime</a:t>
            </a:r>
            <a:r>
              <a:rPr lang="en-US" altLang="en-US" sz="2400" dirty="0"/>
              <a:t> payments</a:t>
            </a:r>
          </a:p>
        </p:txBody>
      </p:sp>
      <p:sp>
        <p:nvSpPr>
          <p:cNvPr id="69637" name="Rectangle 5"/>
          <p:cNvSpPr>
            <a:spLocks noGrp="1" noChangeArrowheads="1"/>
          </p:cNvSpPr>
          <p:nvPr>
            <p:ph type="body" sz="half" idx="2"/>
          </p:nvPr>
        </p:nvSpPr>
        <p:spPr>
          <a:xfrm>
            <a:off x="4914900" y="2017713"/>
            <a:ext cx="4155948" cy="4114800"/>
          </a:xfrm>
          <a:noFill/>
        </p:spPr>
        <p:txBody>
          <a:bodyPr/>
          <a:lstStyle/>
          <a:p>
            <a:pPr eaLnBrk="1" hangingPunct="1">
              <a:lnSpc>
                <a:spcPct val="90000"/>
              </a:lnSpc>
            </a:pPr>
            <a:r>
              <a:rPr lang="en-US" altLang="en-US" sz="2400" dirty="0"/>
              <a:t>Payments begin </a:t>
            </a:r>
            <a:r>
              <a:rPr lang="en-US" altLang="en-US" sz="2400" i="1" dirty="0">
                <a:solidFill>
                  <a:schemeClr val="tx2">
                    <a:lumMod val="60000"/>
                    <a:lumOff val="40000"/>
                  </a:schemeClr>
                </a:solidFill>
              </a:rPr>
              <a:t>immediately</a:t>
            </a:r>
            <a:r>
              <a:rPr lang="en-US" altLang="en-US" sz="2400" dirty="0"/>
              <a:t> or may be </a:t>
            </a:r>
            <a:r>
              <a:rPr lang="en-US" altLang="en-US" sz="2400" i="1" dirty="0">
                <a:solidFill>
                  <a:schemeClr val="tx2">
                    <a:lumMod val="60000"/>
                    <a:lumOff val="40000"/>
                  </a:schemeClr>
                </a:solidFill>
              </a:rPr>
              <a:t>deferred</a:t>
            </a:r>
            <a:br>
              <a:rPr lang="en-US" altLang="en-US" sz="2400" dirty="0"/>
            </a:br>
            <a:endParaRPr lang="en-US" altLang="en-US" sz="2400" dirty="0"/>
          </a:p>
          <a:p>
            <a:pPr eaLnBrk="1" hangingPunct="1">
              <a:lnSpc>
                <a:spcPct val="90000"/>
              </a:lnSpc>
            </a:pPr>
            <a:r>
              <a:rPr lang="en-US" altLang="en-US" sz="2400" dirty="0"/>
              <a:t>Payments depend upon age, number of beneficiaries and type of annuity</a:t>
            </a:r>
            <a:br>
              <a:rPr lang="en-US" altLang="en-US" sz="2400" dirty="0"/>
            </a:br>
            <a:endParaRPr lang="en-US" altLang="en-US" sz="2400" dirty="0"/>
          </a:p>
          <a:p>
            <a:pPr eaLnBrk="1" hangingPunct="1">
              <a:lnSpc>
                <a:spcPct val="90000"/>
              </a:lnSpc>
            </a:pPr>
            <a:r>
              <a:rPr lang="en-US" altLang="en-US" sz="2400" dirty="0"/>
              <a:t>Part Gift –</a:t>
            </a:r>
            <a:br>
              <a:rPr lang="en-US" altLang="en-US" sz="2400" dirty="0"/>
            </a:br>
            <a:r>
              <a:rPr lang="en-US" altLang="en-US" sz="2400" dirty="0"/>
              <a:t>Part Investment</a:t>
            </a:r>
          </a:p>
        </p:txBody>
      </p:sp>
    </p:spTree>
    <p:extLst>
      <p:ext uri="{BB962C8B-B14F-4D97-AF65-F5344CB8AC3E}">
        <p14:creationId xmlns:p14="http://schemas.microsoft.com/office/powerpoint/2010/main" val="3383575270"/>
      </p:ext>
    </p:extLst>
  </p:cSld>
  <p:clrMapOvr>
    <a:masterClrMapping/>
  </p:clrMapOvr>
  <p:transition>
    <p:wheel spokes="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z="3600" dirty="0"/>
              <a:t>Gift annuity prospects research</a:t>
            </a:r>
          </a:p>
        </p:txBody>
      </p:sp>
      <p:sp>
        <p:nvSpPr>
          <p:cNvPr id="65539" name="Rectangle 3"/>
          <p:cNvSpPr>
            <a:spLocks noGrp="1" noChangeArrowheads="1"/>
          </p:cNvSpPr>
          <p:nvPr>
            <p:ph type="body" idx="1"/>
          </p:nvPr>
        </p:nvSpPr>
        <p:spPr/>
        <p:txBody>
          <a:bodyPr/>
          <a:lstStyle/>
          <a:p>
            <a:pPr eaLnBrk="1" hangingPunct="1"/>
            <a:r>
              <a:rPr lang="en-US" altLang="en-US" sz="2800" dirty="0"/>
              <a:t>American Council on Gift Annuities (ACGA) reports  the average gift annuity is established by a </a:t>
            </a:r>
            <a:r>
              <a:rPr lang="en-US" altLang="en-US" sz="2800" b="1" dirty="0">
                <a:solidFill>
                  <a:srgbClr val="FF0000"/>
                </a:solidFill>
              </a:rPr>
              <a:t>77 year old female </a:t>
            </a:r>
            <a:r>
              <a:rPr lang="en-US" altLang="en-US" sz="2800" dirty="0"/>
              <a:t>donating </a:t>
            </a:r>
            <a:r>
              <a:rPr lang="en-US" altLang="en-US" sz="2800" b="1" dirty="0">
                <a:solidFill>
                  <a:srgbClr val="FF0000"/>
                </a:solidFill>
              </a:rPr>
              <a:t>$18,000 </a:t>
            </a:r>
            <a:r>
              <a:rPr lang="en-US" altLang="en-US" sz="2800" dirty="0"/>
              <a:t>cash</a:t>
            </a:r>
          </a:p>
          <a:p>
            <a:pPr lvl="1" eaLnBrk="1" hangingPunct="1"/>
            <a:r>
              <a:rPr lang="en-US" altLang="en-US" sz="2400" dirty="0"/>
              <a:t>Donors with charitable intent</a:t>
            </a:r>
          </a:p>
          <a:p>
            <a:pPr lvl="1" eaLnBrk="1" hangingPunct="1"/>
            <a:r>
              <a:rPr lang="en-US" altLang="en-US" sz="2400" dirty="0"/>
              <a:t>Donors interested in fixed payments</a:t>
            </a:r>
          </a:p>
          <a:p>
            <a:pPr lvl="1" eaLnBrk="1" hangingPunct="1"/>
            <a:r>
              <a:rPr lang="en-US" altLang="en-US" sz="2400" dirty="0"/>
              <a:t>Donors interested in diversification of appreciated assets reduced/eliminate capital gains taxes</a:t>
            </a:r>
          </a:p>
          <a:p>
            <a:pPr lvl="1" eaLnBrk="1" hangingPunct="1"/>
            <a:r>
              <a:rPr lang="en-US" altLang="en-US" sz="2400" dirty="0"/>
              <a:t>Donors wishing to supplement retirement income</a:t>
            </a:r>
          </a:p>
        </p:txBody>
      </p:sp>
    </p:spTree>
    <p:extLst>
      <p:ext uri="{BB962C8B-B14F-4D97-AF65-F5344CB8AC3E}">
        <p14:creationId xmlns:p14="http://schemas.microsoft.com/office/powerpoint/2010/main" val="303574616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671303"/>
            <a:ext cx="8153400" cy="1085850"/>
          </a:xfrm>
          <a:noFill/>
          <a:extLst>
            <a:ext uri="{91240B29-F687-4F45-9708-019B960494DF}">
              <a14:hiddenLine xmlns:a14="http://schemas.microsoft.com/office/drawing/2010/main" w="38100">
                <a:solidFill>
                  <a:schemeClr val="accent2"/>
                </a:solidFill>
                <a:miter lim="800000"/>
                <a:headEnd/>
                <a:tailEnd/>
              </a14:hiddenLine>
            </a:ext>
          </a:extLst>
        </p:spPr>
        <p:txBody>
          <a:bodyPr lIns="92075" tIns="46038" rIns="92075" bIns="46038"/>
          <a:lstStyle/>
          <a:p>
            <a:pPr algn="ctr" eaLnBrk="1" hangingPunct="1"/>
            <a:r>
              <a:rPr lang="en-US" altLang="en-US" sz="3600" dirty="0"/>
              <a:t>Immediate Payment </a:t>
            </a:r>
            <a:br>
              <a:rPr lang="en-US" altLang="en-US" sz="3600" dirty="0"/>
            </a:br>
            <a:r>
              <a:rPr lang="en-US" altLang="en-US" sz="3600" dirty="0"/>
              <a:t>Gift annuity donor cycle</a:t>
            </a:r>
            <a:endParaRPr lang="en-US" altLang="en-US" dirty="0"/>
          </a:p>
        </p:txBody>
      </p:sp>
      <p:sp>
        <p:nvSpPr>
          <p:cNvPr id="27651" name="Oval 3"/>
          <p:cNvSpPr>
            <a:spLocks noChangeArrowheads="1"/>
          </p:cNvSpPr>
          <p:nvPr/>
        </p:nvSpPr>
        <p:spPr bwMode="auto">
          <a:xfrm>
            <a:off x="3968750" y="2292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27652" name="Oval 4"/>
          <p:cNvSpPr>
            <a:spLocks noChangeArrowheads="1"/>
          </p:cNvSpPr>
          <p:nvPr/>
        </p:nvSpPr>
        <p:spPr bwMode="auto">
          <a:xfrm>
            <a:off x="1225550" y="1911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2800" b="1">
                <a:solidFill>
                  <a:schemeClr val="bg1"/>
                </a:solidFill>
                <a:latin typeface="Times New Roman" panose="02020603050405020304" pitchFamily="18" charset="0"/>
              </a:rPr>
              <a:t>Beneficiary</a:t>
            </a:r>
          </a:p>
        </p:txBody>
      </p:sp>
      <p:sp>
        <p:nvSpPr>
          <p:cNvPr id="27653" name="Oval 5"/>
          <p:cNvSpPr>
            <a:spLocks noChangeArrowheads="1"/>
          </p:cNvSpPr>
          <p:nvPr/>
        </p:nvSpPr>
        <p:spPr bwMode="auto">
          <a:xfrm>
            <a:off x="1295400" y="381000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Payment</a:t>
            </a:r>
          </a:p>
        </p:txBody>
      </p:sp>
      <p:sp>
        <p:nvSpPr>
          <p:cNvPr id="27654" name="Oval 6"/>
          <p:cNvSpPr>
            <a:spLocks noChangeArrowheads="1"/>
          </p:cNvSpPr>
          <p:nvPr/>
        </p:nvSpPr>
        <p:spPr bwMode="auto">
          <a:xfrm>
            <a:off x="3968750" y="4959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Annuity</a:t>
            </a:r>
          </a:p>
        </p:txBody>
      </p:sp>
      <p:sp>
        <p:nvSpPr>
          <p:cNvPr id="27655" name="Oval 7"/>
          <p:cNvSpPr>
            <a:spLocks noChangeArrowheads="1"/>
          </p:cNvSpPr>
          <p:nvPr/>
        </p:nvSpPr>
        <p:spPr bwMode="auto">
          <a:xfrm>
            <a:off x="6788150" y="37401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800" b="1">
                <a:solidFill>
                  <a:schemeClr val="bg1"/>
                </a:solidFill>
                <a:latin typeface="Times New Roman" panose="02020603050405020304" pitchFamily="18" charset="0"/>
              </a:rPr>
              <a:t>Asset</a:t>
            </a:r>
          </a:p>
        </p:txBody>
      </p:sp>
      <p:sp>
        <p:nvSpPr>
          <p:cNvPr id="27656" name="Rectangle 8"/>
          <p:cNvSpPr>
            <a:spLocks noChangeArrowheads="1"/>
          </p:cNvSpPr>
          <p:nvPr/>
        </p:nvSpPr>
        <p:spPr bwMode="auto">
          <a:xfrm>
            <a:off x="4205502" y="2482850"/>
            <a:ext cx="1736053"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b="1" dirty="0">
                <a:solidFill>
                  <a:schemeClr val="bg1"/>
                </a:solidFill>
                <a:latin typeface="Times New Roman" panose="02020603050405020304" pitchFamily="18" charset="0"/>
              </a:rPr>
              <a:t>Donor(s)</a:t>
            </a:r>
            <a:endParaRPr lang="en-US" altLang="en-US" sz="2400" b="1" dirty="0">
              <a:solidFill>
                <a:schemeClr val="bg1"/>
              </a:solidFill>
              <a:latin typeface="Times New Roman" panose="02020603050405020304" pitchFamily="18" charset="0"/>
            </a:endParaRPr>
          </a:p>
        </p:txBody>
      </p:sp>
      <p:sp>
        <p:nvSpPr>
          <p:cNvPr id="27657" name="Arc 9"/>
          <p:cNvSpPr>
            <a:spLocks/>
          </p:cNvSpPr>
          <p:nvPr/>
        </p:nvSpPr>
        <p:spPr bwMode="auto">
          <a:xfrm>
            <a:off x="6096000" y="2973388"/>
            <a:ext cx="1601788" cy="762000"/>
          </a:xfrm>
          <a:custGeom>
            <a:avLst/>
            <a:gdLst>
              <a:gd name="T0" fmla="*/ 0 w 21621"/>
              <a:gd name="T1" fmla="*/ 0 h 21600"/>
              <a:gd name="T2" fmla="*/ 2147483646 w 21621"/>
              <a:gd name="T3" fmla="*/ 2147483646 h 21600"/>
              <a:gd name="T4" fmla="*/ 2147483646 w 21621"/>
              <a:gd name="T5" fmla="*/ 2147483646 h 21600"/>
              <a:gd name="T6" fmla="*/ 0 60000 65536"/>
              <a:gd name="T7" fmla="*/ 0 60000 65536"/>
              <a:gd name="T8" fmla="*/ 0 60000 65536"/>
            </a:gdLst>
            <a:ahLst/>
            <a:cxnLst>
              <a:cxn ang="T6">
                <a:pos x="T0" y="T1"/>
              </a:cxn>
              <a:cxn ang="T7">
                <a:pos x="T2" y="T3"/>
              </a:cxn>
              <a:cxn ang="T8">
                <a:pos x="T4" y="T5"/>
              </a:cxn>
            </a:cxnLst>
            <a:rect l="0" t="0" r="r" b="b"/>
            <a:pathLst>
              <a:path w="21621" h="21600" fill="none" extrusionOk="0">
                <a:moveTo>
                  <a:pt x="0" y="0"/>
                </a:moveTo>
                <a:cubicBezTo>
                  <a:pt x="7" y="0"/>
                  <a:pt x="14" y="-1"/>
                  <a:pt x="21" y="0"/>
                </a:cubicBezTo>
                <a:cubicBezTo>
                  <a:pt x="11950" y="0"/>
                  <a:pt x="21621" y="9670"/>
                  <a:pt x="21621" y="21600"/>
                </a:cubicBezTo>
              </a:path>
              <a:path w="21621" h="21600" stroke="0" extrusionOk="0">
                <a:moveTo>
                  <a:pt x="0" y="0"/>
                </a:moveTo>
                <a:cubicBezTo>
                  <a:pt x="7" y="0"/>
                  <a:pt x="14" y="-1"/>
                  <a:pt x="21" y="0"/>
                </a:cubicBezTo>
                <a:cubicBezTo>
                  <a:pt x="11950" y="0"/>
                  <a:pt x="21621" y="9670"/>
                  <a:pt x="21621" y="21600"/>
                </a:cubicBezTo>
                <a:lnTo>
                  <a:pt x="21" y="21600"/>
                </a:lnTo>
                <a:lnTo>
                  <a:pt x="0" y="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8" name="Arc 10"/>
          <p:cNvSpPr>
            <a:spLocks/>
          </p:cNvSpPr>
          <p:nvPr/>
        </p:nvSpPr>
        <p:spPr bwMode="auto">
          <a:xfrm rot="-10560000">
            <a:off x="6175375" y="4700588"/>
            <a:ext cx="1785938" cy="873125"/>
          </a:xfrm>
          <a:custGeom>
            <a:avLst/>
            <a:gdLst>
              <a:gd name="T0" fmla="*/ 2147483646 w 21600"/>
              <a:gd name="T1" fmla="*/ 2147483646 h 22627"/>
              <a:gd name="T2" fmla="*/ 2147483646 w 21600"/>
              <a:gd name="T3" fmla="*/ 0 h 22627"/>
              <a:gd name="T4" fmla="*/ 2147483646 w 21600"/>
              <a:gd name="T5" fmla="*/ 2147483646 h 22627"/>
              <a:gd name="T6" fmla="*/ 0 60000 65536"/>
              <a:gd name="T7" fmla="*/ 0 60000 65536"/>
              <a:gd name="T8" fmla="*/ 0 60000 65536"/>
            </a:gdLst>
            <a:ahLst/>
            <a:cxnLst>
              <a:cxn ang="T6">
                <a:pos x="T0" y="T1"/>
              </a:cxn>
              <a:cxn ang="T7">
                <a:pos x="T2" y="T3"/>
              </a:cxn>
              <a:cxn ang="T8">
                <a:pos x="T4" y="T5"/>
              </a:cxn>
            </a:cxnLst>
            <a:rect l="0" t="0" r="r" b="b"/>
            <a:pathLst>
              <a:path w="21600" h="22627" fill="none" extrusionOk="0">
                <a:moveTo>
                  <a:pt x="24" y="22626"/>
                </a:moveTo>
                <a:cubicBezTo>
                  <a:pt x="8" y="22284"/>
                  <a:pt x="0" y="21942"/>
                  <a:pt x="0" y="21600"/>
                </a:cubicBezTo>
                <a:cubicBezTo>
                  <a:pt x="-1" y="9678"/>
                  <a:pt x="9659" y="10"/>
                  <a:pt x="21581" y="0"/>
                </a:cubicBezTo>
              </a:path>
              <a:path w="21600" h="22627" stroke="0" extrusionOk="0">
                <a:moveTo>
                  <a:pt x="24" y="22626"/>
                </a:moveTo>
                <a:cubicBezTo>
                  <a:pt x="8" y="22284"/>
                  <a:pt x="0" y="21942"/>
                  <a:pt x="0" y="21600"/>
                </a:cubicBezTo>
                <a:cubicBezTo>
                  <a:pt x="-1" y="9678"/>
                  <a:pt x="9659" y="10"/>
                  <a:pt x="21581" y="0"/>
                </a:cubicBezTo>
                <a:lnTo>
                  <a:pt x="21600" y="21600"/>
                </a:lnTo>
                <a:lnTo>
                  <a:pt x="24" y="22626"/>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9" name="Arc 11"/>
          <p:cNvSpPr>
            <a:spLocks/>
          </p:cNvSpPr>
          <p:nvPr/>
        </p:nvSpPr>
        <p:spPr bwMode="auto">
          <a:xfrm>
            <a:off x="2287588" y="4800600"/>
            <a:ext cx="1752600" cy="838200"/>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0" name="Arc 12"/>
          <p:cNvSpPr>
            <a:spLocks/>
          </p:cNvSpPr>
          <p:nvPr/>
        </p:nvSpPr>
        <p:spPr bwMode="auto">
          <a:xfrm rot="10500000">
            <a:off x="2311400" y="3127375"/>
            <a:ext cx="1955800" cy="684213"/>
          </a:xfrm>
          <a:custGeom>
            <a:avLst/>
            <a:gdLst>
              <a:gd name="T0" fmla="*/ 2147483646 w 21330"/>
              <a:gd name="T1" fmla="*/ 2147483646 h 21563"/>
              <a:gd name="T2" fmla="*/ 2147483646 w 21330"/>
              <a:gd name="T3" fmla="*/ 2147483646 h 21563"/>
              <a:gd name="T4" fmla="*/ 0 w 21330"/>
              <a:gd name="T5" fmla="*/ 0 h 21563"/>
              <a:gd name="T6" fmla="*/ 0 60000 65536"/>
              <a:gd name="T7" fmla="*/ 0 60000 65536"/>
              <a:gd name="T8" fmla="*/ 0 60000 65536"/>
            </a:gdLst>
            <a:ahLst/>
            <a:cxnLst>
              <a:cxn ang="T6">
                <a:pos x="T0" y="T1"/>
              </a:cxn>
              <a:cxn ang="T7">
                <a:pos x="T2" y="T3"/>
              </a:cxn>
              <a:cxn ang="T8">
                <a:pos x="T4" y="T5"/>
              </a:cxn>
            </a:cxnLst>
            <a:rect l="0" t="0" r="r" b="b"/>
            <a:pathLst>
              <a:path w="21330" h="21563" fill="none" extrusionOk="0">
                <a:moveTo>
                  <a:pt x="21330" y="3404"/>
                </a:moveTo>
                <a:cubicBezTo>
                  <a:pt x="19732" y="13416"/>
                  <a:pt x="11385" y="20969"/>
                  <a:pt x="1263" y="21562"/>
                </a:cubicBezTo>
              </a:path>
              <a:path w="21330" h="21563" stroke="0" extrusionOk="0">
                <a:moveTo>
                  <a:pt x="21330" y="3404"/>
                </a:moveTo>
                <a:cubicBezTo>
                  <a:pt x="19732" y="13416"/>
                  <a:pt x="11385" y="20969"/>
                  <a:pt x="1263" y="21562"/>
                </a:cubicBezTo>
                <a:lnTo>
                  <a:pt x="0" y="0"/>
                </a:lnTo>
                <a:lnTo>
                  <a:pt x="21330" y="3404"/>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1" name="Arc 13"/>
          <p:cNvSpPr>
            <a:spLocks/>
          </p:cNvSpPr>
          <p:nvPr/>
        </p:nvSpPr>
        <p:spPr bwMode="auto">
          <a:xfrm rot="-10680000">
            <a:off x="3159125" y="2055813"/>
            <a:ext cx="1387475" cy="304800"/>
          </a:xfrm>
          <a:custGeom>
            <a:avLst/>
            <a:gdLst>
              <a:gd name="T0" fmla="*/ 2147483646 w 21851"/>
              <a:gd name="T1" fmla="*/ 2147483646 h 21600"/>
              <a:gd name="T2" fmla="*/ 0 w 21851"/>
              <a:gd name="T3" fmla="*/ 2147483646 h 21600"/>
              <a:gd name="T4" fmla="*/ 2147483646 w 21851"/>
              <a:gd name="T5" fmla="*/ 0 h 21600"/>
              <a:gd name="T6" fmla="*/ 0 60000 65536"/>
              <a:gd name="T7" fmla="*/ 0 60000 65536"/>
              <a:gd name="T8" fmla="*/ 0 60000 65536"/>
            </a:gdLst>
            <a:ahLst/>
            <a:cxnLst>
              <a:cxn ang="T6">
                <a:pos x="T0" y="T1"/>
              </a:cxn>
              <a:cxn ang="T7">
                <a:pos x="T2" y="T3"/>
              </a:cxn>
              <a:cxn ang="T8">
                <a:pos x="T4" y="T5"/>
              </a:cxn>
            </a:cxnLst>
            <a:rect l="0" t="0" r="r" b="b"/>
            <a:pathLst>
              <a:path w="21851" h="21600" fill="none" extrusionOk="0">
                <a:moveTo>
                  <a:pt x="21851" y="21589"/>
                </a:moveTo>
                <a:cubicBezTo>
                  <a:pt x="21625" y="21596"/>
                  <a:pt x="21399" y="21599"/>
                  <a:pt x="21173" y="21600"/>
                </a:cubicBezTo>
                <a:cubicBezTo>
                  <a:pt x="10891" y="21600"/>
                  <a:pt x="2035" y="14352"/>
                  <a:pt x="0" y="4274"/>
                </a:cubicBezTo>
              </a:path>
              <a:path w="21851" h="21600" stroke="0" extrusionOk="0">
                <a:moveTo>
                  <a:pt x="21851" y="21589"/>
                </a:moveTo>
                <a:cubicBezTo>
                  <a:pt x="21625" y="21596"/>
                  <a:pt x="21399" y="21599"/>
                  <a:pt x="21173" y="21600"/>
                </a:cubicBezTo>
                <a:cubicBezTo>
                  <a:pt x="10891" y="21600"/>
                  <a:pt x="2035" y="14352"/>
                  <a:pt x="0" y="4274"/>
                </a:cubicBezTo>
                <a:lnTo>
                  <a:pt x="21173" y="0"/>
                </a:lnTo>
                <a:lnTo>
                  <a:pt x="21851" y="21589"/>
                </a:lnTo>
                <a:close/>
              </a:path>
            </a:pathLst>
          </a:custGeom>
          <a:noFill/>
          <a:ln w="50800" cap="rnd">
            <a:solidFill>
              <a:schemeClr val="tx1"/>
            </a:solidFill>
            <a:round/>
            <a:headEnd type="stealth" w="med" len="lg"/>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2" name="WordArt 14"/>
          <p:cNvSpPr>
            <a:spLocks noChangeArrowheads="1" noChangeShapeType="1" noTextEdit="1"/>
          </p:cNvSpPr>
          <p:nvPr/>
        </p:nvSpPr>
        <p:spPr bwMode="auto">
          <a:xfrm>
            <a:off x="3200400" y="3429000"/>
            <a:ext cx="790575" cy="647700"/>
          </a:xfrm>
          <a:prstGeom prst="rect">
            <a:avLst/>
          </a:prstGeom>
        </p:spPr>
        <p:txBody>
          <a:bodyPr wrap="none" fromWordArt="1">
            <a:prstTxWarp prst="textSlantUp">
              <a:avLst>
                <a:gd name="adj" fmla="val 0"/>
              </a:avLst>
            </a:prstTxWarp>
          </a:bodyPr>
          <a:lstStyle/>
          <a:p>
            <a:pPr algn="ctr"/>
            <a:r>
              <a:rPr lang="en-US" sz="3600" b="1" kern="10">
                <a:ln w="9525">
                  <a:solidFill>
                    <a:schemeClr val="tx1"/>
                  </a:solidFill>
                  <a:round/>
                  <a:headEnd type="none" w="sm" len="sm"/>
                  <a:tailEnd type="none" w="sm" len="sm"/>
                </a:ln>
                <a:solidFill>
                  <a:srgbClr val="000000"/>
                </a:solidFill>
                <a:latin typeface="Arial Black" panose="020B0A04020102020204" pitchFamily="34" charset="0"/>
              </a:rPr>
              <a:t>life</a:t>
            </a:r>
          </a:p>
        </p:txBody>
      </p:sp>
      <p:sp>
        <p:nvSpPr>
          <p:cNvPr id="27663" name="WordArt 15"/>
          <p:cNvSpPr>
            <a:spLocks noChangeArrowheads="1" noChangeShapeType="1" noTextEdit="1"/>
          </p:cNvSpPr>
          <p:nvPr/>
        </p:nvSpPr>
        <p:spPr bwMode="auto">
          <a:xfrm>
            <a:off x="3200400" y="4114800"/>
            <a:ext cx="1247775" cy="1457325"/>
          </a:xfrm>
          <a:prstGeom prst="rect">
            <a:avLst/>
          </a:prstGeom>
        </p:spPr>
        <p:txBody>
          <a:bodyPr wrap="none" fromWordArt="1">
            <a:prstTxWarp prst="textSlantUp">
              <a:avLst>
                <a:gd name="adj" fmla="val 55556"/>
              </a:avLst>
            </a:prstTxWarp>
          </a:bodyPr>
          <a:lstStyle/>
          <a:p>
            <a:pPr algn="ctr"/>
            <a:r>
              <a:rPr lang="en-US" sz="3600" kern="10">
                <a:ln w="9525">
                  <a:solidFill>
                    <a:schemeClr val="tx1"/>
                  </a:solidFill>
                  <a:round/>
                  <a:headEnd type="none" w="sm" len="sm"/>
                  <a:tailEnd type="none" w="sm" len="sm"/>
                </a:ln>
                <a:solidFill>
                  <a:srgbClr val="000000"/>
                </a:solidFill>
                <a:latin typeface="Arial Black" panose="020B0A04020102020204" pitchFamily="34" charset="0"/>
              </a:rPr>
              <a:t>fixed</a:t>
            </a:r>
          </a:p>
        </p:txBody>
      </p:sp>
      <p:sp>
        <p:nvSpPr>
          <p:cNvPr id="71696" name="Text Box 16"/>
          <p:cNvSpPr txBox="1">
            <a:spLocks noChangeArrowheads="1"/>
          </p:cNvSpPr>
          <p:nvPr/>
        </p:nvSpPr>
        <p:spPr bwMode="auto">
          <a:xfrm>
            <a:off x="31845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71697" name="Text Box 17"/>
          <p:cNvSpPr txBox="1">
            <a:spLocks noChangeArrowheads="1"/>
          </p:cNvSpPr>
          <p:nvPr/>
        </p:nvSpPr>
        <p:spPr bwMode="auto">
          <a:xfrm>
            <a:off x="34131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27666" name="WordArt 18"/>
          <p:cNvSpPr>
            <a:spLocks noChangeArrowheads="1" noChangeShapeType="1" noTextEdit="1"/>
          </p:cNvSpPr>
          <p:nvPr/>
        </p:nvSpPr>
        <p:spPr bwMode="auto">
          <a:xfrm>
            <a:off x="3657600" y="1676400"/>
            <a:ext cx="790575" cy="647700"/>
          </a:xfrm>
          <a:prstGeom prst="rect">
            <a:avLst/>
          </a:prstGeom>
        </p:spPr>
        <p:txBody>
          <a:bodyPr wrap="none" fromWordArt="1">
            <a:prstTxWarp prst="textSlantUp">
              <a:avLst>
                <a:gd name="adj" fmla="val 0"/>
              </a:avLst>
            </a:prstTxWarp>
          </a:bodyPr>
          <a:lstStyle/>
          <a:p>
            <a:pPr algn="ctr"/>
            <a:r>
              <a:rPr lang="en-US" sz="3600" b="1" kern="10">
                <a:ln w="9525">
                  <a:solidFill>
                    <a:schemeClr val="tx1"/>
                  </a:solidFill>
                  <a:round/>
                  <a:headEnd type="none" w="sm" len="sm"/>
                  <a:tailEnd type="none" w="sm" len="sm"/>
                </a:ln>
                <a:solidFill>
                  <a:srgbClr val="000000"/>
                </a:solidFill>
                <a:latin typeface="Arial Black" panose="020B0A04020102020204" pitchFamily="34" charset="0"/>
              </a:rPr>
              <a:t>life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619" y="4843462"/>
            <a:ext cx="1703054" cy="1654594"/>
          </a:xfrm>
          <a:prstGeom prst="rect">
            <a:avLst/>
          </a:prstGeom>
        </p:spPr>
      </p:pic>
    </p:spTree>
    <p:extLst>
      <p:ext uri="{BB962C8B-B14F-4D97-AF65-F5344CB8AC3E}">
        <p14:creationId xmlns:p14="http://schemas.microsoft.com/office/powerpoint/2010/main" val="251481511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ppt_w</p:attrName>
                                        </p:attrNameLst>
                                      </p:cBhvr>
                                      <p:tavLst>
                                        <p:tav tm="0">
                                          <p:val>
                                            <p:fltVal val="0"/>
                                          </p:val>
                                        </p:tav>
                                        <p:tav tm="100000">
                                          <p:val>
                                            <p:strVal val="#ppt_w"/>
                                          </p:val>
                                        </p:tav>
                                      </p:tavLst>
                                    </p:anim>
                                    <p:anim calcmode="lin" valueType="num">
                                      <p:cBhvr>
                                        <p:cTn id="8" dur="500" fill="hold"/>
                                        <p:tgtEl>
                                          <p:spTgt spid="2765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27651"/>
                                        </p:tgtEl>
                                        <p:attrNameLst>
                                          <p:attrName>style.visibility</p:attrName>
                                        </p:attrNameLst>
                                      </p:cBhvr>
                                      <p:to>
                                        <p:strVal val="visible"/>
                                      </p:to>
                                    </p:set>
                                    <p:animEffect transition="in" filter="barn(outVertical)">
                                      <p:cBhvr>
                                        <p:cTn id="12" dur="500"/>
                                        <p:tgtEl>
                                          <p:spTgt spid="27651"/>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7656"/>
                                        </p:tgtEl>
                                        <p:attrNameLst>
                                          <p:attrName>style.visibility</p:attrName>
                                        </p:attrNameLst>
                                      </p:cBhvr>
                                      <p:to>
                                        <p:strVal val="visible"/>
                                      </p:to>
                                    </p:set>
                                    <p:animEffect transition="in" filter="dissolve">
                                      <p:cBhvr>
                                        <p:cTn id="16" dur="500"/>
                                        <p:tgtEl>
                                          <p:spTgt spid="27656"/>
                                        </p:tgtEl>
                                      </p:cBhvr>
                                    </p:animEffect>
                                  </p:childTnLst>
                                </p:cTn>
                              </p:par>
                            </p:childTnLst>
                          </p:cTn>
                        </p:par>
                        <p:par>
                          <p:cTn id="17" fill="hold" nodeType="afterGroup">
                            <p:stCondLst>
                              <p:cond delay="1500"/>
                            </p:stCondLst>
                            <p:childTnLst>
                              <p:par>
                                <p:cTn id="18" presetID="17" presetClass="entr" presetSubtype="8" fill="hold" nodeType="afterEffect">
                                  <p:stCondLst>
                                    <p:cond delay="0"/>
                                  </p:stCondLst>
                                  <p:childTnLst>
                                    <p:set>
                                      <p:cBhvr>
                                        <p:cTn id="19" dur="1" fill="hold">
                                          <p:stCondLst>
                                            <p:cond delay="0"/>
                                          </p:stCondLst>
                                        </p:cTn>
                                        <p:tgtEl>
                                          <p:spTgt spid="27657"/>
                                        </p:tgtEl>
                                        <p:attrNameLst>
                                          <p:attrName>style.visibility</p:attrName>
                                        </p:attrNameLst>
                                      </p:cBhvr>
                                      <p:to>
                                        <p:strVal val="visible"/>
                                      </p:to>
                                    </p:set>
                                    <p:anim calcmode="lin" valueType="num">
                                      <p:cBhvr>
                                        <p:cTn id="20" dur="500" fill="hold"/>
                                        <p:tgtEl>
                                          <p:spTgt spid="27657"/>
                                        </p:tgtEl>
                                        <p:attrNameLst>
                                          <p:attrName>ppt_x</p:attrName>
                                        </p:attrNameLst>
                                      </p:cBhvr>
                                      <p:tavLst>
                                        <p:tav tm="0">
                                          <p:val>
                                            <p:strVal val="#ppt_x-#ppt_w/2"/>
                                          </p:val>
                                        </p:tav>
                                        <p:tav tm="100000">
                                          <p:val>
                                            <p:strVal val="#ppt_x"/>
                                          </p:val>
                                        </p:tav>
                                      </p:tavLst>
                                    </p:anim>
                                    <p:anim calcmode="lin" valueType="num">
                                      <p:cBhvr>
                                        <p:cTn id="21" dur="500" fill="hold"/>
                                        <p:tgtEl>
                                          <p:spTgt spid="27657"/>
                                        </p:tgtEl>
                                        <p:attrNameLst>
                                          <p:attrName>ppt_y</p:attrName>
                                        </p:attrNameLst>
                                      </p:cBhvr>
                                      <p:tavLst>
                                        <p:tav tm="0">
                                          <p:val>
                                            <p:strVal val="#ppt_y"/>
                                          </p:val>
                                        </p:tav>
                                        <p:tav tm="100000">
                                          <p:val>
                                            <p:strVal val="#ppt_y"/>
                                          </p:val>
                                        </p:tav>
                                      </p:tavLst>
                                    </p:anim>
                                    <p:anim calcmode="lin" valueType="num">
                                      <p:cBhvr>
                                        <p:cTn id="22" dur="500" fill="hold"/>
                                        <p:tgtEl>
                                          <p:spTgt spid="27657"/>
                                        </p:tgtEl>
                                        <p:attrNameLst>
                                          <p:attrName>ppt_w</p:attrName>
                                        </p:attrNameLst>
                                      </p:cBhvr>
                                      <p:tavLst>
                                        <p:tav tm="0">
                                          <p:val>
                                            <p:fltVal val="0"/>
                                          </p:val>
                                        </p:tav>
                                        <p:tav tm="100000">
                                          <p:val>
                                            <p:strVal val="#ppt_w"/>
                                          </p:val>
                                        </p:tav>
                                      </p:tavLst>
                                    </p:anim>
                                    <p:anim calcmode="lin" valueType="num">
                                      <p:cBhvr>
                                        <p:cTn id="23" dur="500" fill="hold"/>
                                        <p:tgtEl>
                                          <p:spTgt spid="27657"/>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2000"/>
                            </p:stCondLst>
                            <p:childTnLst>
                              <p:par>
                                <p:cTn id="25" presetID="9" presetClass="entr" presetSubtype="0" fill="hold" grpId="0" nodeType="afterEffect">
                                  <p:stCondLst>
                                    <p:cond delay="0"/>
                                  </p:stCondLst>
                                  <p:childTnLst>
                                    <p:set>
                                      <p:cBhvr>
                                        <p:cTn id="26" dur="1" fill="hold">
                                          <p:stCondLst>
                                            <p:cond delay="0"/>
                                          </p:stCondLst>
                                        </p:cTn>
                                        <p:tgtEl>
                                          <p:spTgt spid="27655"/>
                                        </p:tgtEl>
                                        <p:attrNameLst>
                                          <p:attrName>style.visibility</p:attrName>
                                        </p:attrNameLst>
                                      </p:cBhvr>
                                      <p:to>
                                        <p:strVal val="visible"/>
                                      </p:to>
                                    </p:set>
                                    <p:animEffect transition="in" filter="dissolve">
                                      <p:cBhvr>
                                        <p:cTn id="27" dur="500"/>
                                        <p:tgtEl>
                                          <p:spTgt spid="27655"/>
                                        </p:tgtEl>
                                      </p:cBhvr>
                                    </p:animEffect>
                                  </p:childTnLst>
                                </p:cTn>
                              </p:par>
                            </p:childTnLst>
                          </p:cTn>
                        </p:par>
                        <p:par>
                          <p:cTn id="28" fill="hold" nodeType="afterGroup">
                            <p:stCondLst>
                              <p:cond delay="2500"/>
                            </p:stCondLst>
                            <p:childTnLst>
                              <p:par>
                                <p:cTn id="29" presetID="17" presetClass="entr" presetSubtype="2" fill="hold" nodeType="afterEffect">
                                  <p:stCondLst>
                                    <p:cond delay="0"/>
                                  </p:stCondLst>
                                  <p:childTnLst>
                                    <p:set>
                                      <p:cBhvr>
                                        <p:cTn id="30" dur="1" fill="hold">
                                          <p:stCondLst>
                                            <p:cond delay="0"/>
                                          </p:stCondLst>
                                        </p:cTn>
                                        <p:tgtEl>
                                          <p:spTgt spid="27658"/>
                                        </p:tgtEl>
                                        <p:attrNameLst>
                                          <p:attrName>style.visibility</p:attrName>
                                        </p:attrNameLst>
                                      </p:cBhvr>
                                      <p:to>
                                        <p:strVal val="visible"/>
                                      </p:to>
                                    </p:set>
                                    <p:anim calcmode="lin" valueType="num">
                                      <p:cBhvr>
                                        <p:cTn id="31" dur="500" fill="hold"/>
                                        <p:tgtEl>
                                          <p:spTgt spid="27658"/>
                                        </p:tgtEl>
                                        <p:attrNameLst>
                                          <p:attrName>ppt_x</p:attrName>
                                        </p:attrNameLst>
                                      </p:cBhvr>
                                      <p:tavLst>
                                        <p:tav tm="0">
                                          <p:val>
                                            <p:strVal val="#ppt_x+#ppt_w/2"/>
                                          </p:val>
                                        </p:tav>
                                        <p:tav tm="100000">
                                          <p:val>
                                            <p:strVal val="#ppt_x"/>
                                          </p:val>
                                        </p:tav>
                                      </p:tavLst>
                                    </p:anim>
                                    <p:anim calcmode="lin" valueType="num">
                                      <p:cBhvr>
                                        <p:cTn id="32" dur="500" fill="hold"/>
                                        <p:tgtEl>
                                          <p:spTgt spid="27658"/>
                                        </p:tgtEl>
                                        <p:attrNameLst>
                                          <p:attrName>ppt_y</p:attrName>
                                        </p:attrNameLst>
                                      </p:cBhvr>
                                      <p:tavLst>
                                        <p:tav tm="0">
                                          <p:val>
                                            <p:strVal val="#ppt_y"/>
                                          </p:val>
                                        </p:tav>
                                        <p:tav tm="100000">
                                          <p:val>
                                            <p:strVal val="#ppt_y"/>
                                          </p:val>
                                        </p:tav>
                                      </p:tavLst>
                                    </p:anim>
                                    <p:anim calcmode="lin" valueType="num">
                                      <p:cBhvr>
                                        <p:cTn id="33" dur="500" fill="hold"/>
                                        <p:tgtEl>
                                          <p:spTgt spid="27658"/>
                                        </p:tgtEl>
                                        <p:attrNameLst>
                                          <p:attrName>ppt_w</p:attrName>
                                        </p:attrNameLst>
                                      </p:cBhvr>
                                      <p:tavLst>
                                        <p:tav tm="0">
                                          <p:val>
                                            <p:fltVal val="0"/>
                                          </p:val>
                                        </p:tav>
                                        <p:tav tm="100000">
                                          <p:val>
                                            <p:strVal val="#ppt_w"/>
                                          </p:val>
                                        </p:tav>
                                      </p:tavLst>
                                    </p:anim>
                                    <p:anim calcmode="lin" valueType="num">
                                      <p:cBhvr>
                                        <p:cTn id="34" dur="500" fill="hold"/>
                                        <p:tgtEl>
                                          <p:spTgt spid="27658"/>
                                        </p:tgtEl>
                                        <p:attrNameLst>
                                          <p:attrName>ppt_h</p:attrName>
                                        </p:attrNameLst>
                                      </p:cBhvr>
                                      <p:tavLst>
                                        <p:tav tm="0">
                                          <p:val>
                                            <p:strVal val="#ppt_h"/>
                                          </p:val>
                                        </p:tav>
                                        <p:tav tm="100000">
                                          <p:val>
                                            <p:strVal val="#ppt_h"/>
                                          </p:val>
                                        </p:tav>
                                      </p:tavLst>
                                    </p:anim>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27654"/>
                                        </p:tgtEl>
                                        <p:attrNameLst>
                                          <p:attrName>style.visibility</p:attrName>
                                        </p:attrNameLst>
                                      </p:cBhvr>
                                      <p:to>
                                        <p:strVal val="visible"/>
                                      </p:to>
                                    </p:set>
                                    <p:animEffect transition="in" filter="dissolve">
                                      <p:cBhvr>
                                        <p:cTn id="38" dur="500"/>
                                        <p:tgtEl>
                                          <p:spTgt spid="27654"/>
                                        </p:tgtEl>
                                      </p:cBhvr>
                                    </p:animEffect>
                                  </p:childTnLst>
                                </p:cTn>
                              </p:par>
                            </p:childTnLst>
                          </p:cTn>
                        </p:par>
                        <p:par>
                          <p:cTn id="39" fill="hold" nodeType="afterGroup">
                            <p:stCondLst>
                              <p:cond delay="3500"/>
                            </p:stCondLst>
                            <p:childTnLst>
                              <p:par>
                                <p:cTn id="40" presetID="17" presetClass="entr" presetSubtype="4" fill="hold" nodeType="afterEffect">
                                  <p:stCondLst>
                                    <p:cond delay="0"/>
                                  </p:stCondLst>
                                  <p:childTnLst>
                                    <p:set>
                                      <p:cBhvr>
                                        <p:cTn id="41" dur="1" fill="hold">
                                          <p:stCondLst>
                                            <p:cond delay="0"/>
                                          </p:stCondLst>
                                        </p:cTn>
                                        <p:tgtEl>
                                          <p:spTgt spid="27659"/>
                                        </p:tgtEl>
                                        <p:attrNameLst>
                                          <p:attrName>style.visibility</p:attrName>
                                        </p:attrNameLst>
                                      </p:cBhvr>
                                      <p:to>
                                        <p:strVal val="visible"/>
                                      </p:to>
                                    </p:set>
                                    <p:anim calcmode="lin" valueType="num">
                                      <p:cBhvr>
                                        <p:cTn id="42" dur="500" fill="hold"/>
                                        <p:tgtEl>
                                          <p:spTgt spid="27659"/>
                                        </p:tgtEl>
                                        <p:attrNameLst>
                                          <p:attrName>ppt_x</p:attrName>
                                        </p:attrNameLst>
                                      </p:cBhvr>
                                      <p:tavLst>
                                        <p:tav tm="0">
                                          <p:val>
                                            <p:strVal val="#ppt_x"/>
                                          </p:val>
                                        </p:tav>
                                        <p:tav tm="100000">
                                          <p:val>
                                            <p:strVal val="#ppt_x"/>
                                          </p:val>
                                        </p:tav>
                                      </p:tavLst>
                                    </p:anim>
                                    <p:anim calcmode="lin" valueType="num">
                                      <p:cBhvr>
                                        <p:cTn id="43" dur="500" fill="hold"/>
                                        <p:tgtEl>
                                          <p:spTgt spid="27659"/>
                                        </p:tgtEl>
                                        <p:attrNameLst>
                                          <p:attrName>ppt_y</p:attrName>
                                        </p:attrNameLst>
                                      </p:cBhvr>
                                      <p:tavLst>
                                        <p:tav tm="0">
                                          <p:val>
                                            <p:strVal val="#ppt_y+#ppt_h/2"/>
                                          </p:val>
                                        </p:tav>
                                        <p:tav tm="100000">
                                          <p:val>
                                            <p:strVal val="#ppt_y"/>
                                          </p:val>
                                        </p:tav>
                                      </p:tavLst>
                                    </p:anim>
                                    <p:anim calcmode="lin" valueType="num">
                                      <p:cBhvr>
                                        <p:cTn id="44" dur="500" fill="hold"/>
                                        <p:tgtEl>
                                          <p:spTgt spid="27659"/>
                                        </p:tgtEl>
                                        <p:attrNameLst>
                                          <p:attrName>ppt_w</p:attrName>
                                        </p:attrNameLst>
                                      </p:cBhvr>
                                      <p:tavLst>
                                        <p:tav tm="0">
                                          <p:val>
                                            <p:strVal val="#ppt_w"/>
                                          </p:val>
                                        </p:tav>
                                        <p:tav tm="100000">
                                          <p:val>
                                            <p:strVal val="#ppt_w"/>
                                          </p:val>
                                        </p:tav>
                                      </p:tavLst>
                                    </p:anim>
                                    <p:anim calcmode="lin" valueType="num">
                                      <p:cBhvr>
                                        <p:cTn id="45" dur="500" fill="hold"/>
                                        <p:tgtEl>
                                          <p:spTgt spid="27659"/>
                                        </p:tgtEl>
                                        <p:attrNameLst>
                                          <p:attrName>ppt_h</p:attrName>
                                        </p:attrNameLst>
                                      </p:cBhvr>
                                      <p:tavLst>
                                        <p:tav tm="0">
                                          <p:val>
                                            <p:fltVal val="0"/>
                                          </p:val>
                                        </p:tav>
                                        <p:tav tm="100000">
                                          <p:val>
                                            <p:strVal val="#ppt_h"/>
                                          </p:val>
                                        </p:tav>
                                      </p:tavLst>
                                    </p:anim>
                                  </p:childTnLst>
                                </p:cTn>
                              </p:par>
                            </p:childTnLst>
                          </p:cTn>
                        </p:par>
                        <p:par>
                          <p:cTn id="46" fill="hold" nodeType="afterGroup">
                            <p:stCondLst>
                              <p:cond delay="4000"/>
                            </p:stCondLst>
                            <p:childTnLst>
                              <p:par>
                                <p:cTn id="47" presetID="9" presetClass="entr" presetSubtype="0" fill="hold" grpId="0" nodeType="afterEffect">
                                  <p:stCondLst>
                                    <p:cond delay="0"/>
                                  </p:stCondLst>
                                  <p:childTnLst>
                                    <p:set>
                                      <p:cBhvr>
                                        <p:cTn id="48" dur="1" fill="hold">
                                          <p:stCondLst>
                                            <p:cond delay="0"/>
                                          </p:stCondLst>
                                        </p:cTn>
                                        <p:tgtEl>
                                          <p:spTgt spid="27653"/>
                                        </p:tgtEl>
                                        <p:attrNameLst>
                                          <p:attrName>style.visibility</p:attrName>
                                        </p:attrNameLst>
                                      </p:cBhvr>
                                      <p:to>
                                        <p:strVal val="visible"/>
                                      </p:to>
                                    </p:set>
                                    <p:animEffect transition="in" filter="dissolve">
                                      <p:cBhvr>
                                        <p:cTn id="49" dur="500"/>
                                        <p:tgtEl>
                                          <p:spTgt spid="27653"/>
                                        </p:tgtEl>
                                      </p:cBhvr>
                                    </p:animEffect>
                                  </p:childTnLst>
                                </p:cTn>
                              </p:par>
                            </p:childTnLst>
                          </p:cTn>
                        </p:par>
                        <p:par>
                          <p:cTn id="50" fill="hold" nodeType="afterGroup">
                            <p:stCondLst>
                              <p:cond delay="4500"/>
                            </p:stCondLst>
                            <p:childTnLst>
                              <p:par>
                                <p:cTn id="51" presetID="9" presetClass="entr" presetSubtype="0" fill="hold" nodeType="afterEffect">
                                  <p:stCondLst>
                                    <p:cond delay="0"/>
                                  </p:stCondLst>
                                  <p:childTnLst>
                                    <p:set>
                                      <p:cBhvr>
                                        <p:cTn id="52" dur="1" fill="hold">
                                          <p:stCondLst>
                                            <p:cond delay="0"/>
                                          </p:stCondLst>
                                        </p:cTn>
                                        <p:tgtEl>
                                          <p:spTgt spid="27663"/>
                                        </p:tgtEl>
                                        <p:attrNameLst>
                                          <p:attrName>style.visibility</p:attrName>
                                        </p:attrNameLst>
                                      </p:cBhvr>
                                      <p:to>
                                        <p:strVal val="visible"/>
                                      </p:to>
                                    </p:set>
                                    <p:animEffect transition="in" filter="dissolve">
                                      <p:cBhvr>
                                        <p:cTn id="53" dur="500"/>
                                        <p:tgtEl>
                                          <p:spTgt spid="27663"/>
                                        </p:tgtEl>
                                      </p:cBhvr>
                                    </p:animEffect>
                                  </p:childTnLst>
                                </p:cTn>
                              </p:par>
                            </p:childTnLst>
                          </p:cTn>
                        </p:par>
                        <p:par>
                          <p:cTn id="54" fill="hold" nodeType="afterGroup">
                            <p:stCondLst>
                              <p:cond delay="5000"/>
                            </p:stCondLst>
                            <p:childTnLst>
                              <p:par>
                                <p:cTn id="55" presetID="17" presetClass="entr" presetSubtype="4" fill="hold" nodeType="afterEffect">
                                  <p:stCondLst>
                                    <p:cond delay="0"/>
                                  </p:stCondLst>
                                  <p:childTnLst>
                                    <p:set>
                                      <p:cBhvr>
                                        <p:cTn id="56" dur="1" fill="hold">
                                          <p:stCondLst>
                                            <p:cond delay="0"/>
                                          </p:stCondLst>
                                        </p:cTn>
                                        <p:tgtEl>
                                          <p:spTgt spid="27660"/>
                                        </p:tgtEl>
                                        <p:attrNameLst>
                                          <p:attrName>style.visibility</p:attrName>
                                        </p:attrNameLst>
                                      </p:cBhvr>
                                      <p:to>
                                        <p:strVal val="visible"/>
                                      </p:to>
                                    </p:set>
                                    <p:anim calcmode="lin" valueType="num">
                                      <p:cBhvr>
                                        <p:cTn id="57" dur="500" fill="hold"/>
                                        <p:tgtEl>
                                          <p:spTgt spid="27660"/>
                                        </p:tgtEl>
                                        <p:attrNameLst>
                                          <p:attrName>ppt_x</p:attrName>
                                        </p:attrNameLst>
                                      </p:cBhvr>
                                      <p:tavLst>
                                        <p:tav tm="0">
                                          <p:val>
                                            <p:strVal val="#ppt_x"/>
                                          </p:val>
                                        </p:tav>
                                        <p:tav tm="100000">
                                          <p:val>
                                            <p:strVal val="#ppt_x"/>
                                          </p:val>
                                        </p:tav>
                                      </p:tavLst>
                                    </p:anim>
                                    <p:anim calcmode="lin" valueType="num">
                                      <p:cBhvr>
                                        <p:cTn id="58" dur="500" fill="hold"/>
                                        <p:tgtEl>
                                          <p:spTgt spid="27660"/>
                                        </p:tgtEl>
                                        <p:attrNameLst>
                                          <p:attrName>ppt_y</p:attrName>
                                        </p:attrNameLst>
                                      </p:cBhvr>
                                      <p:tavLst>
                                        <p:tav tm="0">
                                          <p:val>
                                            <p:strVal val="#ppt_y+#ppt_h/2"/>
                                          </p:val>
                                        </p:tav>
                                        <p:tav tm="100000">
                                          <p:val>
                                            <p:strVal val="#ppt_y"/>
                                          </p:val>
                                        </p:tav>
                                      </p:tavLst>
                                    </p:anim>
                                    <p:anim calcmode="lin" valueType="num">
                                      <p:cBhvr>
                                        <p:cTn id="59" dur="500" fill="hold"/>
                                        <p:tgtEl>
                                          <p:spTgt spid="27660"/>
                                        </p:tgtEl>
                                        <p:attrNameLst>
                                          <p:attrName>ppt_w</p:attrName>
                                        </p:attrNameLst>
                                      </p:cBhvr>
                                      <p:tavLst>
                                        <p:tav tm="0">
                                          <p:val>
                                            <p:strVal val="#ppt_w"/>
                                          </p:val>
                                        </p:tav>
                                        <p:tav tm="100000">
                                          <p:val>
                                            <p:strVal val="#ppt_w"/>
                                          </p:val>
                                        </p:tav>
                                      </p:tavLst>
                                    </p:anim>
                                    <p:anim calcmode="lin" valueType="num">
                                      <p:cBhvr>
                                        <p:cTn id="60" dur="500" fill="hold"/>
                                        <p:tgtEl>
                                          <p:spTgt spid="27660"/>
                                        </p:tgtEl>
                                        <p:attrNameLst>
                                          <p:attrName>ppt_h</p:attrName>
                                        </p:attrNameLst>
                                      </p:cBhvr>
                                      <p:tavLst>
                                        <p:tav tm="0">
                                          <p:val>
                                            <p:fltVal val="0"/>
                                          </p:val>
                                        </p:tav>
                                        <p:tav tm="100000">
                                          <p:val>
                                            <p:strVal val="#ppt_h"/>
                                          </p:val>
                                        </p:tav>
                                      </p:tavLst>
                                    </p:anim>
                                  </p:childTnLst>
                                </p:cTn>
                              </p:par>
                            </p:childTnLst>
                          </p:cTn>
                        </p:par>
                        <p:par>
                          <p:cTn id="61" fill="hold" nodeType="afterGroup">
                            <p:stCondLst>
                              <p:cond delay="5500"/>
                            </p:stCondLst>
                            <p:childTnLst>
                              <p:par>
                                <p:cTn id="62" presetID="9" presetClass="entr" presetSubtype="0" fill="hold" nodeType="afterEffect">
                                  <p:stCondLst>
                                    <p:cond delay="0"/>
                                  </p:stCondLst>
                                  <p:childTnLst>
                                    <p:set>
                                      <p:cBhvr>
                                        <p:cTn id="63" dur="1" fill="hold">
                                          <p:stCondLst>
                                            <p:cond delay="0"/>
                                          </p:stCondLst>
                                        </p:cTn>
                                        <p:tgtEl>
                                          <p:spTgt spid="27662"/>
                                        </p:tgtEl>
                                        <p:attrNameLst>
                                          <p:attrName>style.visibility</p:attrName>
                                        </p:attrNameLst>
                                      </p:cBhvr>
                                      <p:to>
                                        <p:strVal val="visible"/>
                                      </p:to>
                                    </p:set>
                                    <p:animEffect transition="in" filter="dissolve">
                                      <p:cBhvr>
                                        <p:cTn id="64" dur="500"/>
                                        <p:tgtEl>
                                          <p:spTgt spid="27662"/>
                                        </p:tgtEl>
                                      </p:cBhvr>
                                    </p:animEffect>
                                  </p:childTnLst>
                                </p:cTn>
                              </p:par>
                            </p:childTnLst>
                          </p:cTn>
                        </p:par>
                        <p:par>
                          <p:cTn id="65" fill="hold" nodeType="afterGroup">
                            <p:stCondLst>
                              <p:cond delay="6000"/>
                            </p:stCondLst>
                            <p:childTnLst>
                              <p:par>
                                <p:cTn id="66" presetID="17" presetClass="entr" presetSubtype="2" fill="hold" nodeType="afterEffect">
                                  <p:stCondLst>
                                    <p:cond delay="0"/>
                                  </p:stCondLst>
                                  <p:childTnLst>
                                    <p:set>
                                      <p:cBhvr>
                                        <p:cTn id="67" dur="1" fill="hold">
                                          <p:stCondLst>
                                            <p:cond delay="0"/>
                                          </p:stCondLst>
                                        </p:cTn>
                                        <p:tgtEl>
                                          <p:spTgt spid="27661"/>
                                        </p:tgtEl>
                                        <p:attrNameLst>
                                          <p:attrName>style.visibility</p:attrName>
                                        </p:attrNameLst>
                                      </p:cBhvr>
                                      <p:to>
                                        <p:strVal val="visible"/>
                                      </p:to>
                                    </p:set>
                                    <p:anim calcmode="lin" valueType="num">
                                      <p:cBhvr>
                                        <p:cTn id="68" dur="500" fill="hold"/>
                                        <p:tgtEl>
                                          <p:spTgt spid="27661"/>
                                        </p:tgtEl>
                                        <p:attrNameLst>
                                          <p:attrName>ppt_x</p:attrName>
                                        </p:attrNameLst>
                                      </p:cBhvr>
                                      <p:tavLst>
                                        <p:tav tm="0">
                                          <p:val>
                                            <p:strVal val="#ppt_x+#ppt_w/2"/>
                                          </p:val>
                                        </p:tav>
                                        <p:tav tm="100000">
                                          <p:val>
                                            <p:strVal val="#ppt_x"/>
                                          </p:val>
                                        </p:tav>
                                      </p:tavLst>
                                    </p:anim>
                                    <p:anim calcmode="lin" valueType="num">
                                      <p:cBhvr>
                                        <p:cTn id="69" dur="500" fill="hold"/>
                                        <p:tgtEl>
                                          <p:spTgt spid="27661"/>
                                        </p:tgtEl>
                                        <p:attrNameLst>
                                          <p:attrName>ppt_y</p:attrName>
                                        </p:attrNameLst>
                                      </p:cBhvr>
                                      <p:tavLst>
                                        <p:tav tm="0">
                                          <p:val>
                                            <p:strVal val="#ppt_y"/>
                                          </p:val>
                                        </p:tav>
                                        <p:tav tm="100000">
                                          <p:val>
                                            <p:strVal val="#ppt_y"/>
                                          </p:val>
                                        </p:tav>
                                      </p:tavLst>
                                    </p:anim>
                                    <p:anim calcmode="lin" valueType="num">
                                      <p:cBhvr>
                                        <p:cTn id="70" dur="500" fill="hold"/>
                                        <p:tgtEl>
                                          <p:spTgt spid="27661"/>
                                        </p:tgtEl>
                                        <p:attrNameLst>
                                          <p:attrName>ppt_w</p:attrName>
                                        </p:attrNameLst>
                                      </p:cBhvr>
                                      <p:tavLst>
                                        <p:tav tm="0">
                                          <p:val>
                                            <p:fltVal val="0"/>
                                          </p:val>
                                        </p:tav>
                                        <p:tav tm="100000">
                                          <p:val>
                                            <p:strVal val="#ppt_w"/>
                                          </p:val>
                                        </p:tav>
                                      </p:tavLst>
                                    </p:anim>
                                    <p:anim calcmode="lin" valueType="num">
                                      <p:cBhvr>
                                        <p:cTn id="71" dur="500" fill="hold"/>
                                        <p:tgtEl>
                                          <p:spTgt spid="27661"/>
                                        </p:tgtEl>
                                        <p:attrNameLst>
                                          <p:attrName>ppt_h</p:attrName>
                                        </p:attrNameLst>
                                      </p:cBhvr>
                                      <p:tavLst>
                                        <p:tav tm="0">
                                          <p:val>
                                            <p:strVal val="#ppt_h"/>
                                          </p:val>
                                        </p:tav>
                                        <p:tav tm="100000">
                                          <p:val>
                                            <p:strVal val="#ppt_h"/>
                                          </p:val>
                                        </p:tav>
                                      </p:tavLst>
                                    </p:anim>
                                  </p:childTnLst>
                                </p:cTn>
                              </p:par>
                            </p:childTnLst>
                          </p:cTn>
                        </p:par>
                        <p:par>
                          <p:cTn id="72" fill="hold" nodeType="afterGroup">
                            <p:stCondLst>
                              <p:cond delay="6500"/>
                            </p:stCondLst>
                            <p:childTnLst>
                              <p:par>
                                <p:cTn id="73" presetID="9" presetClass="entr" presetSubtype="0" fill="hold" grpId="0" nodeType="afterEffect">
                                  <p:stCondLst>
                                    <p:cond delay="0"/>
                                  </p:stCondLst>
                                  <p:childTnLst>
                                    <p:set>
                                      <p:cBhvr>
                                        <p:cTn id="74" dur="1" fill="hold">
                                          <p:stCondLst>
                                            <p:cond delay="0"/>
                                          </p:stCondLst>
                                        </p:cTn>
                                        <p:tgtEl>
                                          <p:spTgt spid="27652"/>
                                        </p:tgtEl>
                                        <p:attrNameLst>
                                          <p:attrName>style.visibility</p:attrName>
                                        </p:attrNameLst>
                                      </p:cBhvr>
                                      <p:to>
                                        <p:strVal val="visible"/>
                                      </p:to>
                                    </p:set>
                                    <p:animEffect transition="in" filter="dissolve">
                                      <p:cBhvr>
                                        <p:cTn id="75" dur="500"/>
                                        <p:tgtEl>
                                          <p:spTgt spid="27652"/>
                                        </p:tgtEl>
                                      </p:cBhvr>
                                    </p:animEffect>
                                  </p:childTnLst>
                                </p:cTn>
                              </p:par>
                            </p:childTnLst>
                          </p:cTn>
                        </p:par>
                        <p:par>
                          <p:cTn id="76" fill="hold" nodeType="afterGroup">
                            <p:stCondLst>
                              <p:cond delay="7000"/>
                            </p:stCondLst>
                            <p:childTnLst>
                              <p:par>
                                <p:cTn id="77" presetID="9" presetClass="entr" presetSubtype="0" fill="hold" nodeType="afterEffect">
                                  <p:stCondLst>
                                    <p:cond delay="0"/>
                                  </p:stCondLst>
                                  <p:childTnLst>
                                    <p:set>
                                      <p:cBhvr>
                                        <p:cTn id="78" dur="1" fill="hold">
                                          <p:stCondLst>
                                            <p:cond delay="0"/>
                                          </p:stCondLst>
                                        </p:cTn>
                                        <p:tgtEl>
                                          <p:spTgt spid="27666"/>
                                        </p:tgtEl>
                                        <p:attrNameLst>
                                          <p:attrName>style.visibility</p:attrName>
                                        </p:attrNameLst>
                                      </p:cBhvr>
                                      <p:to>
                                        <p:strVal val="visible"/>
                                      </p:to>
                                    </p:set>
                                    <p:animEffect transition="in" filter="dissolve">
                                      <p:cBhvr>
                                        <p:cTn id="79" dur="500"/>
                                        <p:tgtEl>
                                          <p:spTgt spid="27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autoUpdateAnimBg="0"/>
      <p:bldP spid="27653" grpId="0" animBg="1" autoUpdateAnimBg="0"/>
      <p:bldP spid="27654" grpId="0" animBg="1" autoUpdateAnimBg="0"/>
      <p:bldP spid="27655" grpId="0" animBg="1" autoUpdateAnimBg="0"/>
      <p:bldP spid="27656"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689493"/>
            <a:ext cx="8153400" cy="1085850"/>
          </a:xfrm>
          <a:noFill/>
          <a:extLst>
            <a:ext uri="{91240B29-F687-4F45-9708-019B960494DF}">
              <a14:hiddenLine xmlns:a14="http://schemas.microsoft.com/office/drawing/2010/main" w="38100">
                <a:solidFill>
                  <a:schemeClr val="accent2"/>
                </a:solidFill>
                <a:miter lim="800000"/>
                <a:headEnd/>
                <a:tailEnd/>
              </a14:hiddenLine>
            </a:ext>
          </a:extLst>
        </p:spPr>
        <p:txBody>
          <a:bodyPr lIns="92075" tIns="46038" rIns="92075" bIns="46038"/>
          <a:lstStyle/>
          <a:p>
            <a:pPr algn="ctr" eaLnBrk="1" hangingPunct="1"/>
            <a:r>
              <a:rPr lang="en-US" altLang="en-US" sz="3600" dirty="0"/>
              <a:t>Immediate Payment </a:t>
            </a:r>
            <a:br>
              <a:rPr lang="en-US" altLang="en-US" sz="3600" dirty="0"/>
            </a:br>
            <a:r>
              <a:rPr lang="en-US" altLang="en-US" sz="3600" dirty="0"/>
              <a:t>Gift annuity donor cycle</a:t>
            </a:r>
            <a:endParaRPr lang="en-US" altLang="en-US" dirty="0"/>
          </a:p>
        </p:txBody>
      </p:sp>
      <p:sp>
        <p:nvSpPr>
          <p:cNvPr id="73731" name="Oval 3"/>
          <p:cNvSpPr>
            <a:spLocks noChangeArrowheads="1"/>
          </p:cNvSpPr>
          <p:nvPr/>
        </p:nvSpPr>
        <p:spPr bwMode="auto">
          <a:xfrm>
            <a:off x="3968750" y="2292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73732" name="Oval 4"/>
          <p:cNvSpPr>
            <a:spLocks noChangeArrowheads="1"/>
          </p:cNvSpPr>
          <p:nvPr/>
        </p:nvSpPr>
        <p:spPr bwMode="auto">
          <a:xfrm>
            <a:off x="1225550" y="1911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2800" b="1">
                <a:solidFill>
                  <a:schemeClr val="bg1"/>
                </a:solidFill>
                <a:latin typeface="Times New Roman" panose="02020603050405020304" pitchFamily="18" charset="0"/>
              </a:rPr>
              <a:t>Beneficiary</a:t>
            </a:r>
          </a:p>
        </p:txBody>
      </p:sp>
      <p:sp>
        <p:nvSpPr>
          <p:cNvPr id="73733" name="Oval 5"/>
          <p:cNvSpPr>
            <a:spLocks noChangeArrowheads="1"/>
          </p:cNvSpPr>
          <p:nvPr/>
        </p:nvSpPr>
        <p:spPr bwMode="auto">
          <a:xfrm>
            <a:off x="1295400" y="381000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Payment</a:t>
            </a:r>
          </a:p>
        </p:txBody>
      </p:sp>
      <p:sp>
        <p:nvSpPr>
          <p:cNvPr id="73734" name="Oval 6"/>
          <p:cNvSpPr>
            <a:spLocks noChangeArrowheads="1"/>
          </p:cNvSpPr>
          <p:nvPr/>
        </p:nvSpPr>
        <p:spPr bwMode="auto">
          <a:xfrm>
            <a:off x="3968750" y="4959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Annuity</a:t>
            </a:r>
          </a:p>
        </p:txBody>
      </p:sp>
      <p:sp>
        <p:nvSpPr>
          <p:cNvPr id="73735" name="Oval 7"/>
          <p:cNvSpPr>
            <a:spLocks noChangeArrowheads="1"/>
          </p:cNvSpPr>
          <p:nvPr/>
        </p:nvSpPr>
        <p:spPr bwMode="auto">
          <a:xfrm>
            <a:off x="6788150" y="37401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800" b="1">
                <a:solidFill>
                  <a:schemeClr val="bg1"/>
                </a:solidFill>
                <a:latin typeface="Times New Roman" panose="02020603050405020304" pitchFamily="18" charset="0"/>
              </a:rPr>
              <a:t>Asset</a:t>
            </a:r>
          </a:p>
        </p:txBody>
      </p:sp>
      <p:sp>
        <p:nvSpPr>
          <p:cNvPr id="73736" name="Rectangle 8"/>
          <p:cNvSpPr>
            <a:spLocks noChangeArrowheads="1"/>
          </p:cNvSpPr>
          <p:nvPr/>
        </p:nvSpPr>
        <p:spPr bwMode="auto">
          <a:xfrm>
            <a:off x="4228829" y="2465037"/>
            <a:ext cx="1736053"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b="1" dirty="0">
                <a:solidFill>
                  <a:schemeClr val="bg1"/>
                </a:solidFill>
                <a:latin typeface="Times New Roman" panose="02020603050405020304" pitchFamily="18" charset="0"/>
              </a:rPr>
              <a:t>Donor(s)</a:t>
            </a:r>
            <a:endParaRPr lang="en-US" altLang="en-US" sz="2400" b="1" dirty="0">
              <a:solidFill>
                <a:schemeClr val="bg1"/>
              </a:solidFill>
              <a:latin typeface="Times New Roman" panose="02020603050405020304" pitchFamily="18" charset="0"/>
            </a:endParaRPr>
          </a:p>
        </p:txBody>
      </p:sp>
      <p:sp>
        <p:nvSpPr>
          <p:cNvPr id="73737" name="Arc 9"/>
          <p:cNvSpPr>
            <a:spLocks/>
          </p:cNvSpPr>
          <p:nvPr/>
        </p:nvSpPr>
        <p:spPr bwMode="auto">
          <a:xfrm>
            <a:off x="6096000" y="2973388"/>
            <a:ext cx="1601788" cy="762000"/>
          </a:xfrm>
          <a:custGeom>
            <a:avLst/>
            <a:gdLst>
              <a:gd name="T0" fmla="*/ 0 w 21621"/>
              <a:gd name="T1" fmla="*/ 0 h 21600"/>
              <a:gd name="T2" fmla="*/ 2147483646 w 21621"/>
              <a:gd name="T3" fmla="*/ 2147483646 h 21600"/>
              <a:gd name="T4" fmla="*/ 2147483646 w 21621"/>
              <a:gd name="T5" fmla="*/ 2147483646 h 21600"/>
              <a:gd name="T6" fmla="*/ 0 60000 65536"/>
              <a:gd name="T7" fmla="*/ 0 60000 65536"/>
              <a:gd name="T8" fmla="*/ 0 60000 65536"/>
            </a:gdLst>
            <a:ahLst/>
            <a:cxnLst>
              <a:cxn ang="T6">
                <a:pos x="T0" y="T1"/>
              </a:cxn>
              <a:cxn ang="T7">
                <a:pos x="T2" y="T3"/>
              </a:cxn>
              <a:cxn ang="T8">
                <a:pos x="T4" y="T5"/>
              </a:cxn>
            </a:cxnLst>
            <a:rect l="0" t="0" r="r" b="b"/>
            <a:pathLst>
              <a:path w="21621" h="21600" fill="none" extrusionOk="0">
                <a:moveTo>
                  <a:pt x="0" y="0"/>
                </a:moveTo>
                <a:cubicBezTo>
                  <a:pt x="7" y="0"/>
                  <a:pt x="14" y="-1"/>
                  <a:pt x="21" y="0"/>
                </a:cubicBezTo>
                <a:cubicBezTo>
                  <a:pt x="11950" y="0"/>
                  <a:pt x="21621" y="9670"/>
                  <a:pt x="21621" y="21600"/>
                </a:cubicBezTo>
              </a:path>
              <a:path w="21621" h="21600" stroke="0" extrusionOk="0">
                <a:moveTo>
                  <a:pt x="0" y="0"/>
                </a:moveTo>
                <a:cubicBezTo>
                  <a:pt x="7" y="0"/>
                  <a:pt x="14" y="-1"/>
                  <a:pt x="21" y="0"/>
                </a:cubicBezTo>
                <a:cubicBezTo>
                  <a:pt x="11950" y="0"/>
                  <a:pt x="21621" y="9670"/>
                  <a:pt x="21621" y="21600"/>
                </a:cubicBezTo>
                <a:lnTo>
                  <a:pt x="21" y="21600"/>
                </a:lnTo>
                <a:lnTo>
                  <a:pt x="0" y="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8" name="Arc 10"/>
          <p:cNvSpPr>
            <a:spLocks/>
          </p:cNvSpPr>
          <p:nvPr/>
        </p:nvSpPr>
        <p:spPr bwMode="auto">
          <a:xfrm rot="-10560000">
            <a:off x="6175375" y="4700588"/>
            <a:ext cx="1785938" cy="873125"/>
          </a:xfrm>
          <a:custGeom>
            <a:avLst/>
            <a:gdLst>
              <a:gd name="T0" fmla="*/ 2147483646 w 21600"/>
              <a:gd name="T1" fmla="*/ 2147483646 h 22627"/>
              <a:gd name="T2" fmla="*/ 2147483646 w 21600"/>
              <a:gd name="T3" fmla="*/ 0 h 22627"/>
              <a:gd name="T4" fmla="*/ 2147483646 w 21600"/>
              <a:gd name="T5" fmla="*/ 2147483646 h 22627"/>
              <a:gd name="T6" fmla="*/ 0 60000 65536"/>
              <a:gd name="T7" fmla="*/ 0 60000 65536"/>
              <a:gd name="T8" fmla="*/ 0 60000 65536"/>
            </a:gdLst>
            <a:ahLst/>
            <a:cxnLst>
              <a:cxn ang="T6">
                <a:pos x="T0" y="T1"/>
              </a:cxn>
              <a:cxn ang="T7">
                <a:pos x="T2" y="T3"/>
              </a:cxn>
              <a:cxn ang="T8">
                <a:pos x="T4" y="T5"/>
              </a:cxn>
            </a:cxnLst>
            <a:rect l="0" t="0" r="r" b="b"/>
            <a:pathLst>
              <a:path w="21600" h="22627" fill="none" extrusionOk="0">
                <a:moveTo>
                  <a:pt x="24" y="22626"/>
                </a:moveTo>
                <a:cubicBezTo>
                  <a:pt x="8" y="22284"/>
                  <a:pt x="0" y="21942"/>
                  <a:pt x="0" y="21600"/>
                </a:cubicBezTo>
                <a:cubicBezTo>
                  <a:pt x="-1" y="9678"/>
                  <a:pt x="9659" y="10"/>
                  <a:pt x="21581" y="0"/>
                </a:cubicBezTo>
              </a:path>
              <a:path w="21600" h="22627" stroke="0" extrusionOk="0">
                <a:moveTo>
                  <a:pt x="24" y="22626"/>
                </a:moveTo>
                <a:cubicBezTo>
                  <a:pt x="8" y="22284"/>
                  <a:pt x="0" y="21942"/>
                  <a:pt x="0" y="21600"/>
                </a:cubicBezTo>
                <a:cubicBezTo>
                  <a:pt x="-1" y="9678"/>
                  <a:pt x="9659" y="10"/>
                  <a:pt x="21581" y="0"/>
                </a:cubicBezTo>
                <a:lnTo>
                  <a:pt x="21600" y="21600"/>
                </a:lnTo>
                <a:lnTo>
                  <a:pt x="24" y="22626"/>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9" name="Arc 11"/>
          <p:cNvSpPr>
            <a:spLocks/>
          </p:cNvSpPr>
          <p:nvPr/>
        </p:nvSpPr>
        <p:spPr bwMode="auto">
          <a:xfrm>
            <a:off x="2287588" y="4800600"/>
            <a:ext cx="1752600" cy="838200"/>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0" name="WordArt 14"/>
          <p:cNvSpPr>
            <a:spLocks noChangeArrowheads="1" noChangeShapeType="1" noTextEdit="1"/>
          </p:cNvSpPr>
          <p:nvPr/>
        </p:nvSpPr>
        <p:spPr bwMode="auto">
          <a:xfrm>
            <a:off x="2286000" y="3108960"/>
            <a:ext cx="790575" cy="612257"/>
          </a:xfrm>
          <a:prstGeom prst="rect">
            <a:avLst/>
          </a:prstGeom>
        </p:spPr>
        <p:txBody>
          <a:bodyPr wrap="none" fromWordArt="1">
            <a:prstTxWarp prst="textSlantUp">
              <a:avLst>
                <a:gd name="adj" fmla="val 0"/>
              </a:avLst>
            </a:prstTxWarp>
          </a:bodyPr>
          <a:lstStyle/>
          <a:p>
            <a:pPr algn="ctr"/>
            <a:r>
              <a:rPr lang="en-US" sz="3600" b="1" kern="10" dirty="0">
                <a:ln w="9525">
                  <a:solidFill>
                    <a:schemeClr val="tx1"/>
                  </a:solidFill>
                  <a:round/>
                  <a:headEnd type="none" w="sm" len="sm"/>
                  <a:tailEnd type="none" w="sm" len="sm"/>
                </a:ln>
                <a:solidFill>
                  <a:srgbClr val="000000"/>
                </a:solidFill>
                <a:latin typeface="Arial Black" panose="020B0A04020102020204" pitchFamily="34" charset="0"/>
              </a:rPr>
              <a:t>life</a:t>
            </a:r>
          </a:p>
        </p:txBody>
      </p:sp>
      <p:sp>
        <p:nvSpPr>
          <p:cNvPr id="73741" name="WordArt 15"/>
          <p:cNvSpPr>
            <a:spLocks noChangeArrowheads="1" noChangeShapeType="1" noTextEdit="1"/>
          </p:cNvSpPr>
          <p:nvPr/>
        </p:nvSpPr>
        <p:spPr bwMode="auto">
          <a:xfrm>
            <a:off x="3200400" y="4114800"/>
            <a:ext cx="1247775" cy="1457325"/>
          </a:xfrm>
          <a:prstGeom prst="rect">
            <a:avLst/>
          </a:prstGeom>
        </p:spPr>
        <p:txBody>
          <a:bodyPr wrap="none" fromWordArt="1">
            <a:prstTxWarp prst="textSlantUp">
              <a:avLst>
                <a:gd name="adj" fmla="val 55556"/>
              </a:avLst>
            </a:prstTxWarp>
          </a:bodyPr>
          <a:lstStyle/>
          <a:p>
            <a:pPr algn="ctr"/>
            <a:r>
              <a:rPr lang="en-US" sz="3600" kern="10">
                <a:ln w="9525">
                  <a:solidFill>
                    <a:schemeClr val="tx1"/>
                  </a:solidFill>
                  <a:round/>
                  <a:headEnd type="none" w="sm" len="sm"/>
                  <a:tailEnd type="none" w="sm" len="sm"/>
                </a:ln>
                <a:solidFill>
                  <a:srgbClr val="000000"/>
                </a:solidFill>
                <a:latin typeface="Arial Black" panose="020B0A04020102020204" pitchFamily="34" charset="0"/>
              </a:rPr>
              <a:t>fixed</a:t>
            </a:r>
          </a:p>
        </p:txBody>
      </p:sp>
      <p:sp>
        <p:nvSpPr>
          <p:cNvPr id="73742" name="Text Box 16"/>
          <p:cNvSpPr txBox="1">
            <a:spLocks noChangeArrowheads="1"/>
          </p:cNvSpPr>
          <p:nvPr/>
        </p:nvSpPr>
        <p:spPr bwMode="auto">
          <a:xfrm>
            <a:off x="31845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73743" name="Text Box 17"/>
          <p:cNvSpPr txBox="1">
            <a:spLocks noChangeArrowheads="1"/>
          </p:cNvSpPr>
          <p:nvPr/>
        </p:nvSpPr>
        <p:spPr bwMode="auto">
          <a:xfrm>
            <a:off x="34131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73744" name="Line 19"/>
          <p:cNvSpPr>
            <a:spLocks noChangeShapeType="1"/>
          </p:cNvSpPr>
          <p:nvPr/>
        </p:nvSpPr>
        <p:spPr bwMode="auto">
          <a:xfrm flipV="1">
            <a:off x="2057400" y="2819400"/>
            <a:ext cx="0" cy="1066800"/>
          </a:xfrm>
          <a:prstGeom prst="line">
            <a:avLst/>
          </a:prstGeom>
          <a:noFill/>
          <a:ln w="381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619" y="4843462"/>
            <a:ext cx="1703054" cy="1654594"/>
          </a:xfrm>
          <a:prstGeom prst="rect">
            <a:avLst/>
          </a:prstGeom>
        </p:spPr>
      </p:pic>
    </p:spTree>
    <p:extLst>
      <p:ext uri="{BB962C8B-B14F-4D97-AF65-F5344CB8AC3E}">
        <p14:creationId xmlns:p14="http://schemas.microsoft.com/office/powerpoint/2010/main" val="214251471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715639"/>
            <a:ext cx="8153400" cy="1085850"/>
          </a:xfrm>
          <a:noFill/>
          <a:extLst>
            <a:ext uri="{91240B29-F687-4F45-9708-019B960494DF}">
              <a14:hiddenLine xmlns:a14="http://schemas.microsoft.com/office/drawing/2010/main" w="38100">
                <a:solidFill>
                  <a:schemeClr val="accent2"/>
                </a:solidFill>
                <a:miter lim="800000"/>
                <a:headEnd/>
                <a:tailEnd/>
              </a14:hiddenLine>
            </a:ext>
          </a:extLst>
        </p:spPr>
        <p:txBody>
          <a:bodyPr lIns="92075" tIns="46038" rIns="92075" bIns="46038"/>
          <a:lstStyle/>
          <a:p>
            <a:pPr algn="ctr" eaLnBrk="1" hangingPunct="1"/>
            <a:r>
              <a:rPr lang="en-US" altLang="en-US" sz="3600" dirty="0"/>
              <a:t>Flexible Deferred Payment </a:t>
            </a:r>
            <a:br>
              <a:rPr lang="en-US" altLang="en-US" sz="3600" dirty="0"/>
            </a:br>
            <a:r>
              <a:rPr lang="en-US" altLang="en-US" sz="3600" dirty="0"/>
              <a:t>Gift annuity donor cycle</a:t>
            </a:r>
            <a:endParaRPr lang="en-US" altLang="en-US" dirty="0"/>
          </a:p>
        </p:txBody>
      </p:sp>
      <p:sp>
        <p:nvSpPr>
          <p:cNvPr id="73731" name="Oval 3"/>
          <p:cNvSpPr>
            <a:spLocks noChangeArrowheads="1"/>
          </p:cNvSpPr>
          <p:nvPr/>
        </p:nvSpPr>
        <p:spPr bwMode="auto">
          <a:xfrm>
            <a:off x="3942846" y="2290439"/>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73732" name="Oval 4"/>
          <p:cNvSpPr>
            <a:spLocks noChangeArrowheads="1"/>
          </p:cNvSpPr>
          <p:nvPr/>
        </p:nvSpPr>
        <p:spPr bwMode="auto">
          <a:xfrm>
            <a:off x="1225550" y="1911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2800" b="1" dirty="0">
                <a:solidFill>
                  <a:schemeClr val="bg1"/>
                </a:solidFill>
                <a:latin typeface="Times New Roman" panose="02020603050405020304" pitchFamily="18" charset="0"/>
              </a:rPr>
              <a:t>Donor(s)</a:t>
            </a:r>
          </a:p>
        </p:txBody>
      </p:sp>
      <p:sp>
        <p:nvSpPr>
          <p:cNvPr id="73733" name="Oval 5"/>
          <p:cNvSpPr>
            <a:spLocks noChangeArrowheads="1"/>
          </p:cNvSpPr>
          <p:nvPr/>
        </p:nvSpPr>
        <p:spPr bwMode="auto">
          <a:xfrm>
            <a:off x="1295400" y="381000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Payment</a:t>
            </a:r>
          </a:p>
        </p:txBody>
      </p:sp>
      <p:sp>
        <p:nvSpPr>
          <p:cNvPr id="73734" name="Oval 6"/>
          <p:cNvSpPr>
            <a:spLocks noChangeArrowheads="1"/>
          </p:cNvSpPr>
          <p:nvPr/>
        </p:nvSpPr>
        <p:spPr bwMode="auto">
          <a:xfrm>
            <a:off x="3968750" y="49593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000" b="1">
                <a:solidFill>
                  <a:schemeClr val="bg1"/>
                </a:solidFill>
                <a:latin typeface="Times New Roman" panose="02020603050405020304" pitchFamily="18" charset="0"/>
              </a:rPr>
              <a:t>Annuity</a:t>
            </a:r>
          </a:p>
        </p:txBody>
      </p:sp>
      <p:sp>
        <p:nvSpPr>
          <p:cNvPr id="73735" name="Oval 7"/>
          <p:cNvSpPr>
            <a:spLocks noChangeArrowheads="1"/>
          </p:cNvSpPr>
          <p:nvPr/>
        </p:nvSpPr>
        <p:spPr bwMode="auto">
          <a:xfrm>
            <a:off x="6788150" y="3740150"/>
            <a:ext cx="2197100" cy="977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4800" b="1">
                <a:solidFill>
                  <a:schemeClr val="bg1"/>
                </a:solidFill>
                <a:latin typeface="Times New Roman" panose="02020603050405020304" pitchFamily="18" charset="0"/>
              </a:rPr>
              <a:t>Asset</a:t>
            </a:r>
          </a:p>
        </p:txBody>
      </p:sp>
      <p:sp>
        <p:nvSpPr>
          <p:cNvPr id="73736" name="Rectangle 8"/>
          <p:cNvSpPr>
            <a:spLocks noChangeArrowheads="1"/>
          </p:cNvSpPr>
          <p:nvPr/>
        </p:nvSpPr>
        <p:spPr bwMode="auto">
          <a:xfrm>
            <a:off x="4319960" y="2471922"/>
            <a:ext cx="1736053"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b="1" dirty="0">
                <a:solidFill>
                  <a:schemeClr val="bg1"/>
                </a:solidFill>
                <a:latin typeface="Times New Roman" panose="02020603050405020304" pitchFamily="18" charset="0"/>
              </a:rPr>
              <a:t>Donor(s)</a:t>
            </a:r>
            <a:endParaRPr lang="en-US" altLang="en-US" sz="2400" b="1" dirty="0">
              <a:solidFill>
                <a:schemeClr val="bg1"/>
              </a:solidFill>
              <a:latin typeface="Times New Roman" panose="02020603050405020304" pitchFamily="18" charset="0"/>
            </a:endParaRPr>
          </a:p>
        </p:txBody>
      </p:sp>
      <p:sp>
        <p:nvSpPr>
          <p:cNvPr id="73737" name="Arc 9"/>
          <p:cNvSpPr>
            <a:spLocks/>
          </p:cNvSpPr>
          <p:nvPr/>
        </p:nvSpPr>
        <p:spPr bwMode="auto">
          <a:xfrm>
            <a:off x="6096000" y="2973388"/>
            <a:ext cx="1601788" cy="762000"/>
          </a:xfrm>
          <a:custGeom>
            <a:avLst/>
            <a:gdLst>
              <a:gd name="T0" fmla="*/ 0 w 21621"/>
              <a:gd name="T1" fmla="*/ 0 h 21600"/>
              <a:gd name="T2" fmla="*/ 2147483646 w 21621"/>
              <a:gd name="T3" fmla="*/ 2147483646 h 21600"/>
              <a:gd name="T4" fmla="*/ 2147483646 w 21621"/>
              <a:gd name="T5" fmla="*/ 2147483646 h 21600"/>
              <a:gd name="T6" fmla="*/ 0 60000 65536"/>
              <a:gd name="T7" fmla="*/ 0 60000 65536"/>
              <a:gd name="T8" fmla="*/ 0 60000 65536"/>
            </a:gdLst>
            <a:ahLst/>
            <a:cxnLst>
              <a:cxn ang="T6">
                <a:pos x="T0" y="T1"/>
              </a:cxn>
              <a:cxn ang="T7">
                <a:pos x="T2" y="T3"/>
              </a:cxn>
              <a:cxn ang="T8">
                <a:pos x="T4" y="T5"/>
              </a:cxn>
            </a:cxnLst>
            <a:rect l="0" t="0" r="r" b="b"/>
            <a:pathLst>
              <a:path w="21621" h="21600" fill="none" extrusionOk="0">
                <a:moveTo>
                  <a:pt x="0" y="0"/>
                </a:moveTo>
                <a:cubicBezTo>
                  <a:pt x="7" y="0"/>
                  <a:pt x="14" y="-1"/>
                  <a:pt x="21" y="0"/>
                </a:cubicBezTo>
                <a:cubicBezTo>
                  <a:pt x="11950" y="0"/>
                  <a:pt x="21621" y="9670"/>
                  <a:pt x="21621" y="21600"/>
                </a:cubicBezTo>
              </a:path>
              <a:path w="21621" h="21600" stroke="0" extrusionOk="0">
                <a:moveTo>
                  <a:pt x="0" y="0"/>
                </a:moveTo>
                <a:cubicBezTo>
                  <a:pt x="7" y="0"/>
                  <a:pt x="14" y="-1"/>
                  <a:pt x="21" y="0"/>
                </a:cubicBezTo>
                <a:cubicBezTo>
                  <a:pt x="11950" y="0"/>
                  <a:pt x="21621" y="9670"/>
                  <a:pt x="21621" y="21600"/>
                </a:cubicBezTo>
                <a:lnTo>
                  <a:pt x="21" y="21600"/>
                </a:lnTo>
                <a:lnTo>
                  <a:pt x="0" y="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8" name="Arc 10"/>
          <p:cNvSpPr>
            <a:spLocks/>
          </p:cNvSpPr>
          <p:nvPr/>
        </p:nvSpPr>
        <p:spPr bwMode="auto">
          <a:xfrm rot="-10560000">
            <a:off x="6175375" y="4700588"/>
            <a:ext cx="1785938" cy="873125"/>
          </a:xfrm>
          <a:custGeom>
            <a:avLst/>
            <a:gdLst>
              <a:gd name="T0" fmla="*/ 2147483646 w 21600"/>
              <a:gd name="T1" fmla="*/ 2147483646 h 22627"/>
              <a:gd name="T2" fmla="*/ 2147483646 w 21600"/>
              <a:gd name="T3" fmla="*/ 0 h 22627"/>
              <a:gd name="T4" fmla="*/ 2147483646 w 21600"/>
              <a:gd name="T5" fmla="*/ 2147483646 h 22627"/>
              <a:gd name="T6" fmla="*/ 0 60000 65536"/>
              <a:gd name="T7" fmla="*/ 0 60000 65536"/>
              <a:gd name="T8" fmla="*/ 0 60000 65536"/>
            </a:gdLst>
            <a:ahLst/>
            <a:cxnLst>
              <a:cxn ang="T6">
                <a:pos x="T0" y="T1"/>
              </a:cxn>
              <a:cxn ang="T7">
                <a:pos x="T2" y="T3"/>
              </a:cxn>
              <a:cxn ang="T8">
                <a:pos x="T4" y="T5"/>
              </a:cxn>
            </a:cxnLst>
            <a:rect l="0" t="0" r="r" b="b"/>
            <a:pathLst>
              <a:path w="21600" h="22627" fill="none" extrusionOk="0">
                <a:moveTo>
                  <a:pt x="24" y="22626"/>
                </a:moveTo>
                <a:cubicBezTo>
                  <a:pt x="8" y="22284"/>
                  <a:pt x="0" y="21942"/>
                  <a:pt x="0" y="21600"/>
                </a:cubicBezTo>
                <a:cubicBezTo>
                  <a:pt x="-1" y="9678"/>
                  <a:pt x="9659" y="10"/>
                  <a:pt x="21581" y="0"/>
                </a:cubicBezTo>
              </a:path>
              <a:path w="21600" h="22627" stroke="0" extrusionOk="0">
                <a:moveTo>
                  <a:pt x="24" y="22626"/>
                </a:moveTo>
                <a:cubicBezTo>
                  <a:pt x="8" y="22284"/>
                  <a:pt x="0" y="21942"/>
                  <a:pt x="0" y="21600"/>
                </a:cubicBezTo>
                <a:cubicBezTo>
                  <a:pt x="-1" y="9678"/>
                  <a:pt x="9659" y="10"/>
                  <a:pt x="21581" y="0"/>
                </a:cubicBezTo>
                <a:lnTo>
                  <a:pt x="21600" y="21600"/>
                </a:lnTo>
                <a:lnTo>
                  <a:pt x="24" y="22626"/>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9" name="Arc 11"/>
          <p:cNvSpPr>
            <a:spLocks/>
          </p:cNvSpPr>
          <p:nvPr/>
        </p:nvSpPr>
        <p:spPr bwMode="auto">
          <a:xfrm>
            <a:off x="2287588" y="4800600"/>
            <a:ext cx="1752600" cy="838200"/>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0" name="WordArt 14"/>
          <p:cNvSpPr>
            <a:spLocks noChangeArrowheads="1" noChangeShapeType="1" noTextEdit="1"/>
          </p:cNvSpPr>
          <p:nvPr/>
        </p:nvSpPr>
        <p:spPr bwMode="auto">
          <a:xfrm>
            <a:off x="3368675" y="3676974"/>
            <a:ext cx="790575" cy="647700"/>
          </a:xfrm>
          <a:prstGeom prst="rect">
            <a:avLst/>
          </a:prstGeom>
        </p:spPr>
        <p:txBody>
          <a:bodyPr wrap="none" fromWordArt="1">
            <a:prstTxWarp prst="textSlantUp">
              <a:avLst>
                <a:gd name="adj" fmla="val 0"/>
              </a:avLst>
            </a:prstTxWarp>
          </a:bodyPr>
          <a:lstStyle/>
          <a:p>
            <a:pPr algn="ctr"/>
            <a:r>
              <a:rPr lang="en-US" sz="3600" b="1" kern="10" dirty="0">
                <a:ln w="9525">
                  <a:solidFill>
                    <a:schemeClr val="tx1"/>
                  </a:solidFill>
                  <a:round/>
                  <a:headEnd type="none" w="sm" len="sm"/>
                  <a:tailEnd type="none" w="sm" len="sm"/>
                </a:ln>
                <a:solidFill>
                  <a:srgbClr val="000000"/>
                </a:solidFill>
                <a:latin typeface="Arial Black" panose="020B0A04020102020204" pitchFamily="34" charset="0"/>
              </a:rPr>
              <a:t>life</a:t>
            </a:r>
          </a:p>
        </p:txBody>
      </p:sp>
      <p:sp>
        <p:nvSpPr>
          <p:cNvPr id="73741" name="WordArt 15"/>
          <p:cNvSpPr>
            <a:spLocks noChangeArrowheads="1" noChangeShapeType="1" noTextEdit="1"/>
          </p:cNvSpPr>
          <p:nvPr/>
        </p:nvSpPr>
        <p:spPr bwMode="auto">
          <a:xfrm>
            <a:off x="3200400" y="4114800"/>
            <a:ext cx="1247775" cy="1457325"/>
          </a:xfrm>
          <a:prstGeom prst="rect">
            <a:avLst/>
          </a:prstGeom>
        </p:spPr>
        <p:txBody>
          <a:bodyPr wrap="none" fromWordArt="1">
            <a:prstTxWarp prst="textSlantUp">
              <a:avLst>
                <a:gd name="adj" fmla="val 55556"/>
              </a:avLst>
            </a:prstTxWarp>
          </a:bodyPr>
          <a:lstStyle/>
          <a:p>
            <a:pPr algn="ctr"/>
            <a:r>
              <a:rPr lang="en-US" sz="3600" kern="10">
                <a:ln w="9525">
                  <a:solidFill>
                    <a:schemeClr val="tx1"/>
                  </a:solidFill>
                  <a:round/>
                  <a:headEnd type="none" w="sm" len="sm"/>
                  <a:tailEnd type="none" w="sm" len="sm"/>
                </a:ln>
                <a:solidFill>
                  <a:srgbClr val="000000"/>
                </a:solidFill>
                <a:latin typeface="Arial Black" panose="020B0A04020102020204" pitchFamily="34" charset="0"/>
              </a:rPr>
              <a:t>fixed</a:t>
            </a:r>
          </a:p>
        </p:txBody>
      </p:sp>
      <p:sp>
        <p:nvSpPr>
          <p:cNvPr id="73742" name="Text Box 16"/>
          <p:cNvSpPr txBox="1">
            <a:spLocks noChangeArrowheads="1"/>
          </p:cNvSpPr>
          <p:nvPr/>
        </p:nvSpPr>
        <p:spPr bwMode="auto">
          <a:xfrm>
            <a:off x="31845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73743" name="Text Box 17"/>
          <p:cNvSpPr txBox="1">
            <a:spLocks noChangeArrowheads="1"/>
          </p:cNvSpPr>
          <p:nvPr/>
        </p:nvSpPr>
        <p:spPr bwMode="auto">
          <a:xfrm>
            <a:off x="3413125" y="250507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2800" b="1">
              <a:latin typeface="Times New Roman" panose="02020603050405020304" pitchFamily="18" charset="0"/>
            </a:endParaRPr>
          </a:p>
        </p:txBody>
      </p:sp>
      <p:sp>
        <p:nvSpPr>
          <p:cNvPr id="73744" name="Line 19"/>
          <p:cNvSpPr>
            <a:spLocks noChangeShapeType="1"/>
          </p:cNvSpPr>
          <p:nvPr/>
        </p:nvSpPr>
        <p:spPr bwMode="auto">
          <a:xfrm flipV="1">
            <a:off x="2057400" y="2819400"/>
            <a:ext cx="0" cy="1066800"/>
          </a:xfrm>
          <a:prstGeom prst="line">
            <a:avLst/>
          </a:prstGeom>
          <a:noFill/>
          <a:ln w="381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518509" y="3026695"/>
            <a:ext cx="3026982" cy="646331"/>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rgbClr val="FF0000"/>
                </a:solidFill>
              </a:rPr>
              <a:t>Target date</a:t>
            </a:r>
          </a:p>
          <a:p>
            <a:pPr marL="285750" indent="-285750">
              <a:buFont typeface="Wingdings" panose="05000000000000000000" pitchFamily="2" charset="2"/>
              <a:buChar char="§"/>
            </a:pPr>
            <a:r>
              <a:rPr lang="en-US" dirty="0">
                <a:solidFill>
                  <a:srgbClr val="FF0000"/>
                </a:solidFill>
              </a:rPr>
              <a:t>Age ranges for payments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4807"/>
            <a:ext cx="2626932" cy="1479838"/>
          </a:xfrm>
          <a:prstGeom prst="rect">
            <a:avLst/>
          </a:prstGeom>
        </p:spPr>
      </p:pic>
    </p:spTree>
    <p:extLst>
      <p:ext uri="{BB962C8B-B14F-4D97-AF65-F5344CB8AC3E}">
        <p14:creationId xmlns:p14="http://schemas.microsoft.com/office/powerpoint/2010/main" val="136551487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z="4000" dirty="0"/>
              <a:t>Types of gift assets</a:t>
            </a:r>
          </a:p>
        </p:txBody>
      </p:sp>
      <p:sp>
        <p:nvSpPr>
          <p:cNvPr id="83971" name="Rectangle 3"/>
          <p:cNvSpPr>
            <a:spLocks noGrp="1" noChangeArrowheads="1"/>
          </p:cNvSpPr>
          <p:nvPr>
            <p:ph type="body" sz="half" idx="1"/>
          </p:nvPr>
        </p:nvSpPr>
        <p:spPr/>
        <p:txBody>
          <a:bodyPr/>
          <a:lstStyle/>
          <a:p>
            <a:pPr eaLnBrk="1" hangingPunct="1"/>
            <a:r>
              <a:rPr lang="en-US" altLang="en-US" sz="2400"/>
              <a:t>Cash</a:t>
            </a:r>
          </a:p>
          <a:p>
            <a:pPr eaLnBrk="1" hangingPunct="1"/>
            <a:r>
              <a:rPr lang="en-US" altLang="en-US" sz="2400"/>
              <a:t>Securities</a:t>
            </a:r>
          </a:p>
          <a:p>
            <a:pPr eaLnBrk="1" hangingPunct="1"/>
            <a:r>
              <a:rPr lang="en-US" altLang="en-US" sz="2400"/>
              <a:t>Bonds - Corporate</a:t>
            </a:r>
          </a:p>
          <a:p>
            <a:pPr eaLnBrk="1" hangingPunct="1"/>
            <a:r>
              <a:rPr lang="en-US" altLang="en-US" sz="2400"/>
              <a:t>Bonds - Municipal</a:t>
            </a:r>
          </a:p>
          <a:p>
            <a:pPr eaLnBrk="1" hangingPunct="1"/>
            <a:r>
              <a:rPr lang="en-US" altLang="en-US" sz="2400" i="1">
                <a:solidFill>
                  <a:srgbClr val="CC0000"/>
                </a:solidFill>
              </a:rPr>
              <a:t>Bonds - US Savings</a:t>
            </a:r>
          </a:p>
          <a:p>
            <a:pPr eaLnBrk="1" hangingPunct="1"/>
            <a:r>
              <a:rPr lang="en-US" altLang="en-US" sz="2400"/>
              <a:t>Real Estate</a:t>
            </a:r>
          </a:p>
          <a:p>
            <a:pPr lvl="1" eaLnBrk="1" hangingPunct="1"/>
            <a:r>
              <a:rPr lang="en-US" altLang="en-US" sz="2000"/>
              <a:t>residence</a:t>
            </a:r>
          </a:p>
          <a:p>
            <a:pPr lvl="1" eaLnBrk="1" hangingPunct="1"/>
            <a:r>
              <a:rPr lang="en-US" altLang="en-US" sz="2000"/>
              <a:t>vacation home</a:t>
            </a:r>
          </a:p>
          <a:p>
            <a:pPr lvl="1" eaLnBrk="1" hangingPunct="1"/>
            <a:r>
              <a:rPr lang="en-US" altLang="en-US" sz="2000"/>
              <a:t>investment property</a:t>
            </a:r>
          </a:p>
          <a:p>
            <a:pPr eaLnBrk="1" hangingPunct="1"/>
            <a:r>
              <a:rPr lang="en-US" altLang="en-US" sz="2400"/>
              <a:t>Mutual Funds</a:t>
            </a:r>
          </a:p>
        </p:txBody>
      </p:sp>
      <p:sp>
        <p:nvSpPr>
          <p:cNvPr id="83972" name="Rectangle 4"/>
          <p:cNvSpPr>
            <a:spLocks noGrp="1" noChangeArrowheads="1"/>
          </p:cNvSpPr>
          <p:nvPr>
            <p:ph type="body" sz="half" idx="2"/>
          </p:nvPr>
        </p:nvSpPr>
        <p:spPr>
          <a:xfrm>
            <a:off x="4953000" y="1828800"/>
            <a:ext cx="3810000" cy="4724400"/>
          </a:xfrm>
        </p:spPr>
        <p:txBody>
          <a:bodyPr/>
          <a:lstStyle/>
          <a:p>
            <a:pPr eaLnBrk="1" hangingPunct="1"/>
            <a:r>
              <a:rPr lang="en-US" altLang="en-US" sz="2400"/>
              <a:t>Life Insurance</a:t>
            </a:r>
          </a:p>
          <a:p>
            <a:pPr eaLnBrk="1" hangingPunct="1"/>
            <a:r>
              <a:rPr lang="en-US" altLang="en-US" sz="2400"/>
              <a:t>Variable Annuity</a:t>
            </a:r>
          </a:p>
          <a:p>
            <a:pPr eaLnBrk="1" hangingPunct="1"/>
            <a:r>
              <a:rPr lang="en-US" altLang="en-US" sz="2400"/>
              <a:t>Personal Property </a:t>
            </a:r>
          </a:p>
          <a:p>
            <a:pPr eaLnBrk="1" hangingPunct="1"/>
            <a:r>
              <a:rPr lang="en-US" altLang="en-US" sz="2400"/>
              <a:t>Business Interests</a:t>
            </a:r>
          </a:p>
          <a:p>
            <a:pPr lvl="1" eaLnBrk="1" hangingPunct="1"/>
            <a:r>
              <a:rPr lang="en-US" altLang="en-US" sz="2000"/>
              <a:t>S - corp</a:t>
            </a:r>
          </a:p>
          <a:p>
            <a:pPr lvl="1" eaLnBrk="1" hangingPunct="1"/>
            <a:r>
              <a:rPr lang="en-US" altLang="en-US" sz="2000"/>
              <a:t>C – corp</a:t>
            </a:r>
          </a:p>
          <a:p>
            <a:pPr eaLnBrk="1" hangingPunct="1"/>
            <a:r>
              <a:rPr lang="en-US" altLang="en-US" sz="2400" i="1">
                <a:solidFill>
                  <a:srgbClr val="CC0000"/>
                </a:solidFill>
              </a:rPr>
              <a:t>Retirement Assets</a:t>
            </a:r>
          </a:p>
          <a:p>
            <a:pPr lvl="1" eaLnBrk="1" hangingPunct="1"/>
            <a:r>
              <a:rPr lang="en-US" altLang="en-US" sz="2000" i="1">
                <a:solidFill>
                  <a:srgbClr val="CC0000"/>
                </a:solidFill>
              </a:rPr>
              <a:t>IRA</a:t>
            </a:r>
          </a:p>
          <a:p>
            <a:pPr lvl="1" eaLnBrk="1" hangingPunct="1"/>
            <a:r>
              <a:rPr lang="en-US" altLang="en-US" sz="2000" i="1">
                <a:solidFill>
                  <a:srgbClr val="CC0000"/>
                </a:solidFill>
              </a:rPr>
              <a:t>Keogh</a:t>
            </a:r>
          </a:p>
          <a:p>
            <a:pPr lvl="1" eaLnBrk="1" hangingPunct="1"/>
            <a:r>
              <a:rPr lang="en-US" altLang="en-US" sz="2000" i="1">
                <a:solidFill>
                  <a:srgbClr val="CC0000"/>
                </a:solidFill>
              </a:rPr>
              <a:t>Pension &amp; Profit Sharing plans</a:t>
            </a:r>
          </a:p>
          <a:p>
            <a:pPr lvl="1" eaLnBrk="1" hangingPunct="1"/>
            <a:r>
              <a:rPr lang="en-US" altLang="en-US" sz="2000" i="1">
                <a:solidFill>
                  <a:srgbClr val="CC0000"/>
                </a:solidFill>
              </a:rPr>
              <a:t>401k, 403b plans</a:t>
            </a:r>
          </a:p>
        </p:txBody>
      </p:sp>
      <p:pic>
        <p:nvPicPr>
          <p:cNvPr id="83973" name="Picture 5" descr="j03168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5676900"/>
            <a:ext cx="12954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593941"/>
      </p:ext>
    </p:extLst>
  </p:cSld>
  <p:clrMapOvr>
    <a:masterClrMapping/>
  </p:clrMapOvr>
  <p:transition>
    <p:check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z="4000"/>
              <a:t>Annuity payment rates</a:t>
            </a:r>
          </a:p>
        </p:txBody>
      </p:sp>
      <p:sp>
        <p:nvSpPr>
          <p:cNvPr id="34819" name="Rectangle 3"/>
          <p:cNvSpPr>
            <a:spLocks noGrp="1" noChangeArrowheads="1"/>
          </p:cNvSpPr>
          <p:nvPr>
            <p:ph type="body" sz="half" idx="1"/>
          </p:nvPr>
        </p:nvSpPr>
        <p:spPr>
          <a:xfrm>
            <a:off x="838200" y="2286000"/>
            <a:ext cx="2209800" cy="2362200"/>
          </a:xfrm>
        </p:spPr>
        <p:txBody>
          <a:bodyPr/>
          <a:lstStyle/>
          <a:p>
            <a:r>
              <a:rPr lang="en-US" altLang="en-US" sz="2000"/>
              <a:t>Age of Donor</a:t>
            </a:r>
          </a:p>
          <a:p>
            <a:pPr>
              <a:buFont typeface="Wingdings" panose="05000000000000000000" pitchFamily="2" charset="2"/>
              <a:buNone/>
            </a:pPr>
            <a:r>
              <a:rPr lang="en-US" altLang="en-US" sz="2000"/>
              <a:t>		60</a:t>
            </a:r>
          </a:p>
          <a:p>
            <a:pPr>
              <a:buFont typeface="Wingdings" panose="05000000000000000000" pitchFamily="2" charset="2"/>
              <a:buNone/>
            </a:pPr>
            <a:r>
              <a:rPr lang="en-US" altLang="en-US" sz="2000"/>
              <a:t>		65</a:t>
            </a:r>
          </a:p>
          <a:p>
            <a:pPr>
              <a:buFont typeface="Wingdings" panose="05000000000000000000" pitchFamily="2" charset="2"/>
              <a:buNone/>
            </a:pPr>
            <a:r>
              <a:rPr lang="en-US" altLang="en-US" sz="2000"/>
              <a:t>		70</a:t>
            </a:r>
          </a:p>
          <a:p>
            <a:pPr>
              <a:buFont typeface="Wingdings" panose="05000000000000000000" pitchFamily="2" charset="2"/>
              <a:buNone/>
            </a:pPr>
            <a:r>
              <a:rPr lang="en-US" altLang="en-US" sz="2000"/>
              <a:t>		75</a:t>
            </a:r>
          </a:p>
          <a:p>
            <a:pPr>
              <a:buFont typeface="Wingdings" panose="05000000000000000000" pitchFamily="2" charset="2"/>
              <a:buNone/>
            </a:pPr>
            <a:r>
              <a:rPr lang="en-US" altLang="en-US" sz="2000"/>
              <a:t>		80</a:t>
            </a:r>
          </a:p>
        </p:txBody>
      </p:sp>
      <p:sp>
        <p:nvSpPr>
          <p:cNvPr id="34820" name="Rectangle 4"/>
          <p:cNvSpPr>
            <a:spLocks noGrp="1" noChangeArrowheads="1"/>
          </p:cNvSpPr>
          <p:nvPr>
            <p:ph type="body" sz="half" idx="2"/>
          </p:nvPr>
        </p:nvSpPr>
        <p:spPr>
          <a:xfrm>
            <a:off x="2743200" y="2286000"/>
            <a:ext cx="2286000" cy="2514600"/>
          </a:xfrm>
        </p:spPr>
        <p:txBody>
          <a:bodyPr/>
          <a:lstStyle/>
          <a:p>
            <a:r>
              <a:rPr lang="en-US" altLang="en-US" sz="2000"/>
              <a:t>Payment Rate</a:t>
            </a:r>
            <a:br>
              <a:rPr lang="en-US" altLang="en-US" sz="2000"/>
            </a:br>
            <a:r>
              <a:rPr lang="en-US" altLang="en-US" sz="2000"/>
              <a:t>	4.40%</a:t>
            </a:r>
          </a:p>
          <a:p>
            <a:pPr>
              <a:buFont typeface="Wingdings" panose="05000000000000000000" pitchFamily="2" charset="2"/>
              <a:buNone/>
            </a:pPr>
            <a:r>
              <a:rPr lang="en-US" altLang="en-US" sz="2000"/>
              <a:t>		4.70%</a:t>
            </a:r>
          </a:p>
          <a:p>
            <a:pPr>
              <a:buFont typeface="Wingdings" panose="05000000000000000000" pitchFamily="2" charset="2"/>
              <a:buNone/>
            </a:pPr>
            <a:r>
              <a:rPr lang="en-US" altLang="en-US" sz="2000"/>
              <a:t>		5.10%</a:t>
            </a:r>
          </a:p>
          <a:p>
            <a:pPr>
              <a:buFont typeface="Wingdings" panose="05000000000000000000" pitchFamily="2" charset="2"/>
              <a:buNone/>
            </a:pPr>
            <a:r>
              <a:rPr lang="en-US" altLang="en-US" sz="2000"/>
              <a:t>		5.80%</a:t>
            </a:r>
          </a:p>
          <a:p>
            <a:pPr>
              <a:buFont typeface="Wingdings" panose="05000000000000000000" pitchFamily="2" charset="2"/>
              <a:buNone/>
            </a:pPr>
            <a:r>
              <a:rPr lang="en-US" altLang="en-US" sz="2000"/>
              <a:t>		8.20%</a:t>
            </a:r>
            <a:br>
              <a:rPr lang="en-US" altLang="en-US" sz="2000"/>
            </a:br>
            <a:r>
              <a:rPr lang="en-US" altLang="en-US"/>
              <a:t>		</a:t>
            </a:r>
          </a:p>
        </p:txBody>
      </p:sp>
      <p:sp>
        <p:nvSpPr>
          <p:cNvPr id="34822" name="Text Box 7"/>
          <p:cNvSpPr txBox="1">
            <a:spLocks noChangeArrowheads="1"/>
          </p:cNvSpPr>
          <p:nvPr/>
        </p:nvSpPr>
        <p:spPr bwMode="auto">
          <a:xfrm>
            <a:off x="2133600" y="1958975"/>
            <a:ext cx="1528763" cy="369888"/>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solidFill>
                  <a:srgbClr val="002060"/>
                </a:solidFill>
              </a:rPr>
              <a:t>Single Life  </a:t>
            </a:r>
          </a:p>
        </p:txBody>
      </p:sp>
      <p:sp>
        <p:nvSpPr>
          <p:cNvPr id="34823" name="Rectangle 8"/>
          <p:cNvSpPr>
            <a:spLocks noChangeArrowheads="1"/>
          </p:cNvSpPr>
          <p:nvPr/>
        </p:nvSpPr>
        <p:spPr bwMode="auto">
          <a:xfrm>
            <a:off x="4724400"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CC0000"/>
              </a:buClr>
              <a:buSzPct val="90000"/>
              <a:buFont typeface="Wingdings" panose="05000000000000000000" pitchFamily="2" charset="2"/>
              <a:buChar char="v"/>
            </a:pPr>
            <a:r>
              <a:rPr kumimoji="1" lang="en-US" altLang="en-US" sz="2000">
                <a:solidFill>
                  <a:srgbClr val="000000"/>
                </a:solidFill>
              </a:rPr>
              <a:t>Age of Donors</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60/60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65/65</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70/70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75/75</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80/80</a:t>
            </a:r>
          </a:p>
        </p:txBody>
      </p:sp>
      <p:sp>
        <p:nvSpPr>
          <p:cNvPr id="34824" name="Rectangle 9"/>
          <p:cNvSpPr>
            <a:spLocks noChangeArrowheads="1"/>
          </p:cNvSpPr>
          <p:nvPr/>
        </p:nvSpPr>
        <p:spPr bwMode="auto">
          <a:xfrm>
            <a:off x="6705600"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CC0000"/>
              </a:buClr>
              <a:buSzPct val="90000"/>
              <a:buFont typeface="Wingdings" panose="05000000000000000000" pitchFamily="2" charset="2"/>
              <a:buChar char="v"/>
            </a:pPr>
            <a:r>
              <a:rPr kumimoji="1" lang="en-US" altLang="en-US" sz="2000">
                <a:solidFill>
                  <a:srgbClr val="000000"/>
                </a:solidFill>
              </a:rPr>
              <a:t>Payment Rate</a:t>
            </a:r>
            <a:br>
              <a:rPr kumimoji="1" lang="en-US" altLang="en-US" sz="2400">
                <a:solidFill>
                  <a:srgbClr val="000000"/>
                </a:solidFill>
              </a:rPr>
            </a:br>
            <a:r>
              <a:rPr kumimoji="1" lang="en-US" altLang="en-US" sz="2400">
                <a:solidFill>
                  <a:srgbClr val="000000"/>
                </a:solidFill>
              </a:rPr>
              <a:t>	</a:t>
            </a:r>
            <a:r>
              <a:rPr kumimoji="1" lang="en-US" altLang="en-US" sz="2000">
                <a:solidFill>
                  <a:srgbClr val="000000"/>
                </a:solidFill>
              </a:rPr>
              <a:t>3.90%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4.40%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4.60%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5.00%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5.90%</a:t>
            </a:r>
            <a:endParaRPr kumimoji="1" lang="en-US" altLang="en-US" sz="1800">
              <a:solidFill>
                <a:srgbClr val="000000"/>
              </a:solidFill>
            </a:endParaRPr>
          </a:p>
        </p:txBody>
      </p:sp>
      <p:sp>
        <p:nvSpPr>
          <p:cNvPr id="34825" name="Text Box 10"/>
          <p:cNvSpPr txBox="1">
            <a:spLocks noChangeArrowheads="1"/>
          </p:cNvSpPr>
          <p:nvPr/>
        </p:nvSpPr>
        <p:spPr bwMode="auto">
          <a:xfrm>
            <a:off x="6248400" y="2982913"/>
            <a:ext cx="1235075" cy="369887"/>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solidFill>
                  <a:srgbClr val="000000"/>
                </a:solidFill>
              </a:rPr>
              <a:t>Two Life </a:t>
            </a:r>
          </a:p>
        </p:txBody>
      </p:sp>
      <p:pic>
        <p:nvPicPr>
          <p:cNvPr id="34826" name="Picture 16" descr="C:\Users\Jim Connell\AppData\Local\Microsoft\Windows\Temporary Internet Files\Content.IE5\32B77AX3\MP90040035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261938"/>
            <a:ext cx="2255837"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20" descr="C:\Users\Jim Connell\AppData\Local\Microsoft\Windows\Temporary Internet Files\Content.IE5\W642MNHF\MP90014898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5032375"/>
            <a:ext cx="230505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6"/>
          <p:cNvSpPr txBox="1">
            <a:spLocks noChangeArrowheads="1"/>
          </p:cNvSpPr>
          <p:nvPr/>
        </p:nvSpPr>
        <p:spPr bwMode="auto">
          <a:xfrm>
            <a:off x="2514600" y="6015242"/>
            <a:ext cx="6104556" cy="830997"/>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2400" dirty="0">
                <a:solidFill>
                  <a:srgbClr val="000000"/>
                </a:solidFill>
              </a:rPr>
              <a:t>ACGA rates effective since January 1, 2012,</a:t>
            </a:r>
          </a:p>
          <a:p>
            <a:pPr>
              <a:spcBef>
                <a:spcPct val="0"/>
              </a:spcBef>
              <a:buClrTx/>
              <a:buSzTx/>
              <a:buFontTx/>
              <a:buNone/>
            </a:pPr>
            <a:r>
              <a:rPr lang="en-US" altLang="en-US" sz="2400" dirty="0">
                <a:solidFill>
                  <a:srgbClr val="000000"/>
                </a:solidFill>
              </a:rPr>
              <a:t>renewed in 2016</a:t>
            </a:r>
            <a:endParaRPr lang="en-US" altLang="en-US" sz="1800" dirty="0">
              <a:solidFill>
                <a:srgbClr val="000000"/>
              </a:solidFill>
            </a:endParaRPr>
          </a:p>
        </p:txBody>
      </p:sp>
    </p:spTree>
    <p:extLst>
      <p:ext uri="{BB962C8B-B14F-4D97-AF65-F5344CB8AC3E}">
        <p14:creationId xmlns:p14="http://schemas.microsoft.com/office/powerpoint/2010/main" val="2350291489"/>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852" y="1864672"/>
            <a:ext cx="6765148" cy="4993328"/>
          </a:xfrm>
          <a:prstGeom prst="rect">
            <a:avLst/>
          </a:prstGeom>
        </p:spPr>
      </p:pic>
      <p:sp>
        <p:nvSpPr>
          <p:cNvPr id="37891" name="Picture 5"/>
          <p:cNvSpPr>
            <a:spLocks noChangeAspect="1"/>
          </p:cNvSpPr>
          <p:nvPr/>
        </p:nvSpPr>
        <p:spPr bwMode="auto">
          <a:xfrm>
            <a:off x="1295400" y="1524000"/>
            <a:ext cx="6818313"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37892" name="Rectangle 2"/>
          <p:cNvSpPr>
            <a:spLocks noGrp="1" noChangeArrowheads="1"/>
          </p:cNvSpPr>
          <p:nvPr>
            <p:ph type="title"/>
          </p:nvPr>
        </p:nvSpPr>
        <p:spPr/>
        <p:txBody>
          <a:bodyPr/>
          <a:lstStyle/>
          <a:p>
            <a:pPr eaLnBrk="1" hangingPunct="1"/>
            <a:r>
              <a:rPr lang="en-US" altLang="en-US" sz="3600" dirty="0">
                <a:solidFill>
                  <a:schemeClr val="tx2">
                    <a:lumMod val="60000"/>
                    <a:lumOff val="40000"/>
                  </a:schemeClr>
                </a:solidFill>
              </a:rPr>
              <a:t>1.  Single-life, immediate gift annuity -Cash</a:t>
            </a:r>
          </a:p>
        </p:txBody>
      </p:sp>
      <p:sp>
        <p:nvSpPr>
          <p:cNvPr id="3" name="Striped Right Arrow 2"/>
          <p:cNvSpPr/>
          <p:nvPr/>
        </p:nvSpPr>
        <p:spPr bwMode="auto">
          <a:xfrm>
            <a:off x="158109" y="5817540"/>
            <a:ext cx="941387" cy="457200"/>
          </a:xfrm>
          <a:prstGeom prst="striped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b="1"/>
          </a:p>
        </p:txBody>
      </p:sp>
      <p:cxnSp>
        <p:nvCxnSpPr>
          <p:cNvPr id="7" name="Straight Connector 6"/>
          <p:cNvCxnSpPr/>
          <p:nvPr/>
        </p:nvCxnSpPr>
        <p:spPr bwMode="auto">
          <a:xfrm>
            <a:off x="2438400" y="6172200"/>
            <a:ext cx="685800" cy="0"/>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53158431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828800"/>
            <a:ext cx="7010400" cy="5029200"/>
          </a:xfrm>
          <a:prstGeom prst="rect">
            <a:avLst/>
          </a:prstGeom>
        </p:spPr>
      </p:pic>
      <p:sp>
        <p:nvSpPr>
          <p:cNvPr id="7" name="Striped Right Arrow 6"/>
          <p:cNvSpPr/>
          <p:nvPr/>
        </p:nvSpPr>
        <p:spPr bwMode="auto">
          <a:xfrm>
            <a:off x="72539" y="5786438"/>
            <a:ext cx="941388" cy="457200"/>
          </a:xfrm>
          <a:prstGeom prst="striped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8916" name="Rectangle 4"/>
          <p:cNvSpPr>
            <a:spLocks noGrp="1" noChangeArrowheads="1"/>
          </p:cNvSpPr>
          <p:nvPr>
            <p:ph type="title"/>
          </p:nvPr>
        </p:nvSpPr>
        <p:spPr/>
        <p:txBody>
          <a:bodyPr/>
          <a:lstStyle/>
          <a:p>
            <a:pPr eaLnBrk="1" hangingPunct="1"/>
            <a:r>
              <a:rPr lang="en-US" altLang="en-US" sz="3600" dirty="0">
                <a:solidFill>
                  <a:schemeClr val="tx2">
                    <a:lumMod val="60000"/>
                    <a:lumOff val="40000"/>
                  </a:schemeClr>
                </a:solidFill>
              </a:rPr>
              <a:t>2.  Two-life, immediate gift annuity –Appreciated stock</a:t>
            </a:r>
          </a:p>
        </p:txBody>
      </p:sp>
      <p:cxnSp>
        <p:nvCxnSpPr>
          <p:cNvPr id="8" name="Straight Connector 7"/>
          <p:cNvCxnSpPr/>
          <p:nvPr/>
        </p:nvCxnSpPr>
        <p:spPr bwMode="auto">
          <a:xfrm>
            <a:off x="2133600" y="6172200"/>
            <a:ext cx="685800" cy="0"/>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sp>
        <p:nvSpPr>
          <p:cNvPr id="9" name="TextBox 8"/>
          <p:cNvSpPr txBox="1"/>
          <p:nvPr/>
        </p:nvSpPr>
        <p:spPr>
          <a:xfrm>
            <a:off x="1078663" y="4158734"/>
            <a:ext cx="2109873" cy="369332"/>
          </a:xfrm>
          <a:prstGeom prst="rect">
            <a:avLst/>
          </a:prstGeom>
          <a:noFill/>
        </p:spPr>
        <p:txBody>
          <a:bodyPr wrap="none" rtlCol="0">
            <a:spAutoFit/>
          </a:bodyPr>
          <a:lstStyle/>
          <a:p>
            <a:r>
              <a:rPr lang="en-US" dirty="0">
                <a:solidFill>
                  <a:srgbClr val="FF0000"/>
                </a:solidFill>
              </a:rPr>
              <a:t>Cost basis $25,000</a:t>
            </a:r>
          </a:p>
        </p:txBody>
      </p:sp>
    </p:spTree>
    <p:extLst>
      <p:ext uri="{BB962C8B-B14F-4D97-AF65-F5344CB8AC3E}">
        <p14:creationId xmlns:p14="http://schemas.microsoft.com/office/powerpoint/2010/main" val="245700889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76200"/>
            <a:ext cx="5418290" cy="6705600"/>
          </a:xfrm>
          <a:prstGeom prst="rect">
            <a:avLst/>
          </a:prstGeom>
        </p:spPr>
      </p:pic>
      <p:sp>
        <p:nvSpPr>
          <p:cNvPr id="2" name="Arrow: Right 1"/>
          <p:cNvSpPr/>
          <p:nvPr/>
        </p:nvSpPr>
        <p:spPr bwMode="auto">
          <a:xfrm>
            <a:off x="1307592" y="5513832"/>
            <a:ext cx="1014984" cy="37490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25194322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z="3200" dirty="0">
                <a:solidFill>
                  <a:schemeClr val="tx2">
                    <a:lumMod val="60000"/>
                    <a:lumOff val="40000"/>
                  </a:schemeClr>
                </a:solidFill>
              </a:rPr>
              <a:t>Gift annuity income enhancement- </a:t>
            </a:r>
            <a:r>
              <a:rPr lang="en-US" altLang="en-US" sz="3200" dirty="0">
                <a:solidFill>
                  <a:srgbClr val="FF0000"/>
                </a:solidFill>
              </a:rPr>
              <a:t>Stock</a:t>
            </a:r>
            <a:endParaRPr lang="en-US" altLang="en-US" dirty="0">
              <a:solidFill>
                <a:srgbClr val="FF0000"/>
              </a:solidFill>
            </a:endParaRPr>
          </a:p>
        </p:txBody>
      </p:sp>
      <p:graphicFrame>
        <p:nvGraphicFramePr>
          <p:cNvPr id="8" name="Content Placeholder 7"/>
          <p:cNvGraphicFramePr>
            <a:graphicFrameLocks noGrp="1"/>
          </p:cNvGraphicFramePr>
          <p:nvPr>
            <p:ph sz="half" idx="1"/>
          </p:nvPr>
        </p:nvGraphicFramePr>
        <p:xfrm>
          <a:off x="1295400" y="1852613"/>
          <a:ext cx="3810000" cy="4852987"/>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tblGrid>
              <a:tr h="386273">
                <a:tc gridSpan="2">
                  <a:txBody>
                    <a:bodyPr/>
                    <a:lstStyle/>
                    <a:p>
                      <a:pPr algn="ctr"/>
                      <a:r>
                        <a:rPr lang="en-US" sz="1800" dirty="0"/>
                        <a:t>Prior to Gift</a:t>
                      </a:r>
                    </a:p>
                  </a:txBody>
                  <a:tcPr marT="45719" marB="45719"/>
                </a:tc>
                <a:tc hMerge="1">
                  <a:txBody>
                    <a:bodyPr/>
                    <a:lstStyle/>
                    <a:p>
                      <a:endParaRPr lang="en-US" dirty="0"/>
                    </a:p>
                  </a:txBody>
                  <a:tcPr/>
                </a:tc>
                <a:extLst>
                  <a:ext uri="{0D108BD9-81ED-4DB2-BD59-A6C34878D82A}">
                    <a16:rowId xmlns:a16="http://schemas.microsoft.com/office/drawing/2014/main" val="10000"/>
                  </a:ext>
                </a:extLst>
              </a:tr>
              <a:tr h="386273">
                <a:tc>
                  <a:txBody>
                    <a:bodyPr/>
                    <a:lstStyle/>
                    <a:p>
                      <a:r>
                        <a:rPr lang="en-US" sz="1800" dirty="0"/>
                        <a:t>Invested in stock</a:t>
                      </a:r>
                    </a:p>
                  </a:txBody>
                  <a:tcPr marT="45719" marB="45719"/>
                </a:tc>
                <a:tc>
                  <a:txBody>
                    <a:bodyPr/>
                    <a:lstStyle/>
                    <a:p>
                      <a:pPr algn="ctr"/>
                      <a:r>
                        <a:rPr lang="en-US" sz="1800" dirty="0"/>
                        <a:t>$100,000</a:t>
                      </a:r>
                    </a:p>
                  </a:txBody>
                  <a:tcPr marT="45719" marB="45719"/>
                </a:tc>
                <a:extLst>
                  <a:ext uri="{0D108BD9-81ED-4DB2-BD59-A6C34878D82A}">
                    <a16:rowId xmlns:a16="http://schemas.microsoft.com/office/drawing/2014/main" val="10001"/>
                  </a:ext>
                </a:extLst>
              </a:tr>
              <a:tr h="386273">
                <a:tc>
                  <a:txBody>
                    <a:bodyPr/>
                    <a:lstStyle/>
                    <a:p>
                      <a:r>
                        <a:rPr lang="en-US" sz="1800" dirty="0"/>
                        <a:t>Dividends (2%)</a:t>
                      </a:r>
                    </a:p>
                  </a:txBody>
                  <a:tcPr marT="45719" marB="45719"/>
                </a:tc>
                <a:tc>
                  <a:txBody>
                    <a:bodyPr/>
                    <a:lstStyle/>
                    <a:p>
                      <a:pPr algn="ctr"/>
                      <a:r>
                        <a:rPr lang="en-US" sz="1800" dirty="0"/>
                        <a:t>      2,000</a:t>
                      </a:r>
                    </a:p>
                  </a:txBody>
                  <a:tcPr marT="45719" marB="45719"/>
                </a:tc>
                <a:extLst>
                  <a:ext uri="{0D108BD9-81ED-4DB2-BD59-A6C34878D82A}">
                    <a16:rowId xmlns:a16="http://schemas.microsoft.com/office/drawing/2014/main" val="10002"/>
                  </a:ext>
                </a:extLst>
              </a:tr>
              <a:tr h="386273">
                <a:tc>
                  <a:txBody>
                    <a:bodyPr/>
                    <a:lstStyle/>
                    <a:p>
                      <a:r>
                        <a:rPr lang="en-US" sz="1800" dirty="0"/>
                        <a:t>Tax (15%)</a:t>
                      </a:r>
                    </a:p>
                  </a:txBody>
                  <a:tcPr marT="45719" marB="45719"/>
                </a:tc>
                <a:tc>
                  <a:txBody>
                    <a:bodyPr/>
                    <a:lstStyle/>
                    <a:p>
                      <a:pPr algn="ctr"/>
                      <a:r>
                        <a:rPr lang="en-US" sz="1800" dirty="0"/>
                        <a:t>       </a:t>
                      </a:r>
                      <a:r>
                        <a:rPr lang="en-US" sz="1800" dirty="0">
                          <a:solidFill>
                            <a:srgbClr val="FF0000"/>
                          </a:solidFill>
                        </a:rPr>
                        <a:t>$</a:t>
                      </a:r>
                      <a:r>
                        <a:rPr lang="en-US" sz="1800" u="sng" dirty="0">
                          <a:solidFill>
                            <a:srgbClr val="FF0000"/>
                          </a:solidFill>
                        </a:rPr>
                        <a:t>300</a:t>
                      </a:r>
                    </a:p>
                  </a:txBody>
                  <a:tcPr marT="45719" marB="45719"/>
                </a:tc>
                <a:extLst>
                  <a:ext uri="{0D108BD9-81ED-4DB2-BD59-A6C34878D82A}">
                    <a16:rowId xmlns:a16="http://schemas.microsoft.com/office/drawing/2014/main" val="10003"/>
                  </a:ext>
                </a:extLst>
              </a:tr>
              <a:tr h="410857">
                <a:tc>
                  <a:txBody>
                    <a:bodyPr/>
                    <a:lstStyle/>
                    <a:p>
                      <a:r>
                        <a:rPr lang="en-US" sz="1800" dirty="0"/>
                        <a:t>Net spendable</a:t>
                      </a:r>
                    </a:p>
                  </a:txBody>
                  <a:tcPr marT="45719" marB="45719"/>
                </a:tc>
                <a:tc>
                  <a:txBody>
                    <a:bodyPr/>
                    <a:lstStyle/>
                    <a:p>
                      <a:pPr algn="ctr"/>
                      <a:r>
                        <a:rPr lang="en-US" sz="1800" dirty="0"/>
                        <a:t>     $1,700</a:t>
                      </a:r>
                    </a:p>
                  </a:txBody>
                  <a:tcPr marT="45719" marB="45719"/>
                </a:tc>
                <a:extLst>
                  <a:ext uri="{0D108BD9-81ED-4DB2-BD59-A6C34878D82A}">
                    <a16:rowId xmlns:a16="http://schemas.microsoft.com/office/drawing/2014/main" val="10004"/>
                  </a:ext>
                </a:extLst>
              </a:tr>
              <a:tr h="386273">
                <a:tc gridSpan="2">
                  <a:txBody>
                    <a:bodyPr/>
                    <a:lstStyle/>
                    <a:p>
                      <a:endParaRPr lang="en-US" sz="1800" dirty="0"/>
                    </a:p>
                  </a:txBody>
                  <a:tcPr marT="45719" marB="45719"/>
                </a:tc>
                <a:tc hMerge="1">
                  <a:txBody>
                    <a:bodyPr/>
                    <a:lstStyle/>
                    <a:p>
                      <a:pPr algn="ctr"/>
                      <a:endParaRPr lang="en-US" dirty="0"/>
                    </a:p>
                  </a:txBody>
                  <a:tcPr/>
                </a:tc>
                <a:extLst>
                  <a:ext uri="{0D108BD9-81ED-4DB2-BD59-A6C34878D82A}">
                    <a16:rowId xmlns:a16="http://schemas.microsoft.com/office/drawing/2014/main" val="10005"/>
                  </a:ext>
                </a:extLst>
              </a:tr>
              <a:tr h="386273">
                <a:tc gridSpan="2">
                  <a:txBody>
                    <a:bodyPr/>
                    <a:lstStyle/>
                    <a:p>
                      <a:pPr algn="ctr"/>
                      <a:r>
                        <a:rPr lang="en-US" sz="1800" b="1" dirty="0">
                          <a:solidFill>
                            <a:schemeClr val="bg1"/>
                          </a:solidFill>
                        </a:rPr>
                        <a:t>Capital if Sold</a:t>
                      </a:r>
                    </a:p>
                  </a:txBody>
                  <a:tcPr marT="45719" marB="45719">
                    <a:solidFill>
                      <a:schemeClr val="accent2"/>
                    </a:solidFill>
                  </a:tcPr>
                </a:tc>
                <a:tc hMerge="1">
                  <a:txBody>
                    <a:bodyPr/>
                    <a:lstStyle/>
                    <a:p>
                      <a:pPr algn="ctr"/>
                      <a:endParaRPr lang="en-US" dirty="0"/>
                    </a:p>
                  </a:txBody>
                  <a:tcPr/>
                </a:tc>
                <a:extLst>
                  <a:ext uri="{0D108BD9-81ED-4DB2-BD59-A6C34878D82A}">
                    <a16:rowId xmlns:a16="http://schemas.microsoft.com/office/drawing/2014/main" val="10006"/>
                  </a:ext>
                </a:extLst>
              </a:tr>
              <a:tr h="675973">
                <a:tc>
                  <a:txBody>
                    <a:bodyPr/>
                    <a:lstStyle/>
                    <a:p>
                      <a:r>
                        <a:rPr lang="en-US" sz="1800" dirty="0"/>
                        <a:t>Fair market value</a:t>
                      </a:r>
                    </a:p>
                  </a:txBody>
                  <a:tcPr marT="45719" marB="45719"/>
                </a:tc>
                <a:tc>
                  <a:txBody>
                    <a:bodyPr/>
                    <a:lstStyle/>
                    <a:p>
                      <a:pPr algn="ctr"/>
                      <a:r>
                        <a:rPr lang="en-US" sz="1800" dirty="0"/>
                        <a:t>$100,000</a:t>
                      </a:r>
                    </a:p>
                  </a:txBody>
                  <a:tcPr marT="45719" marB="45719"/>
                </a:tc>
                <a:extLst>
                  <a:ext uri="{0D108BD9-81ED-4DB2-BD59-A6C34878D82A}">
                    <a16:rowId xmlns:a16="http://schemas.microsoft.com/office/drawing/2014/main" val="10007"/>
                  </a:ext>
                </a:extLst>
              </a:tr>
              <a:tr h="386273">
                <a:tc>
                  <a:txBody>
                    <a:bodyPr/>
                    <a:lstStyle/>
                    <a:p>
                      <a:r>
                        <a:rPr lang="en-US" sz="1800" dirty="0"/>
                        <a:t>Cost basis</a:t>
                      </a:r>
                    </a:p>
                  </a:txBody>
                  <a:tcPr marT="45719" marB="45719"/>
                </a:tc>
                <a:tc>
                  <a:txBody>
                    <a:bodyPr/>
                    <a:lstStyle/>
                    <a:p>
                      <a:pPr algn="ctr"/>
                      <a:r>
                        <a:rPr lang="en-US" sz="1800" dirty="0"/>
                        <a:t> 25,000</a:t>
                      </a:r>
                    </a:p>
                  </a:txBody>
                  <a:tcPr marT="45719" marB="45719"/>
                </a:tc>
                <a:extLst>
                  <a:ext uri="{0D108BD9-81ED-4DB2-BD59-A6C34878D82A}">
                    <a16:rowId xmlns:a16="http://schemas.microsoft.com/office/drawing/2014/main" val="10008"/>
                  </a:ext>
                </a:extLst>
              </a:tr>
              <a:tr h="675973">
                <a:tc>
                  <a:txBody>
                    <a:bodyPr/>
                    <a:lstStyle/>
                    <a:p>
                      <a:r>
                        <a:rPr lang="en-US" sz="1800" dirty="0"/>
                        <a:t>Capital gains tax (15%)</a:t>
                      </a:r>
                    </a:p>
                  </a:txBody>
                  <a:tcPr marT="45719" marB="45719"/>
                </a:tc>
                <a:tc>
                  <a:txBody>
                    <a:bodyPr/>
                    <a:lstStyle/>
                    <a:p>
                      <a:pPr algn="ctr"/>
                      <a:r>
                        <a:rPr lang="en-US" sz="1800" u="sng" dirty="0">
                          <a:solidFill>
                            <a:srgbClr val="FF0000"/>
                          </a:solidFill>
                        </a:rPr>
                        <a:t>$11,250</a:t>
                      </a:r>
                    </a:p>
                  </a:txBody>
                  <a:tcPr marT="45719" marB="45719"/>
                </a:tc>
                <a:extLst>
                  <a:ext uri="{0D108BD9-81ED-4DB2-BD59-A6C34878D82A}">
                    <a16:rowId xmlns:a16="http://schemas.microsoft.com/office/drawing/2014/main" val="10009"/>
                  </a:ext>
                </a:extLst>
              </a:tr>
              <a:tr h="386273">
                <a:tc>
                  <a:txBody>
                    <a:bodyPr/>
                    <a:lstStyle/>
                    <a:p>
                      <a:r>
                        <a:rPr lang="en-US" sz="1800" dirty="0"/>
                        <a:t>Net capital </a:t>
                      </a:r>
                    </a:p>
                  </a:txBody>
                  <a:tcPr marT="45719" marB="45719"/>
                </a:tc>
                <a:tc>
                  <a:txBody>
                    <a:bodyPr/>
                    <a:lstStyle/>
                    <a:p>
                      <a:pPr algn="ctr"/>
                      <a:r>
                        <a:rPr lang="en-US" sz="1800" dirty="0"/>
                        <a:t>$88,750</a:t>
                      </a:r>
                    </a:p>
                  </a:txBody>
                  <a:tcPr marT="45719" marB="45719"/>
                </a:tc>
                <a:extLst>
                  <a:ext uri="{0D108BD9-81ED-4DB2-BD59-A6C34878D82A}">
                    <a16:rowId xmlns:a16="http://schemas.microsoft.com/office/drawing/2014/main" val="10010"/>
                  </a:ext>
                </a:extLst>
              </a:tr>
            </a:tbl>
          </a:graphicData>
        </a:graphic>
      </p:graphicFrame>
      <p:graphicFrame>
        <p:nvGraphicFramePr>
          <p:cNvPr id="5" name="Content Placeholder 8"/>
          <p:cNvGraphicFramePr>
            <a:graphicFrameLocks noGrp="1"/>
          </p:cNvGraphicFramePr>
          <p:nvPr>
            <p:ph sz="half" idx="2"/>
            <p:extLst/>
          </p:nvPr>
        </p:nvGraphicFramePr>
        <p:xfrm>
          <a:off x="5257800" y="1828801"/>
          <a:ext cx="3686176" cy="5115894"/>
        </p:xfrm>
        <a:graphic>
          <a:graphicData uri="http://schemas.openxmlformats.org/drawingml/2006/table">
            <a:tbl>
              <a:tblPr firstRow="1" bandRow="1">
                <a:tableStyleId>{5C22544A-7EE6-4342-B048-85BDC9FD1C3A}</a:tableStyleId>
              </a:tblPr>
              <a:tblGrid>
                <a:gridCol w="1843088">
                  <a:extLst>
                    <a:ext uri="{9D8B030D-6E8A-4147-A177-3AD203B41FA5}">
                      <a16:colId xmlns:a16="http://schemas.microsoft.com/office/drawing/2014/main" val="20000"/>
                    </a:ext>
                  </a:extLst>
                </a:gridCol>
                <a:gridCol w="1843088">
                  <a:extLst>
                    <a:ext uri="{9D8B030D-6E8A-4147-A177-3AD203B41FA5}">
                      <a16:colId xmlns:a16="http://schemas.microsoft.com/office/drawing/2014/main" val="20001"/>
                    </a:ext>
                  </a:extLst>
                </a:gridCol>
              </a:tblGrid>
              <a:tr h="357769">
                <a:tc gridSpan="2">
                  <a:txBody>
                    <a:bodyPr/>
                    <a:lstStyle/>
                    <a:p>
                      <a:pPr algn="ctr"/>
                      <a:r>
                        <a:rPr lang="en-US" sz="1800" dirty="0"/>
                        <a:t>After the Gift</a:t>
                      </a:r>
                    </a:p>
                  </a:txBody>
                  <a:tcPr marT="45726" marB="45726"/>
                </a:tc>
                <a:tc hMerge="1">
                  <a:txBody>
                    <a:bodyPr/>
                    <a:lstStyle/>
                    <a:p>
                      <a:endParaRPr lang="en-US" dirty="0"/>
                    </a:p>
                  </a:txBody>
                  <a:tcPr/>
                </a:tc>
                <a:extLst>
                  <a:ext uri="{0D108BD9-81ED-4DB2-BD59-A6C34878D82A}">
                    <a16:rowId xmlns:a16="http://schemas.microsoft.com/office/drawing/2014/main" val="10000"/>
                  </a:ext>
                </a:extLst>
              </a:tr>
              <a:tr h="357769">
                <a:tc>
                  <a:txBody>
                    <a:bodyPr/>
                    <a:lstStyle/>
                    <a:p>
                      <a:r>
                        <a:rPr lang="en-US" sz="1800" dirty="0"/>
                        <a:t>Contributed</a:t>
                      </a:r>
                    </a:p>
                  </a:txBody>
                  <a:tcPr marT="45726" marB="45726"/>
                </a:tc>
                <a:tc>
                  <a:txBody>
                    <a:bodyPr/>
                    <a:lstStyle/>
                    <a:p>
                      <a:pPr algn="ctr"/>
                      <a:r>
                        <a:rPr lang="en-US" sz="1800" dirty="0"/>
                        <a:t>$100,000</a:t>
                      </a:r>
                    </a:p>
                  </a:txBody>
                  <a:tcPr marT="45726" marB="45726"/>
                </a:tc>
                <a:extLst>
                  <a:ext uri="{0D108BD9-81ED-4DB2-BD59-A6C34878D82A}">
                    <a16:rowId xmlns:a16="http://schemas.microsoft.com/office/drawing/2014/main" val="10001"/>
                  </a:ext>
                </a:extLst>
              </a:tr>
              <a:tr h="357769">
                <a:tc>
                  <a:txBody>
                    <a:bodyPr/>
                    <a:lstStyle/>
                    <a:p>
                      <a:r>
                        <a:rPr lang="en-US" sz="1800" dirty="0"/>
                        <a:t>Cost basis</a:t>
                      </a:r>
                    </a:p>
                  </a:txBody>
                  <a:tcPr marT="45726" marB="45726"/>
                </a:tc>
                <a:tc>
                  <a:txBody>
                    <a:bodyPr/>
                    <a:lstStyle/>
                    <a:p>
                      <a:pPr algn="ctr"/>
                      <a:r>
                        <a:rPr lang="en-US" sz="1800" dirty="0"/>
                        <a:t>  $25,000</a:t>
                      </a:r>
                    </a:p>
                  </a:txBody>
                  <a:tcPr marT="45726" marB="45726"/>
                </a:tc>
                <a:extLst>
                  <a:ext uri="{0D108BD9-81ED-4DB2-BD59-A6C34878D82A}">
                    <a16:rowId xmlns:a16="http://schemas.microsoft.com/office/drawing/2014/main" val="10002"/>
                  </a:ext>
                </a:extLst>
              </a:tr>
              <a:tr h="357769">
                <a:tc>
                  <a:txBody>
                    <a:bodyPr/>
                    <a:lstStyle/>
                    <a:p>
                      <a:r>
                        <a:rPr lang="en-US" sz="1800" dirty="0"/>
                        <a:t>Payment rate</a:t>
                      </a:r>
                    </a:p>
                  </a:txBody>
                  <a:tcPr marT="45726" marB="45726"/>
                </a:tc>
                <a:tc>
                  <a:txBody>
                    <a:bodyPr/>
                    <a:lstStyle/>
                    <a:p>
                      <a:pPr algn="ctr"/>
                      <a:r>
                        <a:rPr lang="en-US" sz="1800" dirty="0"/>
                        <a:t>     4.60%</a:t>
                      </a:r>
                    </a:p>
                  </a:txBody>
                  <a:tcPr marT="45726" marB="45726"/>
                </a:tc>
                <a:extLst>
                  <a:ext uri="{0D108BD9-81ED-4DB2-BD59-A6C34878D82A}">
                    <a16:rowId xmlns:a16="http://schemas.microsoft.com/office/drawing/2014/main" val="10003"/>
                  </a:ext>
                </a:extLst>
              </a:tr>
              <a:tr h="384458">
                <a:tc>
                  <a:txBody>
                    <a:bodyPr/>
                    <a:lstStyle/>
                    <a:p>
                      <a:r>
                        <a:rPr lang="en-US" sz="1800" dirty="0"/>
                        <a:t>Total</a:t>
                      </a:r>
                      <a:r>
                        <a:rPr lang="en-US" sz="1800" baseline="0" dirty="0"/>
                        <a:t> payment</a:t>
                      </a:r>
                      <a:endParaRPr lang="en-US" sz="1800" dirty="0"/>
                    </a:p>
                  </a:txBody>
                  <a:tcPr marT="45726" marB="45726"/>
                </a:tc>
                <a:tc>
                  <a:txBody>
                    <a:bodyPr/>
                    <a:lstStyle/>
                    <a:p>
                      <a:pPr algn="ctr"/>
                      <a:r>
                        <a:rPr lang="en-US" sz="1800" dirty="0"/>
                        <a:t>    $4,600</a:t>
                      </a:r>
                    </a:p>
                  </a:txBody>
                  <a:tcPr marT="45726" marB="45726"/>
                </a:tc>
                <a:extLst>
                  <a:ext uri="{0D108BD9-81ED-4DB2-BD59-A6C34878D82A}">
                    <a16:rowId xmlns:a16="http://schemas.microsoft.com/office/drawing/2014/main" val="10004"/>
                  </a:ext>
                </a:extLst>
              </a:tr>
              <a:tr h="626087">
                <a:tc>
                  <a:txBody>
                    <a:bodyPr/>
                    <a:lstStyle/>
                    <a:p>
                      <a:r>
                        <a:rPr lang="en-US" sz="1800" dirty="0"/>
                        <a:t>Ordinary</a:t>
                      </a:r>
                      <a:r>
                        <a:rPr lang="en-US" sz="1800" baseline="0" dirty="0"/>
                        <a:t> income</a:t>
                      </a:r>
                      <a:endParaRPr lang="en-US" sz="1800" dirty="0"/>
                    </a:p>
                  </a:txBody>
                  <a:tcPr marT="45726" marB="45726"/>
                </a:tc>
                <a:tc>
                  <a:txBody>
                    <a:bodyPr/>
                    <a:lstStyle/>
                    <a:p>
                      <a:pPr algn="ctr"/>
                      <a:r>
                        <a:rPr lang="en-US" sz="1800" dirty="0"/>
                        <a:t>     $966</a:t>
                      </a:r>
                    </a:p>
                  </a:txBody>
                  <a:tcPr marT="45726" marB="45726"/>
                </a:tc>
                <a:extLst>
                  <a:ext uri="{0D108BD9-81ED-4DB2-BD59-A6C34878D82A}">
                    <a16:rowId xmlns:a16="http://schemas.microsoft.com/office/drawing/2014/main" val="10005"/>
                  </a:ext>
                </a:extLst>
              </a:tr>
              <a:tr h="357769">
                <a:tc>
                  <a:txBody>
                    <a:bodyPr/>
                    <a:lstStyle/>
                    <a:p>
                      <a:r>
                        <a:rPr lang="en-US" sz="1800" dirty="0"/>
                        <a:t>Capital</a:t>
                      </a:r>
                      <a:r>
                        <a:rPr lang="en-US" sz="1800" baseline="0" dirty="0"/>
                        <a:t> gains</a:t>
                      </a:r>
                      <a:endParaRPr lang="en-US" sz="1800" dirty="0"/>
                    </a:p>
                  </a:txBody>
                  <a:tcPr marT="45726" marB="45726"/>
                </a:tc>
                <a:tc>
                  <a:txBody>
                    <a:bodyPr/>
                    <a:lstStyle/>
                    <a:p>
                      <a:pPr algn="ctr"/>
                      <a:r>
                        <a:rPr lang="en-US" sz="1800" u="none" dirty="0">
                          <a:solidFill>
                            <a:schemeClr val="tx1"/>
                          </a:solidFill>
                        </a:rPr>
                        <a:t>     $2,726</a:t>
                      </a:r>
                    </a:p>
                  </a:txBody>
                  <a:tcPr marT="45726" marB="45726"/>
                </a:tc>
                <a:extLst>
                  <a:ext uri="{0D108BD9-81ED-4DB2-BD59-A6C34878D82A}">
                    <a16:rowId xmlns:a16="http://schemas.microsoft.com/office/drawing/2014/main" val="10006"/>
                  </a:ext>
                </a:extLst>
              </a:tr>
              <a:tr h="357769">
                <a:tc>
                  <a:txBody>
                    <a:bodyPr/>
                    <a:lstStyle/>
                    <a:p>
                      <a:r>
                        <a:rPr lang="en-US" sz="1800" dirty="0"/>
                        <a:t>Tax-free*</a:t>
                      </a:r>
                    </a:p>
                  </a:txBody>
                  <a:tcPr marT="45726" marB="45726"/>
                </a:tc>
                <a:tc>
                  <a:txBody>
                    <a:bodyPr/>
                    <a:lstStyle/>
                    <a:p>
                      <a:pPr algn="ctr"/>
                      <a:r>
                        <a:rPr lang="en-US" sz="1800" dirty="0"/>
                        <a:t>        $907</a:t>
                      </a:r>
                    </a:p>
                  </a:txBody>
                  <a:tcPr marT="45726" marB="45726"/>
                </a:tc>
                <a:extLst>
                  <a:ext uri="{0D108BD9-81ED-4DB2-BD59-A6C34878D82A}">
                    <a16:rowId xmlns:a16="http://schemas.microsoft.com/office/drawing/2014/main" val="10007"/>
                  </a:ext>
                </a:extLst>
              </a:tr>
              <a:tr h="387582">
                <a:tc>
                  <a:txBody>
                    <a:bodyPr/>
                    <a:lstStyle/>
                    <a:p>
                      <a:r>
                        <a:rPr lang="en-US" sz="1800" dirty="0"/>
                        <a:t>Tax OI 28%</a:t>
                      </a:r>
                    </a:p>
                  </a:txBody>
                  <a:tcPr marT="45726" marB="45726"/>
                </a:tc>
                <a:tc>
                  <a:txBody>
                    <a:bodyPr/>
                    <a:lstStyle/>
                    <a:p>
                      <a:r>
                        <a:rPr lang="en-US" sz="2000" dirty="0">
                          <a:solidFill>
                            <a:srgbClr val="FF0000"/>
                          </a:solidFill>
                        </a:rPr>
                        <a:t>        -$270</a:t>
                      </a:r>
                    </a:p>
                  </a:txBody>
                  <a:tcPr marT="45726" marB="45726"/>
                </a:tc>
                <a:extLst>
                  <a:ext uri="{0D108BD9-81ED-4DB2-BD59-A6C34878D82A}">
                    <a16:rowId xmlns:a16="http://schemas.microsoft.com/office/drawing/2014/main" val="10008"/>
                  </a:ext>
                </a:extLst>
              </a:tr>
              <a:tr h="387582">
                <a:tc>
                  <a:txBody>
                    <a:bodyPr/>
                    <a:lstStyle/>
                    <a:p>
                      <a:r>
                        <a:rPr lang="en-US" sz="1800" dirty="0"/>
                        <a:t>Tax CG 15%</a:t>
                      </a:r>
                    </a:p>
                  </a:txBody>
                  <a:tcPr marT="45726" marB="45726"/>
                </a:tc>
                <a:tc>
                  <a:txBody>
                    <a:bodyPr/>
                    <a:lstStyle/>
                    <a:p>
                      <a:pPr algn="l"/>
                      <a:r>
                        <a:rPr lang="en-US" sz="1800" u="none" dirty="0">
                          <a:solidFill>
                            <a:srgbClr val="FF0000"/>
                          </a:solidFill>
                        </a:rPr>
                        <a:t>         -</a:t>
                      </a:r>
                      <a:r>
                        <a:rPr lang="en-US" sz="2000" u="none" dirty="0">
                          <a:solidFill>
                            <a:srgbClr val="FF0000"/>
                          </a:solidFill>
                        </a:rPr>
                        <a:t>$408</a:t>
                      </a:r>
                    </a:p>
                  </a:txBody>
                  <a:tcPr marT="45726" marB="45726"/>
                </a:tc>
                <a:extLst>
                  <a:ext uri="{0D108BD9-81ED-4DB2-BD59-A6C34878D82A}">
                    <a16:rowId xmlns:a16="http://schemas.microsoft.com/office/drawing/2014/main" val="10009"/>
                  </a:ext>
                </a:extLst>
              </a:tr>
              <a:tr h="384458">
                <a:tc>
                  <a:txBody>
                    <a:bodyPr/>
                    <a:lstStyle/>
                    <a:p>
                      <a:r>
                        <a:rPr lang="en-US" sz="1800" dirty="0">
                          <a:solidFill>
                            <a:schemeClr val="tx2"/>
                          </a:solidFill>
                        </a:rPr>
                        <a:t>Net spendable </a:t>
                      </a:r>
                    </a:p>
                  </a:txBody>
                  <a:tcPr marT="45726" marB="45726"/>
                </a:tc>
                <a:tc>
                  <a:txBody>
                    <a:bodyPr/>
                    <a:lstStyle/>
                    <a:p>
                      <a:r>
                        <a:rPr lang="en-US" sz="1800" dirty="0">
                          <a:solidFill>
                            <a:schemeClr val="tx2"/>
                          </a:solidFill>
                        </a:rPr>
                        <a:t>        $3,922</a:t>
                      </a:r>
                    </a:p>
                  </a:txBody>
                  <a:tcPr marT="45726" marB="45726"/>
                </a:tc>
                <a:extLst>
                  <a:ext uri="{0D108BD9-81ED-4DB2-BD59-A6C34878D82A}">
                    <a16:rowId xmlns:a16="http://schemas.microsoft.com/office/drawing/2014/main" val="10010"/>
                  </a:ext>
                </a:extLst>
              </a:tr>
              <a:tr h="384458">
                <a:tc>
                  <a:txBody>
                    <a:bodyPr/>
                    <a:lstStyle/>
                    <a:p>
                      <a:r>
                        <a:rPr lang="en-US" sz="1800" dirty="0">
                          <a:solidFill>
                            <a:schemeClr val="tx2"/>
                          </a:solidFill>
                        </a:rPr>
                        <a:t>Bonus savings</a:t>
                      </a:r>
                    </a:p>
                  </a:txBody>
                  <a:tcPr marT="45726" marB="45726"/>
                </a:tc>
                <a:tc>
                  <a:txBody>
                    <a:bodyPr/>
                    <a:lstStyle/>
                    <a:p>
                      <a:r>
                        <a:rPr lang="en-US" sz="1600" dirty="0">
                          <a:solidFill>
                            <a:schemeClr val="tx2"/>
                          </a:solidFill>
                        </a:rPr>
                        <a:t>         </a:t>
                      </a:r>
                      <a:r>
                        <a:rPr lang="en-US" sz="1800" dirty="0">
                          <a:solidFill>
                            <a:schemeClr val="tx2"/>
                          </a:solidFill>
                        </a:rPr>
                        <a:t>$7,134</a:t>
                      </a:r>
                    </a:p>
                  </a:txBody>
                  <a:tcPr marT="45726" marB="45726"/>
                </a:tc>
                <a:extLst>
                  <a:ext uri="{0D108BD9-81ED-4DB2-BD59-A6C34878D82A}">
                    <a16:rowId xmlns:a16="http://schemas.microsoft.com/office/drawing/2014/main" val="10011"/>
                  </a:ext>
                </a:extLst>
              </a:tr>
              <a:tr h="327956">
                <a:tc gridSpan="2">
                  <a:txBody>
                    <a:bodyPr/>
                    <a:lstStyle/>
                    <a:p>
                      <a:r>
                        <a:rPr lang="en-US" sz="1600" dirty="0"/>
                        <a:t>*tax</a:t>
                      </a:r>
                      <a:r>
                        <a:rPr lang="en-US" sz="1600" baseline="0" dirty="0"/>
                        <a:t>-free to 2036</a:t>
                      </a:r>
                      <a:endParaRPr lang="en-US" sz="1600" dirty="0"/>
                    </a:p>
                  </a:txBody>
                  <a:tcPr marT="45726" marB="45726"/>
                </a:tc>
                <a:tc hMerge="1">
                  <a:txBody>
                    <a:bodyPr/>
                    <a:lstStyle/>
                    <a:p>
                      <a:endParaRPr lang="en-US" sz="1800" dirty="0"/>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04251251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tx2">
                    <a:lumMod val="60000"/>
                    <a:lumOff val="40000"/>
                  </a:schemeClr>
                </a:solidFill>
              </a:rPr>
              <a:t>3.  Tangible personal property CGA</a:t>
            </a:r>
          </a:p>
        </p:txBody>
      </p:sp>
      <p:sp>
        <p:nvSpPr>
          <p:cNvPr id="3" name="Content Placeholder 2"/>
          <p:cNvSpPr>
            <a:spLocks noGrp="1"/>
          </p:cNvSpPr>
          <p:nvPr>
            <p:ph idx="1"/>
          </p:nvPr>
        </p:nvSpPr>
        <p:spPr>
          <a:xfrm>
            <a:off x="679768" y="2063432"/>
            <a:ext cx="7772400" cy="4794567"/>
          </a:xfrm>
        </p:spPr>
        <p:txBody>
          <a:bodyPr/>
          <a:lstStyle/>
          <a:p>
            <a:r>
              <a:rPr lang="en-US" sz="2400" dirty="0"/>
              <a:t>Stamp and coin collections, artworks, antique autos</a:t>
            </a:r>
          </a:p>
          <a:p>
            <a:pPr lvl="1"/>
            <a:r>
              <a:rPr lang="en-US" sz="2000" dirty="0"/>
              <a:t>Appraisal required, cost of selling considered</a:t>
            </a:r>
          </a:p>
          <a:p>
            <a:pPr lvl="1"/>
            <a:r>
              <a:rPr lang="en-US" sz="2000" dirty="0"/>
              <a:t>28% tax rate if sold</a:t>
            </a:r>
          </a:p>
          <a:p>
            <a:r>
              <a:rPr lang="en-US" sz="2400" dirty="0"/>
              <a:t>FLIPCRT option if FMV is large</a:t>
            </a:r>
          </a:p>
          <a:p>
            <a:pPr lvl="1"/>
            <a:r>
              <a:rPr lang="en-US" sz="2000" dirty="0"/>
              <a:t>No deduction for remainder interest,  or income until sold</a:t>
            </a:r>
          </a:p>
          <a:p>
            <a:pPr lvl="1"/>
            <a:r>
              <a:rPr lang="en-US" sz="2000" dirty="0"/>
              <a:t>Lesser of FMV or cost basis, adjusted for remainder interest</a:t>
            </a:r>
          </a:p>
          <a:p>
            <a:pPr lvl="1"/>
            <a:r>
              <a:rPr lang="en-US" sz="2000" dirty="0"/>
              <a:t>CGA provides immediate payments and deduction</a:t>
            </a:r>
          </a:p>
          <a:p>
            <a:r>
              <a:rPr lang="en-US" sz="2400" dirty="0"/>
              <a:t>Related or unrelated use?</a:t>
            </a:r>
          </a:p>
          <a:p>
            <a:pPr lvl="1"/>
            <a:r>
              <a:rPr lang="en-US" sz="2000" dirty="0"/>
              <a:t>CGAs and CRTs are unrelated uses</a:t>
            </a:r>
          </a:p>
          <a:p>
            <a:r>
              <a:rPr lang="en-US" sz="2400" dirty="0"/>
              <a:t>If sold capital gain related to the gift value reduces the charitable deduction</a:t>
            </a:r>
          </a:p>
          <a:p>
            <a:r>
              <a:rPr lang="en-US" sz="2400" dirty="0"/>
              <a:t>Alternatives: Bargain sale or installment bargain sale</a:t>
            </a:r>
          </a:p>
          <a:p>
            <a:endParaRPr lang="en-US" sz="2400" dirty="0"/>
          </a:p>
        </p:txBody>
      </p:sp>
    </p:spTree>
    <p:extLst>
      <p:ext uri="{BB962C8B-B14F-4D97-AF65-F5344CB8AC3E}">
        <p14:creationId xmlns:p14="http://schemas.microsoft.com/office/powerpoint/2010/main" val="171108010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chemeClr val="tx2">
                    <a:lumMod val="60000"/>
                    <a:lumOff val="40000"/>
                  </a:schemeClr>
                </a:solidFill>
              </a:rPr>
              <a:t>3.  Tangible personal property CGA</a:t>
            </a:r>
          </a:p>
        </p:txBody>
      </p:sp>
      <p:sp>
        <p:nvSpPr>
          <p:cNvPr id="4" name="Content Placeholder 3"/>
          <p:cNvSpPr>
            <a:spLocks noGrp="1"/>
          </p:cNvSpPr>
          <p:nvPr>
            <p:ph idx="1"/>
          </p:nvPr>
        </p:nvSpPr>
        <p:spPr>
          <a:xfrm>
            <a:off x="734632" y="2072577"/>
            <a:ext cx="7772400" cy="4114800"/>
          </a:xfrm>
        </p:spPr>
        <p:txBody>
          <a:bodyPr/>
          <a:lstStyle/>
          <a:p>
            <a:r>
              <a:rPr lang="en-US" sz="2800" dirty="0"/>
              <a:t>Mr. and Mrs. Morgan, ages 88/89, have stamp collection appraised at $160,000 with a cost basis of $18,000</a:t>
            </a:r>
          </a:p>
          <a:p>
            <a:r>
              <a:rPr lang="en-US" sz="2800" dirty="0"/>
              <a:t>Charity creates a 4.0% CGA, (ACGA 7.7%)</a:t>
            </a:r>
          </a:p>
          <a:p>
            <a:r>
              <a:rPr lang="en-US" sz="2800" dirty="0"/>
              <a:t>Charitable deduction: $13,262 ($117,889)</a:t>
            </a:r>
          </a:p>
          <a:p>
            <a:r>
              <a:rPr lang="en-US" sz="2800" dirty="0"/>
              <a:t>Annual payments: $6,400.00</a:t>
            </a:r>
          </a:p>
          <a:p>
            <a:pPr lvl="1"/>
            <a:r>
              <a:rPr lang="en-US" sz="2400" dirty="0"/>
              <a:t>Tax free: $618</a:t>
            </a:r>
          </a:p>
          <a:p>
            <a:pPr lvl="1"/>
            <a:r>
              <a:rPr lang="en-US" sz="2400" dirty="0"/>
              <a:t>Cap gain: $4,853</a:t>
            </a:r>
          </a:p>
          <a:p>
            <a:pPr lvl="1"/>
            <a:r>
              <a:rPr lang="en-US" sz="2400" dirty="0"/>
              <a:t>Ordinary: $929</a:t>
            </a:r>
          </a:p>
          <a:p>
            <a:pPr lvl="2"/>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9513" y="4879992"/>
            <a:ext cx="1704975" cy="11811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925" y="5587302"/>
            <a:ext cx="1019175" cy="1200150"/>
          </a:xfrm>
          <a:prstGeom prst="rect">
            <a:avLst/>
          </a:prstGeom>
        </p:spPr>
      </p:pic>
    </p:spTree>
    <p:extLst>
      <p:ext uri="{BB962C8B-B14F-4D97-AF65-F5344CB8AC3E}">
        <p14:creationId xmlns:p14="http://schemas.microsoft.com/office/powerpoint/2010/main" val="1110697568"/>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659423" y="2127739"/>
            <a:ext cx="7989277" cy="5029200"/>
          </a:xfrm>
        </p:spPr>
        <p:txBody>
          <a:bodyPr/>
          <a:lstStyle/>
          <a:p>
            <a:r>
              <a:rPr lang="en-US" altLang="en-US" sz="2800" dirty="0"/>
              <a:t>Rita, age 75 and Joseph, age 76</a:t>
            </a:r>
          </a:p>
          <a:p>
            <a:r>
              <a:rPr lang="en-US" altLang="en-US" sz="2800" dirty="0"/>
              <a:t>Rita has $10,000 paid up policy, bought in 1963, considerable cash value</a:t>
            </a:r>
          </a:p>
          <a:p>
            <a:pPr lvl="1"/>
            <a:r>
              <a:rPr lang="en-US" altLang="en-US" sz="2400" dirty="0"/>
              <a:t>Gain if surrendered taxed as ordinary income</a:t>
            </a:r>
          </a:p>
          <a:p>
            <a:r>
              <a:rPr lang="en-US" altLang="en-US" sz="2800" dirty="0"/>
              <a:t>Cash value including dividends of $12,426</a:t>
            </a:r>
          </a:p>
          <a:p>
            <a:r>
              <a:rPr lang="en-US" altLang="en-US" sz="2800" dirty="0"/>
              <a:t>A cashed in policy results in a $7,008 taxable gain, $1,752 (tax 25%). </a:t>
            </a:r>
          </a:p>
          <a:p>
            <a:r>
              <a:rPr lang="en-US" altLang="en-US" sz="2800" dirty="0"/>
              <a:t>Cost basis $5,418</a:t>
            </a:r>
          </a:p>
        </p:txBody>
      </p:sp>
      <p:pic>
        <p:nvPicPr>
          <p:cNvPr id="78852" name="Picture 4" descr="HappyCou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100" y="42862"/>
            <a:ext cx="1810786" cy="17097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ltLang="en-US" sz="3600" dirty="0">
                <a:solidFill>
                  <a:schemeClr val="tx2">
                    <a:lumMod val="60000"/>
                    <a:lumOff val="40000"/>
                  </a:schemeClr>
                </a:solidFill>
              </a:rPr>
              <a:t>4.  CGA with life insurance</a:t>
            </a:r>
            <a:endParaRPr lang="en-US" sz="3600" dirty="0">
              <a:solidFill>
                <a:schemeClr val="tx2">
                  <a:lumMod val="60000"/>
                  <a:lumOff val="40000"/>
                </a:scheme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7100" y="5319346"/>
            <a:ext cx="1886900" cy="1477108"/>
          </a:xfrm>
          <a:prstGeom prst="rect">
            <a:avLst/>
          </a:prstGeom>
        </p:spPr>
      </p:pic>
    </p:spTree>
    <p:extLst>
      <p:ext uri="{BB962C8B-B14F-4D97-AF65-F5344CB8AC3E}">
        <p14:creationId xmlns:p14="http://schemas.microsoft.com/office/powerpoint/2010/main" val="154995426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xfrm>
            <a:off x="990600" y="1828800"/>
            <a:ext cx="7772400" cy="5029200"/>
          </a:xfrm>
        </p:spPr>
        <p:txBody>
          <a:bodyPr/>
          <a:lstStyle/>
          <a:p>
            <a:r>
              <a:rPr lang="en-US" altLang="en-US" sz="2800" dirty="0"/>
              <a:t>Two life gift annuity payment rate is 5.1%</a:t>
            </a:r>
          </a:p>
          <a:p>
            <a:r>
              <a:rPr lang="en-US" altLang="en-US" sz="2800" dirty="0"/>
              <a:t>Annual payment $633.76</a:t>
            </a:r>
          </a:p>
          <a:p>
            <a:r>
              <a:rPr lang="en-US" altLang="en-US" sz="2800" dirty="0"/>
              <a:t>Charitable deduction is $1,838, only for cost basis in policy</a:t>
            </a:r>
          </a:p>
          <a:p>
            <a:r>
              <a:rPr lang="en-US" altLang="en-US" sz="2800" dirty="0">
                <a:solidFill>
                  <a:srgbClr val="FF0000"/>
                </a:solidFill>
              </a:rPr>
              <a:t>Benefits:  </a:t>
            </a:r>
            <a:r>
              <a:rPr lang="en-US" altLang="en-US" sz="2800" dirty="0"/>
              <a:t>policy cash converted tax-free into lifetime income plus charitable deduction to offset in part tax liability, first annuity payments paid resulting tax</a:t>
            </a:r>
          </a:p>
        </p:txBody>
      </p:sp>
      <p:sp>
        <p:nvSpPr>
          <p:cNvPr id="2" name="Title 1"/>
          <p:cNvSpPr>
            <a:spLocks noGrp="1"/>
          </p:cNvSpPr>
          <p:nvPr>
            <p:ph type="title"/>
          </p:nvPr>
        </p:nvSpPr>
        <p:spPr/>
        <p:txBody>
          <a:bodyPr/>
          <a:lstStyle/>
          <a:p>
            <a:r>
              <a:rPr lang="en-US" altLang="en-US" sz="3600" dirty="0"/>
              <a:t>4.  CGA with life insurance</a:t>
            </a:r>
            <a:endParaRPr lang="en-US" sz="3600" dirty="0"/>
          </a:p>
        </p:txBody>
      </p:sp>
      <p:pic>
        <p:nvPicPr>
          <p:cNvPr id="6" name="Picture 4" descr="HappyCou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100" y="42862"/>
            <a:ext cx="1810786" cy="17097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7100" y="5319346"/>
            <a:ext cx="1886900" cy="1477108"/>
          </a:xfrm>
          <a:prstGeom prst="rect">
            <a:avLst/>
          </a:prstGeom>
        </p:spPr>
      </p:pic>
    </p:spTree>
    <p:extLst>
      <p:ext uri="{BB962C8B-B14F-4D97-AF65-F5344CB8AC3E}">
        <p14:creationId xmlns:p14="http://schemas.microsoft.com/office/powerpoint/2010/main" val="251310332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sz="3600" dirty="0">
                <a:solidFill>
                  <a:schemeClr val="tx2">
                    <a:lumMod val="60000"/>
                    <a:lumOff val="40000"/>
                  </a:schemeClr>
                </a:solidFill>
              </a:rPr>
              <a:t>6. CGA with s</a:t>
            </a:r>
            <a:r>
              <a:rPr lang="en-US" altLang="en-US" sz="3200" dirty="0">
                <a:solidFill>
                  <a:schemeClr val="tx2">
                    <a:lumMod val="60000"/>
                    <a:lumOff val="40000"/>
                  </a:schemeClr>
                </a:solidFill>
              </a:rPr>
              <a:t>avings bonds</a:t>
            </a:r>
          </a:p>
        </p:txBody>
      </p:sp>
      <p:sp>
        <p:nvSpPr>
          <p:cNvPr id="94211" name="Text Box 7"/>
          <p:cNvSpPr txBox="1">
            <a:spLocks noChangeArrowheads="1"/>
          </p:cNvSpPr>
          <p:nvPr/>
        </p:nvSpPr>
        <p:spPr bwMode="auto">
          <a:xfrm>
            <a:off x="228600" y="64912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ltLang="en-US">
              <a:solidFill>
                <a:srgbClr val="000000"/>
              </a:solidFill>
            </a:endParaRPr>
          </a:p>
        </p:txBody>
      </p:sp>
      <p:sp>
        <p:nvSpPr>
          <p:cNvPr id="94212" name="Text Box 8"/>
          <p:cNvSpPr txBox="1">
            <a:spLocks noChangeArrowheads="1"/>
          </p:cNvSpPr>
          <p:nvPr/>
        </p:nvSpPr>
        <p:spPr bwMode="auto">
          <a:xfrm>
            <a:off x="136525" y="6456363"/>
            <a:ext cx="5886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1600" b="1">
                <a:solidFill>
                  <a:srgbClr val="FF0000"/>
                </a:solidFill>
              </a:rPr>
              <a:t>$5,000 bond cost $2,500, FMV $10,236, interest $7,736</a:t>
            </a:r>
          </a:p>
        </p:txBody>
      </p:sp>
      <p:pic>
        <p:nvPicPr>
          <p:cNvPr id="9421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413" y="1447800"/>
            <a:ext cx="8226425"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4" name="Right Arrow 2"/>
          <p:cNvSpPr>
            <a:spLocks noChangeArrowheads="1"/>
          </p:cNvSpPr>
          <p:nvPr/>
        </p:nvSpPr>
        <p:spPr bwMode="auto">
          <a:xfrm>
            <a:off x="211138" y="5994400"/>
            <a:ext cx="898525" cy="381000"/>
          </a:xfrm>
          <a:prstGeom prst="rightArrow">
            <a:avLst>
              <a:gd name="adj1" fmla="val 50000"/>
              <a:gd name="adj2" fmla="val 50005"/>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ltLang="en-US"/>
          </a:p>
        </p:txBody>
      </p:sp>
    </p:spTree>
    <p:extLst>
      <p:ext uri="{BB962C8B-B14F-4D97-AF65-F5344CB8AC3E}">
        <p14:creationId xmlns:p14="http://schemas.microsoft.com/office/powerpoint/2010/main" val="398057086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990600" y="228600"/>
            <a:ext cx="7793038" cy="1462088"/>
          </a:xfrm>
        </p:spPr>
        <p:txBody>
          <a:bodyPr/>
          <a:lstStyle/>
          <a:p>
            <a:pPr eaLnBrk="1" hangingPunct="1"/>
            <a:br>
              <a:rPr lang="en-US" altLang="en-US" sz="3200" dirty="0"/>
            </a:br>
            <a:r>
              <a:rPr lang="en-US" altLang="en-US" sz="3600" dirty="0">
                <a:solidFill>
                  <a:schemeClr val="tx2">
                    <a:lumMod val="60000"/>
                    <a:lumOff val="40000"/>
                  </a:schemeClr>
                </a:solidFill>
              </a:rPr>
              <a:t>7.  </a:t>
            </a:r>
            <a:r>
              <a:rPr lang="en-US" altLang="en-US" sz="3200" dirty="0">
                <a:solidFill>
                  <a:schemeClr val="tx2">
                    <a:lumMod val="60000"/>
                    <a:lumOff val="40000"/>
                  </a:schemeClr>
                </a:solidFill>
              </a:rPr>
              <a:t>Commercial annuities to CGA</a:t>
            </a:r>
            <a:endParaRPr lang="en-US" altLang="en-US" sz="2800" dirty="0">
              <a:solidFill>
                <a:schemeClr val="tx2">
                  <a:lumMod val="60000"/>
                  <a:lumOff val="40000"/>
                </a:schemeClr>
              </a:solidFill>
            </a:endParaRPr>
          </a:p>
        </p:txBody>
      </p:sp>
      <p:sp>
        <p:nvSpPr>
          <p:cNvPr id="95235" name="Rectangle 3"/>
          <p:cNvSpPr>
            <a:spLocks noGrp="1" noChangeArrowheads="1"/>
          </p:cNvSpPr>
          <p:nvPr>
            <p:ph type="body" sz="half" idx="1"/>
          </p:nvPr>
        </p:nvSpPr>
        <p:spPr>
          <a:xfrm>
            <a:off x="633046" y="2017713"/>
            <a:ext cx="4359642" cy="4840287"/>
          </a:xfrm>
        </p:spPr>
        <p:txBody>
          <a:bodyPr/>
          <a:lstStyle/>
          <a:p>
            <a:pPr eaLnBrk="1" hangingPunct="1"/>
            <a:r>
              <a:rPr lang="en-US" altLang="en-US" sz="2400" dirty="0"/>
              <a:t>DOB February 25, 1941, age 69, Married</a:t>
            </a:r>
          </a:p>
          <a:p>
            <a:pPr eaLnBrk="1" hangingPunct="1"/>
            <a:r>
              <a:rPr lang="en-US" altLang="en-US" sz="2400" dirty="0"/>
              <a:t>Assets:</a:t>
            </a:r>
          </a:p>
          <a:p>
            <a:pPr lvl="1" eaLnBrk="1" hangingPunct="1"/>
            <a:r>
              <a:rPr lang="en-US" altLang="en-US" sz="2000" dirty="0"/>
              <a:t>2 USAA annuity contracts</a:t>
            </a:r>
          </a:p>
          <a:p>
            <a:pPr lvl="1" eaLnBrk="1" hangingPunct="1"/>
            <a:r>
              <a:rPr lang="en-US" altLang="en-US" sz="2000" dirty="0"/>
              <a:t>#1 FMV $23,988</a:t>
            </a:r>
          </a:p>
          <a:p>
            <a:pPr lvl="2" eaLnBrk="1" hangingPunct="1"/>
            <a:r>
              <a:rPr lang="en-US" altLang="en-US" sz="1800" dirty="0"/>
              <a:t>Taxable gain $13,988</a:t>
            </a:r>
          </a:p>
          <a:p>
            <a:pPr lvl="1" eaLnBrk="1" hangingPunct="1"/>
            <a:r>
              <a:rPr lang="en-US" altLang="en-US" sz="2000" dirty="0"/>
              <a:t>#2 FMV $17,057</a:t>
            </a:r>
          </a:p>
          <a:p>
            <a:pPr lvl="2" eaLnBrk="1" hangingPunct="1"/>
            <a:r>
              <a:rPr lang="en-US" altLang="en-US" sz="1800" dirty="0"/>
              <a:t>Taxable gain $7,057</a:t>
            </a:r>
            <a:br>
              <a:rPr lang="en-US" altLang="en-US" sz="1800" dirty="0"/>
            </a:br>
            <a:endParaRPr lang="en-US" altLang="en-US" sz="1800" dirty="0"/>
          </a:p>
          <a:p>
            <a:pPr lvl="1" eaLnBrk="1" hangingPunct="1"/>
            <a:r>
              <a:rPr lang="en-US" altLang="en-US" sz="2000" b="1" dirty="0">
                <a:solidFill>
                  <a:schemeClr val="folHlink"/>
                </a:solidFill>
              </a:rPr>
              <a:t>Total assets: $41,045</a:t>
            </a:r>
          </a:p>
          <a:p>
            <a:pPr lvl="1" eaLnBrk="1" hangingPunct="1"/>
            <a:r>
              <a:rPr lang="en-US" altLang="en-US" sz="2000" b="1" dirty="0">
                <a:solidFill>
                  <a:schemeClr val="folHlink"/>
                </a:solidFill>
              </a:rPr>
              <a:t>Total gain:    $21,045</a:t>
            </a:r>
          </a:p>
          <a:p>
            <a:pPr lvl="1" eaLnBrk="1" hangingPunct="1"/>
            <a:r>
              <a:rPr lang="en-US" altLang="en-US" sz="2000" dirty="0"/>
              <a:t>AGI $175,000</a:t>
            </a:r>
          </a:p>
          <a:p>
            <a:pPr lvl="1" eaLnBrk="1" hangingPunct="1"/>
            <a:r>
              <a:rPr lang="en-US" altLang="en-US" sz="2000" dirty="0"/>
              <a:t>Tax rates 33%, 15%</a:t>
            </a:r>
          </a:p>
        </p:txBody>
      </p:sp>
      <p:pic>
        <p:nvPicPr>
          <p:cNvPr id="95236" name="Picture 4" descr="Man studying stock pages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0"/>
            <a:ext cx="2057400" cy="165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Rectangle 5"/>
          <p:cNvSpPr>
            <a:spLocks noGrp="1" noChangeArrowheads="1"/>
          </p:cNvSpPr>
          <p:nvPr>
            <p:ph type="body" sz="half" idx="2"/>
          </p:nvPr>
        </p:nvSpPr>
        <p:spPr>
          <a:xfrm>
            <a:off x="4844562" y="2438400"/>
            <a:ext cx="4070838" cy="4114800"/>
          </a:xfrm>
        </p:spPr>
        <p:txBody>
          <a:bodyPr/>
          <a:lstStyle/>
          <a:p>
            <a:pPr lvl="1" eaLnBrk="1" hangingPunct="1"/>
            <a:r>
              <a:rPr lang="en-US" altLang="en-US" sz="2000" dirty="0"/>
              <a:t>Charitable intent</a:t>
            </a:r>
          </a:p>
          <a:p>
            <a:pPr lvl="1" eaLnBrk="1" hangingPunct="1"/>
            <a:r>
              <a:rPr lang="en-US" altLang="en-US" sz="2000" dirty="0"/>
              <a:t>Cash in annuity assets</a:t>
            </a:r>
          </a:p>
          <a:p>
            <a:pPr lvl="1" eaLnBrk="1" hangingPunct="1"/>
            <a:r>
              <a:rPr lang="en-US" altLang="en-US" sz="2000" dirty="0"/>
              <a:t>Offset gain with charitable gifts</a:t>
            </a:r>
          </a:p>
          <a:p>
            <a:pPr lvl="1" eaLnBrk="1" hangingPunct="1"/>
            <a:r>
              <a:rPr lang="en-US" altLang="en-US" sz="2000" dirty="0"/>
              <a:t>Possible immediate or future income</a:t>
            </a:r>
          </a:p>
          <a:p>
            <a:pPr lvl="1" eaLnBrk="1" hangingPunct="1"/>
            <a:r>
              <a:rPr lang="en-US" altLang="en-US" sz="2000" dirty="0"/>
              <a:t>No income for spouse</a:t>
            </a:r>
          </a:p>
          <a:p>
            <a:pPr lvl="1" eaLnBrk="1" hangingPunct="1"/>
            <a:r>
              <a:rPr lang="en-US" altLang="en-US" sz="2000" dirty="0"/>
              <a:t>Other charitable gifts this year</a:t>
            </a:r>
          </a:p>
          <a:p>
            <a:pPr eaLnBrk="1" hangingPunct="1"/>
            <a:endParaRPr lang="en-US" altLang="en-US" sz="2400" dirty="0"/>
          </a:p>
        </p:txBody>
      </p:sp>
    </p:spTree>
    <p:extLst>
      <p:ext uri="{BB962C8B-B14F-4D97-AF65-F5344CB8AC3E}">
        <p14:creationId xmlns:p14="http://schemas.microsoft.com/office/powerpoint/2010/main" val="314507359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55_FlowChart2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097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Line 3"/>
          <p:cNvSpPr>
            <a:spLocks noChangeShapeType="1"/>
          </p:cNvSpPr>
          <p:nvPr/>
        </p:nvSpPr>
        <p:spPr bwMode="auto">
          <a:xfrm>
            <a:off x="1143000" y="6337300"/>
            <a:ext cx="914400" cy="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0" name="Line 4"/>
          <p:cNvSpPr>
            <a:spLocks noChangeShapeType="1"/>
          </p:cNvSpPr>
          <p:nvPr/>
        </p:nvSpPr>
        <p:spPr bwMode="auto">
          <a:xfrm>
            <a:off x="4953000" y="3124200"/>
            <a:ext cx="990600" cy="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1" name="Text Box 6"/>
          <p:cNvSpPr txBox="1">
            <a:spLocks noChangeArrowheads="1"/>
          </p:cNvSpPr>
          <p:nvPr/>
        </p:nvSpPr>
        <p:spPr bwMode="auto">
          <a:xfrm>
            <a:off x="255588" y="6521450"/>
            <a:ext cx="88884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Tahoma" panose="020B0604030504040204" pitchFamily="34" charset="0"/>
              </a:defRPr>
            </a:lvl1pPr>
            <a:lvl2pPr>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lvl="1"/>
            <a:r>
              <a:rPr lang="en-US" altLang="en-US" sz="1600" b="1">
                <a:solidFill>
                  <a:srgbClr val="FF0000"/>
                </a:solidFill>
              </a:rPr>
              <a:t>2,600 shares Genworth Financial, FMV $44,356, Cost $7,045, Deduction $23,179</a:t>
            </a:r>
          </a:p>
        </p:txBody>
      </p:sp>
      <p:sp>
        <p:nvSpPr>
          <p:cNvPr id="96262" name="Rectangle 7"/>
          <p:cNvSpPr>
            <a:spLocks noGrp="1" noChangeArrowheads="1"/>
          </p:cNvSpPr>
          <p:nvPr>
            <p:ph type="title"/>
          </p:nvPr>
        </p:nvSpPr>
        <p:spPr>
          <a:xfrm>
            <a:off x="1081454" y="214313"/>
            <a:ext cx="7862521" cy="1462087"/>
          </a:xfrm>
        </p:spPr>
        <p:txBody>
          <a:bodyPr/>
          <a:lstStyle/>
          <a:p>
            <a:pPr eaLnBrk="1" hangingPunct="1"/>
            <a:br>
              <a:rPr lang="en-US" altLang="en-US" sz="3200" dirty="0">
                <a:solidFill>
                  <a:srgbClr val="333399"/>
                </a:solidFill>
              </a:rPr>
            </a:br>
            <a:r>
              <a:rPr lang="en-US" altLang="en-US" sz="3600" dirty="0">
                <a:solidFill>
                  <a:schemeClr val="tx2">
                    <a:lumMod val="60000"/>
                    <a:lumOff val="40000"/>
                  </a:schemeClr>
                </a:solidFill>
              </a:rPr>
              <a:t>7.  </a:t>
            </a:r>
            <a:r>
              <a:rPr lang="en-US" altLang="en-US" sz="3200" dirty="0">
                <a:solidFill>
                  <a:schemeClr val="tx2">
                    <a:lumMod val="60000"/>
                    <a:lumOff val="40000"/>
                  </a:schemeClr>
                </a:solidFill>
              </a:rPr>
              <a:t>Commercial annuities to CGA</a:t>
            </a:r>
            <a:endParaRPr lang="en-US" altLang="en-US" sz="3600" dirty="0">
              <a:solidFill>
                <a:schemeClr val="tx2">
                  <a:lumMod val="60000"/>
                  <a:lumOff val="40000"/>
                </a:schemeClr>
              </a:solidFill>
            </a:endParaRPr>
          </a:p>
        </p:txBody>
      </p:sp>
      <p:pic>
        <p:nvPicPr>
          <p:cNvPr id="7" name="Picture 4" descr="Man studying stock pages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0"/>
            <a:ext cx="2057400" cy="165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72298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037492" y="214313"/>
            <a:ext cx="7906483" cy="1462087"/>
          </a:xfrm>
        </p:spPr>
        <p:txBody>
          <a:bodyPr/>
          <a:lstStyle/>
          <a:p>
            <a:pPr eaLnBrk="1" hangingPunct="1"/>
            <a:br>
              <a:rPr lang="en-US" altLang="en-US" sz="3200" dirty="0">
                <a:solidFill>
                  <a:srgbClr val="333399"/>
                </a:solidFill>
              </a:rPr>
            </a:br>
            <a:r>
              <a:rPr lang="en-US" altLang="en-US" sz="3600" dirty="0">
                <a:solidFill>
                  <a:schemeClr val="tx2">
                    <a:lumMod val="60000"/>
                    <a:lumOff val="40000"/>
                  </a:schemeClr>
                </a:solidFill>
              </a:rPr>
              <a:t>7.  </a:t>
            </a:r>
            <a:r>
              <a:rPr lang="en-US" altLang="en-US" sz="3200" dirty="0">
                <a:solidFill>
                  <a:schemeClr val="tx2">
                    <a:lumMod val="60000"/>
                    <a:lumOff val="40000"/>
                  </a:schemeClr>
                </a:solidFill>
              </a:rPr>
              <a:t>Commercial annuities to CGA</a:t>
            </a:r>
            <a:endParaRPr lang="en-US" altLang="en-US" sz="3200" dirty="0"/>
          </a:p>
        </p:txBody>
      </p:sp>
      <p:sp>
        <p:nvSpPr>
          <p:cNvPr id="97283" name="Rectangle 3"/>
          <p:cNvSpPr>
            <a:spLocks noGrp="1" noChangeArrowheads="1"/>
          </p:cNvSpPr>
          <p:nvPr>
            <p:ph type="body" idx="1"/>
          </p:nvPr>
        </p:nvSpPr>
        <p:spPr/>
        <p:txBody>
          <a:bodyPr/>
          <a:lstStyle/>
          <a:p>
            <a:pPr eaLnBrk="1" hangingPunct="1"/>
            <a:r>
              <a:rPr lang="en-US" altLang="en-US" sz="2800" dirty="0"/>
              <a:t>Deferred/Retirement annuity selected</a:t>
            </a:r>
          </a:p>
          <a:p>
            <a:pPr eaLnBrk="1" hangingPunct="1"/>
            <a:r>
              <a:rPr lang="en-US" altLang="en-US" sz="2800" dirty="0"/>
              <a:t>Funded with appreciated stock</a:t>
            </a:r>
          </a:p>
          <a:p>
            <a:pPr lvl="1" eaLnBrk="1" hangingPunct="1"/>
            <a:r>
              <a:rPr lang="en-US" altLang="en-US" sz="2400" dirty="0"/>
              <a:t>2,600 shares Genworth Financial</a:t>
            </a:r>
          </a:p>
          <a:p>
            <a:pPr lvl="1" eaLnBrk="1" hangingPunct="1"/>
            <a:r>
              <a:rPr lang="en-US" altLang="en-US" sz="2400" dirty="0"/>
              <a:t>FMV $44,356</a:t>
            </a:r>
          </a:p>
          <a:p>
            <a:pPr lvl="1" eaLnBrk="1" hangingPunct="1"/>
            <a:r>
              <a:rPr lang="en-US" altLang="en-US" sz="2400" dirty="0"/>
              <a:t>Cost $7,045</a:t>
            </a:r>
          </a:p>
          <a:p>
            <a:pPr lvl="1" eaLnBrk="1" hangingPunct="1"/>
            <a:r>
              <a:rPr lang="en-US" altLang="en-US" sz="2400" dirty="0"/>
              <a:t>Deduction $23,178</a:t>
            </a:r>
          </a:p>
          <a:p>
            <a:pPr lvl="1" eaLnBrk="1" hangingPunct="1"/>
            <a:r>
              <a:rPr lang="en-US" altLang="en-US" sz="2400" dirty="0"/>
              <a:t>Deduction limit 30%</a:t>
            </a:r>
          </a:p>
        </p:txBody>
      </p:sp>
      <p:pic>
        <p:nvPicPr>
          <p:cNvPr id="4" name="Picture 4" descr="Man studying stock pages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2224"/>
            <a:ext cx="2057400" cy="165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96619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150938" y="214313"/>
            <a:ext cx="7916862" cy="1462087"/>
          </a:xfrm>
        </p:spPr>
        <p:txBody>
          <a:bodyPr/>
          <a:lstStyle/>
          <a:p>
            <a:pPr eaLnBrk="1" hangingPunct="1"/>
            <a:r>
              <a:rPr lang="en-US" altLang="en-US" sz="3200" dirty="0"/>
              <a:t>8</a:t>
            </a:r>
            <a:r>
              <a:rPr lang="en-US" altLang="en-US" sz="4000" dirty="0"/>
              <a:t>.</a:t>
            </a:r>
            <a:r>
              <a:rPr lang="en-US" altLang="en-US" dirty="0"/>
              <a:t> </a:t>
            </a:r>
            <a:r>
              <a:rPr lang="en-US" altLang="en-US" sz="3200" dirty="0"/>
              <a:t>Mother – cash annuity for daughter </a:t>
            </a:r>
            <a:endParaRPr lang="en-US" altLang="en-US" sz="2800" dirty="0"/>
          </a:p>
        </p:txBody>
      </p:sp>
      <p:sp>
        <p:nvSpPr>
          <p:cNvPr id="51204" name="Text Box 5"/>
          <p:cNvSpPr txBox="1">
            <a:spLocks noChangeArrowheads="1"/>
          </p:cNvSpPr>
          <p:nvPr/>
        </p:nvSpPr>
        <p:spPr bwMode="auto">
          <a:xfrm>
            <a:off x="381000" y="64912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ltLang="en-US"/>
          </a:p>
        </p:txBody>
      </p:sp>
      <p:sp>
        <p:nvSpPr>
          <p:cNvPr id="51205" name="Text Box 6"/>
          <p:cNvSpPr txBox="1">
            <a:spLocks noChangeArrowheads="1"/>
          </p:cNvSpPr>
          <p:nvPr/>
        </p:nvSpPr>
        <p:spPr bwMode="auto">
          <a:xfrm>
            <a:off x="365125" y="6356350"/>
            <a:ext cx="69156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b="1" dirty="0">
                <a:solidFill>
                  <a:schemeClr val="hlink"/>
                </a:solidFill>
              </a:rPr>
              <a:t>$6,971 life interest for daughter, right to revoke language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151" y="1864845"/>
            <a:ext cx="7629280" cy="4303059"/>
          </a:xfrm>
          <a:prstGeom prst="rect">
            <a:avLst/>
          </a:prstGeom>
        </p:spPr>
      </p:pic>
      <p:cxnSp>
        <p:nvCxnSpPr>
          <p:cNvPr id="4" name="Straight Connector 3"/>
          <p:cNvCxnSpPr/>
          <p:nvPr/>
        </p:nvCxnSpPr>
        <p:spPr bwMode="auto">
          <a:xfrm flipV="1">
            <a:off x="1504971" y="5554856"/>
            <a:ext cx="580293" cy="17586"/>
          </a:xfrm>
          <a:prstGeom prst="line">
            <a:avLst/>
          </a:prstGeom>
          <a:solidFill>
            <a:schemeClr val="accent1"/>
          </a:solidFill>
          <a:ln w="38100" cap="flat" cmpd="sng" algn="ctr">
            <a:solidFill>
              <a:schemeClr val="accent6">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Arrow: Down 6"/>
          <p:cNvSpPr/>
          <p:nvPr/>
        </p:nvSpPr>
        <p:spPr bwMode="auto">
          <a:xfrm rot="9858171">
            <a:off x="1749669" y="5609494"/>
            <a:ext cx="492369" cy="641837"/>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98533930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930" y="1676400"/>
            <a:ext cx="7403124" cy="5285032"/>
          </a:xfrm>
          <a:prstGeom prst="rect">
            <a:avLst/>
          </a:prstGeom>
        </p:spPr>
      </p:pic>
      <p:sp>
        <p:nvSpPr>
          <p:cNvPr id="52226" name="Rectangle 2"/>
          <p:cNvSpPr>
            <a:spLocks noGrp="1" noChangeArrowheads="1"/>
          </p:cNvSpPr>
          <p:nvPr>
            <p:ph type="title"/>
          </p:nvPr>
        </p:nvSpPr>
        <p:spPr>
          <a:xfrm>
            <a:off x="1150938" y="214313"/>
            <a:ext cx="7916862" cy="1462087"/>
          </a:xfrm>
        </p:spPr>
        <p:txBody>
          <a:bodyPr/>
          <a:lstStyle/>
          <a:p>
            <a:pPr eaLnBrk="1" hangingPunct="1"/>
            <a:r>
              <a:rPr lang="en-US" altLang="en-US" sz="3200" dirty="0">
                <a:solidFill>
                  <a:srgbClr val="333399"/>
                </a:solidFill>
              </a:rPr>
              <a:t>8</a:t>
            </a:r>
            <a:r>
              <a:rPr lang="en-US" altLang="en-US" sz="4000" dirty="0">
                <a:solidFill>
                  <a:srgbClr val="333399"/>
                </a:solidFill>
              </a:rPr>
              <a:t>.</a:t>
            </a:r>
            <a:r>
              <a:rPr lang="en-US" altLang="en-US" dirty="0">
                <a:solidFill>
                  <a:srgbClr val="333399"/>
                </a:solidFill>
              </a:rPr>
              <a:t> </a:t>
            </a:r>
            <a:r>
              <a:rPr lang="en-US" altLang="en-US" sz="3200" dirty="0">
                <a:solidFill>
                  <a:srgbClr val="333399"/>
                </a:solidFill>
              </a:rPr>
              <a:t>Mother – stock annuity for son </a:t>
            </a:r>
            <a:endParaRPr lang="en-US" altLang="en-US" sz="2400" dirty="0">
              <a:solidFill>
                <a:schemeClr val="tx2">
                  <a:lumMod val="60000"/>
                  <a:lumOff val="40000"/>
                </a:schemeClr>
              </a:solidFill>
            </a:endParaRPr>
          </a:p>
        </p:txBody>
      </p:sp>
      <p:sp>
        <p:nvSpPr>
          <p:cNvPr id="52227" name="Text Box 4"/>
          <p:cNvSpPr txBox="1">
            <a:spLocks noChangeArrowheads="1"/>
          </p:cNvSpPr>
          <p:nvPr/>
        </p:nvSpPr>
        <p:spPr bwMode="auto">
          <a:xfrm>
            <a:off x="120161" y="4147038"/>
            <a:ext cx="305724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b="1" dirty="0">
                <a:solidFill>
                  <a:schemeClr val="hlink"/>
                </a:solidFill>
              </a:rPr>
              <a:t>Cost basis $10,000</a:t>
            </a:r>
          </a:p>
          <a:p>
            <a:r>
              <a:rPr lang="en-US" altLang="en-US" b="1" dirty="0">
                <a:solidFill>
                  <a:schemeClr val="hlink"/>
                </a:solidFill>
              </a:rPr>
              <a:t>Reportable gain $28,314</a:t>
            </a:r>
          </a:p>
          <a:p>
            <a:r>
              <a:rPr lang="en-US" altLang="en-US" b="1" dirty="0">
                <a:solidFill>
                  <a:schemeClr val="hlink"/>
                </a:solidFill>
              </a:rPr>
              <a:t>Reportable gift $35,393</a:t>
            </a:r>
          </a:p>
        </p:txBody>
      </p:sp>
      <p:sp>
        <p:nvSpPr>
          <p:cNvPr id="3" name="Arrow: Down 2"/>
          <p:cNvSpPr/>
          <p:nvPr/>
        </p:nvSpPr>
        <p:spPr bwMode="auto">
          <a:xfrm rot="9646443">
            <a:off x="2242038" y="6193951"/>
            <a:ext cx="395654" cy="518746"/>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09978401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dirty="0"/>
              <a:t>9. Real estate gift annuity</a:t>
            </a:r>
          </a:p>
        </p:txBody>
      </p:sp>
      <p:pic>
        <p:nvPicPr>
          <p:cNvPr id="46083"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219200" y="2209800"/>
            <a:ext cx="3810000" cy="2543175"/>
          </a:xfrm>
        </p:spPr>
      </p:pic>
      <p:sp>
        <p:nvSpPr>
          <p:cNvPr id="46084" name="Content Placeholder 3"/>
          <p:cNvSpPr>
            <a:spLocks noGrp="1"/>
          </p:cNvSpPr>
          <p:nvPr>
            <p:ph sz="half" idx="2"/>
          </p:nvPr>
        </p:nvSpPr>
        <p:spPr>
          <a:xfrm>
            <a:off x="5145088" y="2017713"/>
            <a:ext cx="3810000" cy="4761156"/>
          </a:xfrm>
        </p:spPr>
        <p:txBody>
          <a:bodyPr/>
          <a:lstStyle/>
          <a:p>
            <a:r>
              <a:rPr lang="en-US" altLang="en-US" sz="1800" dirty="0"/>
              <a:t>Former marketing executive</a:t>
            </a:r>
          </a:p>
          <a:p>
            <a:pPr lvl="1"/>
            <a:r>
              <a:rPr lang="en-US" altLang="en-US" sz="1400" dirty="0"/>
              <a:t>one son employed by world bank in India</a:t>
            </a:r>
          </a:p>
          <a:p>
            <a:r>
              <a:rPr lang="en-US" altLang="en-US" sz="1800" dirty="0"/>
              <a:t>No gift annuity experience</a:t>
            </a:r>
          </a:p>
          <a:p>
            <a:r>
              <a:rPr lang="en-US" altLang="en-US" sz="1800" dirty="0"/>
              <a:t>David initiated call to retirement community on what they could do if they gifted home for life income</a:t>
            </a:r>
          </a:p>
          <a:p>
            <a:r>
              <a:rPr lang="en-US" altLang="en-US" sz="1800" dirty="0"/>
              <a:t>Preliminary attorney suggested gifts that were unworkable</a:t>
            </a:r>
          </a:p>
          <a:p>
            <a:pPr lvl="1"/>
            <a:r>
              <a:rPr lang="en-US" altLang="en-US" sz="1400" b="1" dirty="0">
                <a:solidFill>
                  <a:srgbClr val="FF0000"/>
                </a:solidFill>
              </a:rPr>
              <a:t>Charitable remainder annuity trust</a:t>
            </a:r>
          </a:p>
          <a:p>
            <a:pPr lvl="1"/>
            <a:r>
              <a:rPr lang="en-US" altLang="en-US" sz="1400" b="1" dirty="0">
                <a:solidFill>
                  <a:srgbClr val="FF0000"/>
                </a:solidFill>
              </a:rPr>
              <a:t>Appraisal issues</a:t>
            </a:r>
          </a:p>
        </p:txBody>
      </p:sp>
      <p:sp>
        <p:nvSpPr>
          <p:cNvPr id="46085" name="TextBox 1"/>
          <p:cNvSpPr txBox="1">
            <a:spLocks noChangeArrowheads="1"/>
          </p:cNvSpPr>
          <p:nvPr/>
        </p:nvSpPr>
        <p:spPr bwMode="auto">
          <a:xfrm>
            <a:off x="1219200" y="5029200"/>
            <a:ext cx="3810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
            </a:pPr>
            <a:r>
              <a:rPr lang="en-US" altLang="en-US" sz="1800" dirty="0"/>
              <a:t>David and Peggy</a:t>
            </a:r>
          </a:p>
          <a:p>
            <a:pPr>
              <a:spcBef>
                <a:spcPct val="0"/>
              </a:spcBef>
              <a:buClrTx/>
              <a:buSzTx/>
              <a:buFont typeface="Wingdings" panose="05000000000000000000" pitchFamily="2" charset="2"/>
              <a:buChar char="§"/>
            </a:pPr>
            <a:r>
              <a:rPr lang="en-US" altLang="en-US" sz="1800" dirty="0"/>
              <a:t>Active retirees, ages 77 and 80</a:t>
            </a:r>
          </a:p>
          <a:p>
            <a:pPr>
              <a:spcBef>
                <a:spcPct val="0"/>
              </a:spcBef>
              <a:buClrTx/>
              <a:buSzTx/>
              <a:buFont typeface="Wingdings" panose="05000000000000000000" pitchFamily="2" charset="2"/>
              <a:buChar char="§"/>
            </a:pPr>
            <a:r>
              <a:rPr lang="en-US" altLang="en-US" sz="1800" dirty="0"/>
              <a:t>Moving from NC to MD into a retirement community for her health reasons</a:t>
            </a:r>
          </a:p>
        </p:txBody>
      </p:sp>
    </p:spTree>
    <p:extLst>
      <p:ext uri="{BB962C8B-B14F-4D97-AF65-F5344CB8AC3E}">
        <p14:creationId xmlns:p14="http://schemas.microsoft.com/office/powerpoint/2010/main" val="1629521745"/>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4"/>
          <p:cNvSpPr>
            <a:spLocks noGrp="1"/>
          </p:cNvSpPr>
          <p:nvPr>
            <p:ph type="title"/>
          </p:nvPr>
        </p:nvSpPr>
        <p:spPr/>
        <p:txBody>
          <a:bodyPr/>
          <a:lstStyle/>
          <a:p>
            <a:r>
              <a:rPr lang="en-US" altLang="en-US" sz="3200" dirty="0"/>
              <a:t>9. Real estate gift annuity</a:t>
            </a:r>
          </a:p>
        </p:txBody>
      </p:sp>
      <p:pic>
        <p:nvPicPr>
          <p:cNvPr id="47107" name="Content Placeholder 7" descr="Screen Clippin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43000" y="2133600"/>
            <a:ext cx="3810000" cy="2657475"/>
          </a:xfrm>
        </p:spPr>
      </p:pic>
      <p:sp>
        <p:nvSpPr>
          <p:cNvPr id="47108" name="Content Placeholder 6"/>
          <p:cNvSpPr>
            <a:spLocks noGrp="1"/>
          </p:cNvSpPr>
          <p:nvPr>
            <p:ph sz="half" idx="2"/>
          </p:nvPr>
        </p:nvSpPr>
        <p:spPr>
          <a:xfrm>
            <a:off x="5145088" y="2017712"/>
            <a:ext cx="3810000" cy="4840287"/>
          </a:xfrm>
        </p:spPr>
        <p:txBody>
          <a:bodyPr/>
          <a:lstStyle/>
          <a:p>
            <a:r>
              <a:rPr lang="en-US" altLang="en-US" sz="2000" dirty="0"/>
              <a:t>Elected $500,000 exclusion</a:t>
            </a:r>
            <a:endParaRPr lang="en-US" altLang="en-US" sz="1800" dirty="0">
              <a:solidFill>
                <a:srgbClr val="FF0000"/>
              </a:solidFill>
            </a:endParaRPr>
          </a:p>
          <a:p>
            <a:r>
              <a:rPr lang="en-US" altLang="en-US" sz="2000" dirty="0"/>
              <a:t>Solution: </a:t>
            </a:r>
          </a:p>
          <a:p>
            <a:pPr lvl="1"/>
            <a:r>
              <a:rPr lang="en-US" altLang="en-US" sz="1600" dirty="0"/>
              <a:t>90% to CGA</a:t>
            </a:r>
          </a:p>
          <a:p>
            <a:pPr lvl="1"/>
            <a:r>
              <a:rPr lang="en-US" altLang="en-US" sz="1600" dirty="0"/>
              <a:t>10% outright gift</a:t>
            </a:r>
          </a:p>
          <a:p>
            <a:pPr lvl="1"/>
            <a:r>
              <a:rPr lang="en-US" altLang="en-US" sz="1600" dirty="0"/>
              <a:t>5% payment rate </a:t>
            </a:r>
            <a:r>
              <a:rPr lang="en-US" altLang="en-US" sz="1600" dirty="0">
                <a:solidFill>
                  <a:srgbClr val="FF0000"/>
                </a:solidFill>
              </a:rPr>
              <a:t>(5.5% acga)</a:t>
            </a:r>
          </a:p>
          <a:p>
            <a:r>
              <a:rPr lang="en-US" altLang="en-US" sz="2000" dirty="0"/>
              <a:t>Appraisals:</a:t>
            </a:r>
          </a:p>
          <a:p>
            <a:pPr lvl="1"/>
            <a:r>
              <a:rPr lang="en-US" altLang="en-US" sz="1600" dirty="0"/>
              <a:t>Donor appraisal $549K</a:t>
            </a:r>
          </a:p>
          <a:p>
            <a:pPr lvl="1"/>
            <a:r>
              <a:rPr lang="en-US" altLang="en-US" sz="1600" dirty="0"/>
              <a:t>Charity appraisal $540K</a:t>
            </a:r>
            <a:endParaRPr lang="en-US" altLang="en-US" sz="1200" dirty="0"/>
          </a:p>
          <a:p>
            <a:pPr lvl="1"/>
            <a:r>
              <a:rPr lang="en-US" altLang="en-US" sz="1600" dirty="0"/>
              <a:t>FMV for CGA, outright $549K</a:t>
            </a:r>
          </a:p>
          <a:p>
            <a:r>
              <a:rPr lang="en-US" altLang="en-US" sz="2000" dirty="0"/>
              <a:t>Deductions:</a:t>
            </a:r>
          </a:p>
          <a:p>
            <a:pPr lvl="1"/>
            <a:r>
              <a:rPr lang="en-US" altLang="en-US" sz="1600" dirty="0"/>
              <a:t>CGA $232,844</a:t>
            </a:r>
          </a:p>
          <a:p>
            <a:pPr lvl="1"/>
            <a:r>
              <a:rPr lang="en-US" altLang="en-US" sz="1600" dirty="0"/>
              <a:t>Outright $54,000</a:t>
            </a:r>
          </a:p>
          <a:p>
            <a:r>
              <a:rPr lang="en-US" altLang="en-US" sz="2000" dirty="0"/>
              <a:t>Payments: $24,705</a:t>
            </a:r>
          </a:p>
          <a:p>
            <a:pPr lvl="1"/>
            <a:r>
              <a:rPr lang="en-US" altLang="en-US" sz="1600" dirty="0"/>
              <a:t>OI - $7,856</a:t>
            </a:r>
          </a:p>
          <a:p>
            <a:pPr lvl="1"/>
            <a:r>
              <a:rPr lang="en-US" altLang="en-US" sz="1600" dirty="0"/>
              <a:t>Tax-free - $16,849</a:t>
            </a:r>
          </a:p>
          <a:p>
            <a:pPr lvl="1"/>
            <a:endParaRPr lang="en-US" altLang="en-US" sz="1600" dirty="0"/>
          </a:p>
        </p:txBody>
      </p:sp>
      <p:sp>
        <p:nvSpPr>
          <p:cNvPr id="47109" name="TextBox 1"/>
          <p:cNvSpPr txBox="1">
            <a:spLocks noChangeArrowheads="1"/>
          </p:cNvSpPr>
          <p:nvPr/>
        </p:nvSpPr>
        <p:spPr bwMode="auto">
          <a:xfrm>
            <a:off x="1143000" y="4953000"/>
            <a:ext cx="3886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
            </a:pPr>
            <a:r>
              <a:rPr lang="en-US" altLang="en-US" sz="1800"/>
              <a:t>Home listed for sale, $650K, $625K, then $599K</a:t>
            </a:r>
          </a:p>
          <a:p>
            <a:pPr>
              <a:spcBef>
                <a:spcPct val="0"/>
              </a:spcBef>
              <a:buClrTx/>
              <a:buSzTx/>
              <a:buFont typeface="Wingdings" panose="05000000000000000000" pitchFamily="2" charset="2"/>
              <a:buChar char="§"/>
            </a:pPr>
            <a:r>
              <a:rPr lang="en-US" altLang="en-US" sz="1800"/>
              <a:t>Local attorney recruited for paperwork</a:t>
            </a:r>
          </a:p>
          <a:p>
            <a:pPr>
              <a:spcBef>
                <a:spcPct val="0"/>
              </a:spcBef>
              <a:buClrTx/>
              <a:buSzTx/>
              <a:buFont typeface="Wingdings" panose="05000000000000000000" pitchFamily="2" charset="2"/>
              <a:buChar char="§"/>
            </a:pPr>
            <a:r>
              <a:rPr lang="en-US" altLang="en-US" sz="1800"/>
              <a:t>One personal visit, balance by email and phone</a:t>
            </a:r>
          </a:p>
        </p:txBody>
      </p:sp>
    </p:spTree>
    <p:extLst>
      <p:ext uri="{BB962C8B-B14F-4D97-AF65-F5344CB8AC3E}">
        <p14:creationId xmlns:p14="http://schemas.microsoft.com/office/powerpoint/2010/main" val="3726571832"/>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ight Arrow 1"/>
          <p:cNvSpPr>
            <a:spLocks noChangeArrowheads="1"/>
          </p:cNvSpPr>
          <p:nvPr/>
        </p:nvSpPr>
        <p:spPr bwMode="auto">
          <a:xfrm rot="2073870">
            <a:off x="17463" y="2162175"/>
            <a:ext cx="1366837" cy="457200"/>
          </a:xfrm>
          <a:prstGeom prst="rightArrow">
            <a:avLst>
              <a:gd name="adj1" fmla="val 50000"/>
              <a:gd name="adj2" fmla="val 50006"/>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4"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solidFill>
                  <a:schemeClr val="bg1"/>
                </a:solidFill>
              </a:rPr>
              <a:pPr>
                <a:spcBef>
                  <a:spcPct val="0"/>
                </a:spcBef>
                <a:buClrTx/>
                <a:buSzTx/>
                <a:buFontTx/>
                <a:buNone/>
              </a:pPr>
              <a:t>56</a:t>
            </a:fld>
            <a:endParaRPr lang="en-US" altLang="en-US" sz="1400" dirty="0">
              <a:solidFill>
                <a:schemeClr val="bg1"/>
              </a:solidFill>
            </a:endParaRPr>
          </a:p>
        </p:txBody>
      </p:sp>
    </p:spTree>
    <p:extLst>
      <p:ext uri="{BB962C8B-B14F-4D97-AF65-F5344CB8AC3E}">
        <p14:creationId xmlns:p14="http://schemas.microsoft.com/office/powerpoint/2010/main" val="1404960163"/>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ltLang="en-US" sz="3600" dirty="0">
                <a:solidFill>
                  <a:schemeClr val="tx2">
                    <a:lumMod val="60000"/>
                    <a:lumOff val="40000"/>
                  </a:schemeClr>
                </a:solidFill>
              </a:rPr>
              <a:t>What is a charitable trust?</a:t>
            </a:r>
            <a:endParaRPr lang="en-US" altLang="en-US" sz="2400" dirty="0">
              <a:solidFill>
                <a:schemeClr val="tx2">
                  <a:lumMod val="60000"/>
                  <a:lumOff val="40000"/>
                </a:schemeClr>
              </a:solidFill>
            </a:endParaRPr>
          </a:p>
        </p:txBody>
      </p:sp>
      <p:sp>
        <p:nvSpPr>
          <p:cNvPr id="193539" name="Rectangle 3"/>
          <p:cNvSpPr>
            <a:spLocks noGrp="1" noChangeArrowheads="1"/>
          </p:cNvSpPr>
          <p:nvPr>
            <p:ph sz="half" idx="1"/>
          </p:nvPr>
        </p:nvSpPr>
        <p:spPr>
          <a:xfrm>
            <a:off x="641839" y="2128838"/>
            <a:ext cx="4342057" cy="4114800"/>
          </a:xfrm>
        </p:spPr>
        <p:txBody>
          <a:bodyPr/>
          <a:lstStyle/>
          <a:p>
            <a:pPr>
              <a:lnSpc>
                <a:spcPct val="90000"/>
              </a:lnSpc>
            </a:pPr>
            <a:r>
              <a:rPr lang="en-US" altLang="en-US" sz="2400" dirty="0"/>
              <a:t>Individually designed tax-exempt trust agreement</a:t>
            </a:r>
            <a:br>
              <a:rPr lang="en-US" altLang="en-US" sz="2400" dirty="0"/>
            </a:br>
            <a:endParaRPr lang="en-US" altLang="en-US" sz="2400" dirty="0"/>
          </a:p>
          <a:p>
            <a:pPr>
              <a:lnSpc>
                <a:spcPct val="90000"/>
              </a:lnSpc>
            </a:pPr>
            <a:r>
              <a:rPr lang="en-US" altLang="en-US" sz="2400" dirty="0"/>
              <a:t>Assets are irrevocably transferred</a:t>
            </a:r>
            <a:br>
              <a:rPr lang="en-US" altLang="en-US" sz="2400" dirty="0"/>
            </a:br>
            <a:endParaRPr lang="en-US" altLang="en-US" sz="2400" dirty="0"/>
          </a:p>
          <a:p>
            <a:pPr>
              <a:lnSpc>
                <a:spcPct val="90000"/>
              </a:lnSpc>
            </a:pPr>
            <a:r>
              <a:rPr lang="en-US" altLang="en-US" sz="2400" dirty="0"/>
              <a:t>Donor(s) or Beneficiaries receives </a:t>
            </a:r>
            <a:r>
              <a:rPr lang="en-US" altLang="en-US" sz="2400" i="1" u="sng" dirty="0"/>
              <a:t>fixed  or variable </a:t>
            </a:r>
            <a:r>
              <a:rPr lang="en-US" altLang="en-US" sz="2400" dirty="0"/>
              <a:t> payments for life or term of years</a:t>
            </a:r>
          </a:p>
        </p:txBody>
      </p:sp>
      <p:sp>
        <p:nvSpPr>
          <p:cNvPr id="5" name="Rectangle 1026"/>
          <p:cNvSpPr>
            <a:spLocks noGrp="1" noChangeArrowheads="1"/>
          </p:cNvSpPr>
          <p:nvPr>
            <p:ph sz="half" idx="2"/>
          </p:nvPr>
        </p:nvSpPr>
        <p:spPr/>
        <p:txBody>
          <a:bodyPr/>
          <a:lstStyle/>
          <a:p>
            <a:r>
              <a:rPr lang="en-US" altLang="en-US" sz="2400" dirty="0"/>
              <a:t>Payments are not guaranteed</a:t>
            </a:r>
          </a:p>
          <a:p>
            <a:r>
              <a:rPr lang="en-US" altLang="en-US" sz="2400" dirty="0"/>
              <a:t>Payments depend on rate selected with a minimum of 5% payout</a:t>
            </a:r>
            <a:br>
              <a:rPr lang="en-US" altLang="en-US" sz="2400" dirty="0"/>
            </a:br>
            <a:r>
              <a:rPr lang="en-US" altLang="en-US" sz="2400" dirty="0"/>
              <a:t>(IRS regulation)</a:t>
            </a:r>
          </a:p>
          <a:p>
            <a:r>
              <a:rPr lang="en-US" altLang="en-US" sz="2400" dirty="0"/>
              <a:t>Payments depend upon type of trust selected</a:t>
            </a:r>
          </a:p>
          <a:p>
            <a:r>
              <a:rPr lang="en-US" altLang="en-US" sz="2400" dirty="0"/>
              <a:t>Part Gift --- Part Investment</a:t>
            </a:r>
          </a:p>
        </p:txBody>
      </p:sp>
      <p:sp>
        <p:nvSpPr>
          <p:cNvPr id="6"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57</a:t>
            </a:fld>
            <a:endParaRPr lang="en-US" altLang="en-US" sz="1400" dirty="0"/>
          </a:p>
        </p:txBody>
      </p:sp>
    </p:spTree>
    <p:extLst>
      <p:ext uri="{BB962C8B-B14F-4D97-AF65-F5344CB8AC3E}">
        <p14:creationId xmlns:p14="http://schemas.microsoft.com/office/powerpoint/2010/main" val="167042619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altLang="en-US" sz="3600" dirty="0">
                <a:solidFill>
                  <a:schemeClr val="tx2">
                    <a:lumMod val="60000"/>
                    <a:lumOff val="40000"/>
                  </a:schemeClr>
                </a:solidFill>
              </a:rPr>
              <a:t>Types of charitable trusts</a:t>
            </a:r>
          </a:p>
        </p:txBody>
      </p:sp>
      <p:sp>
        <p:nvSpPr>
          <p:cNvPr id="243715" name="Rectangle 1027"/>
          <p:cNvSpPr>
            <a:spLocks noGrp="1" noChangeArrowheads="1"/>
          </p:cNvSpPr>
          <p:nvPr>
            <p:ph sz="half" idx="1"/>
          </p:nvPr>
        </p:nvSpPr>
        <p:spPr>
          <a:xfrm>
            <a:off x="764931" y="2017713"/>
            <a:ext cx="4227757" cy="4114800"/>
          </a:xfrm>
        </p:spPr>
        <p:txBody>
          <a:bodyPr/>
          <a:lstStyle/>
          <a:p>
            <a:pPr>
              <a:defRPr/>
            </a:pPr>
            <a:r>
              <a:rPr lang="en-US" sz="2400" i="1" dirty="0">
                <a:solidFill>
                  <a:schemeClr val="tx2">
                    <a:lumMod val="75000"/>
                    <a:lumOff val="25000"/>
                  </a:schemeClr>
                </a:solidFill>
              </a:rPr>
              <a:t>Total return or standard payment CRT</a:t>
            </a:r>
            <a:endParaRPr lang="en-US" sz="2400" dirty="0">
              <a:solidFill>
                <a:schemeClr val="tx2">
                  <a:lumMod val="75000"/>
                  <a:lumOff val="25000"/>
                </a:schemeClr>
              </a:solidFill>
            </a:endParaRPr>
          </a:p>
          <a:p>
            <a:pPr lvl="1">
              <a:defRPr/>
            </a:pPr>
            <a:r>
              <a:rPr lang="en-US" sz="2000" dirty="0"/>
              <a:t>Beneficiary receives X% (minimum 5%) of the annual fair market value of the trust assets</a:t>
            </a:r>
          </a:p>
          <a:p>
            <a:pPr lvl="1">
              <a:defRPr/>
            </a:pPr>
            <a:r>
              <a:rPr lang="en-US" sz="2000" dirty="0"/>
              <a:t>As the value of the assets increase or decrease the beneficiary payment increases or decreases</a:t>
            </a:r>
            <a:endParaRPr lang="en-US" dirty="0"/>
          </a:p>
        </p:txBody>
      </p:sp>
      <p:sp>
        <p:nvSpPr>
          <p:cNvPr id="3" name="Content Placeholder 2"/>
          <p:cNvSpPr>
            <a:spLocks noGrp="1"/>
          </p:cNvSpPr>
          <p:nvPr>
            <p:ph sz="half" idx="2"/>
          </p:nvPr>
        </p:nvSpPr>
        <p:spPr/>
        <p:txBody>
          <a:bodyPr/>
          <a:lstStyle/>
          <a:p>
            <a:pPr>
              <a:lnSpc>
                <a:spcPct val="90000"/>
              </a:lnSpc>
              <a:defRPr/>
            </a:pPr>
            <a:r>
              <a:rPr lang="en-US" sz="2400" i="1" dirty="0">
                <a:solidFill>
                  <a:schemeClr val="tx2">
                    <a:lumMod val="75000"/>
                    <a:lumOff val="25000"/>
                  </a:schemeClr>
                </a:solidFill>
              </a:rPr>
              <a:t>Income only CRT</a:t>
            </a:r>
            <a:endParaRPr lang="en-US" sz="2400" dirty="0">
              <a:solidFill>
                <a:schemeClr val="tx2">
                  <a:lumMod val="75000"/>
                  <a:lumOff val="25000"/>
                </a:schemeClr>
              </a:solidFill>
            </a:endParaRPr>
          </a:p>
          <a:p>
            <a:pPr lvl="1">
              <a:lnSpc>
                <a:spcPct val="90000"/>
              </a:lnSpc>
              <a:defRPr/>
            </a:pPr>
            <a:r>
              <a:rPr lang="en-US" sz="2000" dirty="0"/>
              <a:t>Beneficiary receives only the ordinary income (interest and dividends) generated by the trust investments </a:t>
            </a:r>
          </a:p>
          <a:p>
            <a:pPr lvl="1">
              <a:lnSpc>
                <a:spcPct val="90000"/>
              </a:lnSpc>
              <a:defRPr/>
            </a:pPr>
            <a:r>
              <a:rPr lang="en-US" sz="2000" dirty="0"/>
              <a:t>Payments change as the income generated by the trust investments change</a:t>
            </a:r>
          </a:p>
          <a:p>
            <a:pPr lvl="1">
              <a:lnSpc>
                <a:spcPct val="90000"/>
              </a:lnSpc>
              <a:defRPr/>
            </a:pPr>
            <a:r>
              <a:rPr lang="en-US" sz="2000" dirty="0"/>
              <a:t>May include a makeup provision when income would exceed the</a:t>
            </a:r>
            <a:br>
              <a:rPr lang="en-US" sz="2000" dirty="0"/>
            </a:br>
            <a:r>
              <a:rPr lang="en-US" sz="2000" dirty="0"/>
              <a:t>payout rate in future years </a:t>
            </a:r>
          </a:p>
          <a:p>
            <a:pPr lvl="1">
              <a:lnSpc>
                <a:spcPct val="90000"/>
              </a:lnSpc>
              <a:defRPr/>
            </a:pPr>
            <a:r>
              <a:rPr lang="en-US" sz="2000" dirty="0"/>
              <a:t>Capital gains may be defined as income</a:t>
            </a:r>
            <a:endParaRPr lang="en-US" dirty="0"/>
          </a:p>
          <a:p>
            <a:pPr>
              <a:defRPr/>
            </a:pPr>
            <a:endParaRPr lang="en-US" dirty="0"/>
          </a:p>
        </p:txBody>
      </p:sp>
      <p:pic>
        <p:nvPicPr>
          <p:cNvPr id="92165" name="Picture 102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6738" y="5476875"/>
            <a:ext cx="1458912" cy="131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58</a:t>
            </a:fld>
            <a:endParaRPr lang="en-US" altLang="en-US" sz="1400" dirty="0"/>
          </a:p>
        </p:txBody>
      </p:sp>
    </p:spTree>
    <p:extLst>
      <p:ext uri="{BB962C8B-B14F-4D97-AF65-F5344CB8AC3E}">
        <p14:creationId xmlns:p14="http://schemas.microsoft.com/office/powerpoint/2010/main" val="320586709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3" name="Rectangle 1027"/>
          <p:cNvSpPr>
            <a:spLocks noGrp="1" noChangeArrowheads="1"/>
          </p:cNvSpPr>
          <p:nvPr>
            <p:ph sz="half" idx="1"/>
          </p:nvPr>
        </p:nvSpPr>
        <p:spPr>
          <a:xfrm>
            <a:off x="773723" y="2017713"/>
            <a:ext cx="4218965" cy="4114800"/>
          </a:xfrm>
        </p:spPr>
        <p:txBody>
          <a:bodyPr/>
          <a:lstStyle/>
          <a:p>
            <a:pPr>
              <a:defRPr/>
            </a:pPr>
            <a:r>
              <a:rPr lang="en-US" sz="2400" i="1" dirty="0">
                <a:solidFill>
                  <a:schemeClr val="tx2">
                    <a:lumMod val="75000"/>
                    <a:lumOff val="25000"/>
                  </a:schemeClr>
                </a:solidFill>
              </a:rPr>
              <a:t>FLIP Charitable Remainder Trust</a:t>
            </a:r>
            <a:endParaRPr lang="en-US" sz="2400" dirty="0">
              <a:solidFill>
                <a:schemeClr val="tx2">
                  <a:lumMod val="75000"/>
                  <a:lumOff val="25000"/>
                </a:schemeClr>
              </a:solidFill>
            </a:endParaRPr>
          </a:p>
          <a:p>
            <a:pPr lvl="1">
              <a:defRPr/>
            </a:pPr>
            <a:r>
              <a:rPr lang="en-US" dirty="0"/>
              <a:t>established first as an </a:t>
            </a:r>
            <a:r>
              <a:rPr lang="en-US" u="sng" dirty="0">
                <a:solidFill>
                  <a:srgbClr val="FF0000"/>
                </a:solidFill>
              </a:rPr>
              <a:t>income only</a:t>
            </a:r>
            <a:r>
              <a:rPr lang="en-US" dirty="0">
                <a:solidFill>
                  <a:srgbClr val="FF0000"/>
                </a:solidFill>
              </a:rPr>
              <a:t> </a:t>
            </a:r>
            <a:r>
              <a:rPr lang="en-US" dirty="0"/>
              <a:t>CRT which changes or FLIP’s to a standard payment or </a:t>
            </a:r>
            <a:r>
              <a:rPr lang="en-US" u="sng" dirty="0">
                <a:solidFill>
                  <a:srgbClr val="FF0000"/>
                </a:solidFill>
              </a:rPr>
              <a:t>total return</a:t>
            </a:r>
            <a:r>
              <a:rPr lang="en-US" dirty="0">
                <a:solidFill>
                  <a:srgbClr val="FF0000"/>
                </a:solidFill>
              </a:rPr>
              <a:t> </a:t>
            </a:r>
            <a:r>
              <a:rPr lang="en-US" dirty="0"/>
              <a:t>CRT upon the occurrence of a stated trigger event</a:t>
            </a:r>
          </a:p>
        </p:txBody>
      </p:sp>
      <p:sp>
        <p:nvSpPr>
          <p:cNvPr id="93187" name="Content Placeholder 1"/>
          <p:cNvSpPr>
            <a:spLocks noGrp="1"/>
          </p:cNvSpPr>
          <p:nvPr>
            <p:ph sz="half" idx="2"/>
          </p:nvPr>
        </p:nvSpPr>
        <p:spPr/>
        <p:txBody>
          <a:bodyPr/>
          <a:lstStyle/>
          <a:p>
            <a:pPr marL="342900" lvl="1" indent="-342900">
              <a:buSzTx/>
              <a:buFont typeface="Wingdings" panose="05000000000000000000" pitchFamily="2" charset="2"/>
              <a:buChar char="§"/>
            </a:pPr>
            <a:r>
              <a:rPr lang="en-US" altLang="en-US"/>
              <a:t>The trigger event may be a set date (age 65?), an event (death of spouse), or a combination of a date or event (age 65 or my remarriage which</a:t>
            </a:r>
            <a:br>
              <a:rPr lang="en-US" altLang="en-US"/>
            </a:br>
            <a:r>
              <a:rPr lang="en-US" altLang="en-US"/>
              <a:t>ever occurs first</a:t>
            </a:r>
            <a:r>
              <a:rPr lang="en-US" altLang="en-US" sz="2800"/>
              <a:t>)</a:t>
            </a:r>
          </a:p>
          <a:p>
            <a:pPr marL="342900" lvl="1" indent="-342900">
              <a:buSzTx/>
              <a:buFont typeface="Wingdings" panose="05000000000000000000" pitchFamily="2" charset="2"/>
              <a:buChar char="§"/>
            </a:pPr>
            <a:r>
              <a:rPr lang="en-US" altLang="en-US"/>
              <a:t>Normally sale of asset</a:t>
            </a:r>
          </a:p>
          <a:p>
            <a:endParaRPr lang="en-US" altLang="en-US"/>
          </a:p>
        </p:txBody>
      </p:sp>
      <p:pic>
        <p:nvPicPr>
          <p:cNvPr id="93188" name="Picture 102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713" y="5867400"/>
            <a:ext cx="10810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189" name="Title 2"/>
          <p:cNvSpPr>
            <a:spLocks noGrp="1"/>
          </p:cNvSpPr>
          <p:nvPr>
            <p:ph type="title"/>
          </p:nvPr>
        </p:nvSpPr>
        <p:spPr/>
        <p:txBody>
          <a:bodyPr/>
          <a:lstStyle/>
          <a:p>
            <a:r>
              <a:rPr lang="en-US" altLang="en-US" sz="3600" dirty="0">
                <a:solidFill>
                  <a:schemeClr val="tx2">
                    <a:lumMod val="60000"/>
                    <a:lumOff val="40000"/>
                  </a:schemeClr>
                </a:solidFill>
              </a:rPr>
              <a:t>Types of charitable trusts</a:t>
            </a:r>
          </a:p>
        </p:txBody>
      </p:sp>
      <p:sp>
        <p:nvSpPr>
          <p:cNvPr id="6"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59</a:t>
            </a:fld>
            <a:endParaRPr lang="en-US" altLang="en-US" sz="1400" dirty="0"/>
          </a:p>
        </p:txBody>
      </p:sp>
    </p:spTree>
    <p:extLst>
      <p:ext uri="{BB962C8B-B14F-4D97-AF65-F5344CB8AC3E}">
        <p14:creationId xmlns:p14="http://schemas.microsoft.com/office/powerpoint/2010/main" val="3930738324"/>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7" name="Rectangle 1027"/>
          <p:cNvSpPr>
            <a:spLocks noGrp="1" noChangeArrowheads="1"/>
          </p:cNvSpPr>
          <p:nvPr>
            <p:ph type="body" idx="1"/>
          </p:nvPr>
        </p:nvSpPr>
        <p:spPr/>
        <p:txBody>
          <a:bodyPr/>
          <a:lstStyle/>
          <a:p>
            <a:pPr>
              <a:defRPr/>
            </a:pPr>
            <a:r>
              <a:rPr lang="en-US" i="1" dirty="0">
                <a:solidFill>
                  <a:schemeClr val="tx2">
                    <a:lumMod val="75000"/>
                    <a:lumOff val="25000"/>
                  </a:schemeClr>
                </a:solidFill>
              </a:rPr>
              <a:t>Charitable Remainder Annuity Trust</a:t>
            </a:r>
            <a:endParaRPr lang="en-US" dirty="0">
              <a:solidFill>
                <a:schemeClr val="tx2">
                  <a:lumMod val="75000"/>
                  <a:lumOff val="25000"/>
                </a:schemeClr>
              </a:solidFill>
            </a:endParaRPr>
          </a:p>
          <a:p>
            <a:pPr lvl="1">
              <a:defRPr/>
            </a:pPr>
            <a:r>
              <a:rPr lang="en-US" dirty="0"/>
              <a:t>beneficiary receives a fixed percentage or a set dollar amount of the initial trust assets (minimum 5%)</a:t>
            </a:r>
          </a:p>
          <a:p>
            <a:pPr lvl="1">
              <a:defRPr/>
            </a:pPr>
            <a:r>
              <a:rPr lang="en-US" u="sng" dirty="0">
                <a:solidFill>
                  <a:srgbClr val="FF0000"/>
                </a:solidFill>
              </a:rPr>
              <a:t>no additions</a:t>
            </a:r>
            <a:r>
              <a:rPr lang="en-US" dirty="0">
                <a:solidFill>
                  <a:srgbClr val="FF0000"/>
                </a:solidFill>
              </a:rPr>
              <a:t> </a:t>
            </a:r>
            <a:r>
              <a:rPr lang="en-US" dirty="0"/>
              <a:t>to the trust allowed</a:t>
            </a:r>
          </a:p>
          <a:p>
            <a:pPr lvl="1">
              <a:defRPr/>
            </a:pPr>
            <a:r>
              <a:rPr lang="en-US" dirty="0"/>
              <a:t>Must pass 5% exhaustion test</a:t>
            </a:r>
          </a:p>
        </p:txBody>
      </p:sp>
      <p:pic>
        <p:nvPicPr>
          <p:cNvPr id="94211" name="Picture 102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7888" y="4933950"/>
            <a:ext cx="1916112" cy="177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2" name="Title 1"/>
          <p:cNvSpPr>
            <a:spLocks noGrp="1"/>
          </p:cNvSpPr>
          <p:nvPr>
            <p:ph type="title"/>
          </p:nvPr>
        </p:nvSpPr>
        <p:spPr>
          <a:xfrm>
            <a:off x="1143000" y="990600"/>
            <a:ext cx="7315200" cy="708025"/>
          </a:xfrm>
        </p:spPr>
        <p:txBody>
          <a:bodyPr/>
          <a:lstStyle/>
          <a:p>
            <a:r>
              <a:rPr lang="en-US" altLang="en-US" sz="3600" dirty="0">
                <a:solidFill>
                  <a:schemeClr val="tx2">
                    <a:lumMod val="60000"/>
                    <a:lumOff val="40000"/>
                  </a:schemeClr>
                </a:solidFill>
              </a:rPr>
              <a:t>Types of charitable trusts</a:t>
            </a:r>
          </a:p>
        </p:txBody>
      </p:sp>
      <p:sp>
        <p:nvSpPr>
          <p:cNvPr id="5"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60</a:t>
            </a:fld>
            <a:endParaRPr lang="en-US" altLang="en-US" sz="1400" dirty="0"/>
          </a:p>
        </p:txBody>
      </p:sp>
    </p:spTree>
    <p:extLst>
      <p:ext uri="{BB962C8B-B14F-4D97-AF65-F5344CB8AC3E}">
        <p14:creationId xmlns:p14="http://schemas.microsoft.com/office/powerpoint/2010/main" val="1024579392"/>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IRS gives Annuity Trusts new life</a:t>
            </a:r>
          </a:p>
        </p:txBody>
      </p:sp>
      <p:sp>
        <p:nvSpPr>
          <p:cNvPr id="3" name="Content Placeholder 2"/>
          <p:cNvSpPr>
            <a:spLocks noGrp="1"/>
          </p:cNvSpPr>
          <p:nvPr>
            <p:ph idx="1"/>
          </p:nvPr>
        </p:nvSpPr>
        <p:spPr>
          <a:xfrm>
            <a:off x="1182688" y="2017712"/>
            <a:ext cx="7772400" cy="4840287"/>
          </a:xfrm>
        </p:spPr>
        <p:txBody>
          <a:bodyPr/>
          <a:lstStyle/>
          <a:p>
            <a:r>
              <a:rPr lang="en-US" sz="2800" dirty="0"/>
              <a:t>Annuity trust qualifications</a:t>
            </a:r>
          </a:p>
          <a:p>
            <a:pPr lvl="1"/>
            <a:r>
              <a:rPr lang="en-US" sz="2400" dirty="0"/>
              <a:t>5% payout</a:t>
            </a:r>
          </a:p>
          <a:p>
            <a:pPr lvl="1"/>
            <a:r>
              <a:rPr lang="en-US" sz="2400" dirty="0"/>
              <a:t>10% charitable deduction</a:t>
            </a:r>
          </a:p>
          <a:p>
            <a:pPr lvl="1"/>
            <a:r>
              <a:rPr lang="en-US" sz="2400" dirty="0"/>
              <a:t>5% exhaustion test</a:t>
            </a:r>
          </a:p>
          <a:p>
            <a:pPr lvl="2"/>
            <a:r>
              <a:rPr lang="en-US" sz="2000" dirty="0"/>
              <a:t>AFR = assumed growth rate </a:t>
            </a:r>
            <a:r>
              <a:rPr lang="en-US" sz="2000" dirty="0">
                <a:solidFill>
                  <a:srgbClr val="FF0000"/>
                </a:solidFill>
              </a:rPr>
              <a:t>(currently 1.4%)</a:t>
            </a:r>
          </a:p>
          <a:p>
            <a:r>
              <a:rPr lang="en-US" sz="2800" dirty="0"/>
              <a:t>Qualified contingency</a:t>
            </a:r>
          </a:p>
          <a:p>
            <a:pPr lvl="1"/>
            <a:r>
              <a:rPr lang="en-US" sz="2000" dirty="0"/>
              <a:t>“In application, this provision requires that at the beginning of each payment the trustee subtract the next payment from the current trust value. The remaining balance of the trust is then discounted at the interest rate in effect when the trust was created</a:t>
            </a:r>
            <a:r>
              <a:rPr lang="en-US" sz="2400" dirty="0"/>
              <a:t>.”</a:t>
            </a:r>
          </a:p>
          <a:p>
            <a:pPr lvl="1"/>
            <a:r>
              <a:rPr lang="en-US" sz="2400" dirty="0"/>
              <a:t>When less than 10%  remainder trust terminates</a:t>
            </a:r>
          </a:p>
        </p:txBody>
      </p:sp>
    </p:spTree>
    <p:extLst>
      <p:ext uri="{BB962C8B-B14F-4D97-AF65-F5344CB8AC3E}">
        <p14:creationId xmlns:p14="http://schemas.microsoft.com/office/powerpoint/2010/main" val="1852040867"/>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r>
              <a:rPr lang="en-US" altLang="en-US" sz="3600" dirty="0">
                <a:solidFill>
                  <a:schemeClr val="tx2">
                    <a:lumMod val="60000"/>
                    <a:lumOff val="40000"/>
                  </a:schemeClr>
                </a:solidFill>
              </a:rPr>
              <a:t>9.  Case study: Standard CRT</a:t>
            </a:r>
          </a:p>
        </p:txBody>
      </p:sp>
      <p:sp>
        <p:nvSpPr>
          <p:cNvPr id="96259" name="Content Placeholder 4"/>
          <p:cNvSpPr>
            <a:spLocks noGrp="1"/>
          </p:cNvSpPr>
          <p:nvPr>
            <p:ph sz="half" idx="1"/>
          </p:nvPr>
        </p:nvSpPr>
        <p:spPr>
          <a:xfrm>
            <a:off x="729762" y="2017713"/>
            <a:ext cx="5143500" cy="4114800"/>
          </a:xfrm>
        </p:spPr>
        <p:txBody>
          <a:bodyPr/>
          <a:lstStyle/>
          <a:p>
            <a:r>
              <a:rPr lang="en-US" altLang="en-US" dirty="0"/>
              <a:t>Donors age 73 &amp; 71</a:t>
            </a:r>
          </a:p>
          <a:p>
            <a:r>
              <a:rPr lang="en-US" altLang="en-US" dirty="0"/>
              <a:t>Stryker Corp @ $54/share</a:t>
            </a:r>
          </a:p>
          <a:p>
            <a:r>
              <a:rPr lang="en-US" altLang="en-US" dirty="0"/>
              <a:t>Cost $0.44/share</a:t>
            </a:r>
          </a:p>
          <a:p>
            <a:r>
              <a:rPr lang="en-US" altLang="en-US" dirty="0"/>
              <a:t>Return $1.63/share, $3,260($2,771net)</a:t>
            </a:r>
          </a:p>
          <a:p>
            <a:r>
              <a:rPr lang="en-US" altLang="en-US" dirty="0"/>
              <a:t>2,000 shares transfer to CRT</a:t>
            </a:r>
          </a:p>
          <a:p>
            <a:r>
              <a:rPr lang="en-US" altLang="en-US" dirty="0"/>
              <a:t>Value $108,000</a:t>
            </a:r>
          </a:p>
        </p:txBody>
      </p:sp>
      <p:pic>
        <p:nvPicPr>
          <p:cNvPr id="9626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0037" y="2017713"/>
            <a:ext cx="3763963"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62</a:t>
            </a:fld>
            <a:endParaRPr lang="en-US" altLang="en-US" sz="1400" dirty="0"/>
          </a:p>
        </p:txBody>
      </p:sp>
      <p:sp>
        <p:nvSpPr>
          <p:cNvPr id="2" name="TextBox 1"/>
          <p:cNvSpPr txBox="1"/>
          <p:nvPr/>
        </p:nvSpPr>
        <p:spPr>
          <a:xfrm>
            <a:off x="448408" y="6243638"/>
            <a:ext cx="8339014" cy="369332"/>
          </a:xfrm>
          <a:prstGeom prst="rect">
            <a:avLst/>
          </a:prstGeom>
          <a:noFill/>
        </p:spPr>
        <p:txBody>
          <a:bodyPr wrap="none" rtlCol="0">
            <a:spAutoFit/>
          </a:bodyPr>
          <a:lstStyle/>
          <a:p>
            <a:pPr marL="285750" indent="-285750">
              <a:buFont typeface="Wingdings" panose="05000000000000000000" pitchFamily="2" charset="2"/>
              <a:buChar char="Ø"/>
            </a:pPr>
            <a:r>
              <a:rPr lang="en-US" dirty="0">
                <a:solidFill>
                  <a:srgbClr val="FF0000"/>
                </a:solidFill>
              </a:rPr>
              <a:t>1,000 shares of Stryker stock recently traded @ $112 added to existing CRT</a:t>
            </a:r>
          </a:p>
        </p:txBody>
      </p:sp>
    </p:spTree>
    <p:extLst>
      <p:ext uri="{BB962C8B-B14F-4D97-AF65-F5344CB8AC3E}">
        <p14:creationId xmlns:p14="http://schemas.microsoft.com/office/powerpoint/2010/main" val="54774000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1143000" y="152400"/>
            <a:ext cx="7793038" cy="1462088"/>
          </a:xfrm>
        </p:spPr>
        <p:txBody>
          <a:bodyPr/>
          <a:lstStyle/>
          <a:p>
            <a:r>
              <a:rPr lang="en-US" altLang="en-US" sz="3600" dirty="0">
                <a:solidFill>
                  <a:schemeClr val="tx2">
                    <a:lumMod val="60000"/>
                    <a:lumOff val="40000"/>
                  </a:schemeClr>
                </a:solidFill>
              </a:rPr>
              <a:t>9.  Standard payout unitrust @ 6.0%</a:t>
            </a:r>
          </a:p>
        </p:txBody>
      </p:sp>
      <p:sp>
        <p:nvSpPr>
          <p:cNvPr id="97283" name="Right Arrow 5"/>
          <p:cNvSpPr>
            <a:spLocks noChangeArrowheads="1"/>
          </p:cNvSpPr>
          <p:nvPr/>
        </p:nvSpPr>
        <p:spPr bwMode="auto">
          <a:xfrm>
            <a:off x="152400" y="5851525"/>
            <a:ext cx="685800" cy="533400"/>
          </a:xfrm>
          <a:prstGeom prst="right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pic>
        <p:nvPicPr>
          <p:cNvPr id="9728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7662863"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Box 7"/>
          <p:cNvSpPr txBox="1">
            <a:spLocks noChangeArrowheads="1"/>
          </p:cNvSpPr>
          <p:nvPr/>
        </p:nvSpPr>
        <p:spPr bwMode="auto">
          <a:xfrm>
            <a:off x="609600" y="4267200"/>
            <a:ext cx="2238375"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2000" b="1">
                <a:solidFill>
                  <a:srgbClr val="CC0000"/>
                </a:solidFill>
                <a:latin typeface="Times New Roman" panose="02020603050405020304" pitchFamily="18" charset="0"/>
              </a:rPr>
              <a:t>No cap gain</a:t>
            </a:r>
          </a:p>
          <a:p>
            <a:pPr>
              <a:spcBef>
                <a:spcPct val="0"/>
              </a:spcBef>
              <a:buClrTx/>
              <a:buSzTx/>
              <a:buFontTx/>
              <a:buNone/>
            </a:pPr>
            <a:r>
              <a:rPr lang="en-US" altLang="en-US" sz="2000" b="1">
                <a:solidFill>
                  <a:srgbClr val="CC0000"/>
                </a:solidFill>
                <a:latin typeface="Times New Roman" panose="02020603050405020304" pitchFamily="18" charset="0"/>
              </a:rPr>
              <a:t>Increased income</a:t>
            </a:r>
          </a:p>
          <a:p>
            <a:pPr>
              <a:spcBef>
                <a:spcPct val="0"/>
              </a:spcBef>
              <a:buClrTx/>
              <a:buSzTx/>
              <a:buFontTx/>
              <a:buNone/>
            </a:pPr>
            <a:r>
              <a:rPr lang="en-US" altLang="en-US" sz="2000" b="1">
                <a:solidFill>
                  <a:srgbClr val="CC0000"/>
                </a:solidFill>
                <a:latin typeface="Times New Roman" panose="02020603050405020304" pitchFamily="18" charset="0"/>
              </a:rPr>
              <a:t>Decreased taxes</a:t>
            </a:r>
          </a:p>
        </p:txBody>
      </p:sp>
      <p:sp>
        <p:nvSpPr>
          <p:cNvPr id="6" name="Slide Number Placeholder 1"/>
          <p:cNvSpPr>
            <a:spLocks noGrp="1"/>
          </p:cNvSpPr>
          <p:nvPr>
            <p:ph type="sldNum" sz="quarter" idx="12"/>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56ECDC-6833-453F-BFEC-4A4F1C301B26}" type="slidenum">
              <a:rPr lang="en-US" altLang="en-US" sz="1400" smtClean="0"/>
              <a:pPr>
                <a:spcBef>
                  <a:spcPct val="0"/>
                </a:spcBef>
                <a:buClrTx/>
                <a:buSzTx/>
                <a:buFontTx/>
                <a:buNone/>
              </a:pPr>
              <a:t>63</a:t>
            </a:fld>
            <a:endParaRPr lang="en-US" altLang="en-US" sz="1400" dirty="0"/>
          </a:p>
        </p:txBody>
      </p:sp>
    </p:spTree>
    <p:extLst>
      <p:ext uri="{BB962C8B-B14F-4D97-AF65-F5344CB8AC3E}">
        <p14:creationId xmlns:p14="http://schemas.microsoft.com/office/powerpoint/2010/main" val="265143108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Gift substantiation on audit</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880" y="2004646"/>
            <a:ext cx="8350182" cy="4747846"/>
          </a:xfrm>
        </p:spPr>
      </p:pic>
    </p:spTree>
    <p:extLst>
      <p:ext uri="{BB962C8B-B14F-4D97-AF65-F5344CB8AC3E}">
        <p14:creationId xmlns:p14="http://schemas.microsoft.com/office/powerpoint/2010/main" val="22930674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0315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3"/>
          <p:cNvSpPr>
            <a:spLocks noGrp="1" noChangeArrowheads="1"/>
          </p:cNvSpPr>
          <p:nvPr>
            <p:ph type="title"/>
          </p:nvPr>
        </p:nvSpPr>
        <p:spPr>
          <a:xfrm>
            <a:off x="0" y="-484982"/>
            <a:ext cx="7793038" cy="2119313"/>
          </a:xfrm>
        </p:spPr>
        <p:txBody>
          <a:bodyPr/>
          <a:lstStyle/>
          <a:p>
            <a:pPr eaLnBrk="1" hangingPunct="1"/>
            <a:r>
              <a:rPr lang="en-US" altLang="en-US" sz="3200" dirty="0"/>
              <a:t>Changing landscape of charitable giving</a:t>
            </a:r>
            <a:br>
              <a:rPr lang="en-US" altLang="en-US" sz="3200" dirty="0"/>
            </a:br>
            <a:r>
              <a:rPr lang="en-US" altLang="en-US" sz="3200" dirty="0"/>
              <a:t>September, 2016</a:t>
            </a:r>
            <a:r>
              <a:rPr lang="en-US" altLang="en-US" sz="3200" dirty="0">
                <a:solidFill>
                  <a:schemeClr val="folHlink"/>
                </a:solidFill>
              </a:rPr>
              <a:t>…</a:t>
            </a:r>
            <a:br>
              <a:rPr lang="en-US" altLang="en-US" sz="2400" b="1" dirty="0">
                <a:solidFill>
                  <a:schemeClr val="folHlink"/>
                </a:solidFill>
              </a:rPr>
            </a:br>
            <a:endParaRPr lang="en-US" altLang="en-US" sz="2400" b="1" dirty="0">
              <a:solidFill>
                <a:schemeClr val="folHlink"/>
              </a:solidFill>
            </a:endParaRPr>
          </a:p>
        </p:txBody>
      </p:sp>
      <p:sp>
        <p:nvSpPr>
          <p:cNvPr id="40964" name="WordArt 4"/>
          <p:cNvSpPr>
            <a:spLocks noChangeArrowheads="1" noChangeShapeType="1" noTextEdit="1"/>
          </p:cNvSpPr>
          <p:nvPr/>
        </p:nvSpPr>
        <p:spPr bwMode="auto">
          <a:xfrm>
            <a:off x="2030413" y="2905125"/>
            <a:ext cx="5575300" cy="2079625"/>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contourClr>
                <a:srgbClr val="707070"/>
              </a:contour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Thank You</a:t>
            </a:r>
          </a:p>
        </p:txBody>
      </p:sp>
      <p:pic>
        <p:nvPicPr>
          <p:cNvPr id="7168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5407025"/>
            <a:ext cx="19050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1420" y="1031875"/>
            <a:ext cx="4422580" cy="2040550"/>
          </a:xfrm>
          <a:prstGeom prst="rect">
            <a:avLst/>
          </a:prstGeom>
        </p:spPr>
      </p:pic>
    </p:spTree>
    <p:extLst>
      <p:ext uri="{BB962C8B-B14F-4D97-AF65-F5344CB8AC3E}">
        <p14:creationId xmlns:p14="http://schemas.microsoft.com/office/powerpoint/2010/main" val="13856539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fltVal val="0"/>
                                          </p:val>
                                        </p:tav>
                                        <p:tav tm="100000">
                                          <p:val>
                                            <p:strVal val="#ppt_w"/>
                                          </p:val>
                                        </p:tav>
                                      </p:tavLst>
                                    </p:anim>
                                    <p:anim calcmode="lin" valueType="num">
                                      <p:cBhvr>
                                        <p:cTn id="8" dur="1000" fill="hold"/>
                                        <p:tgtEl>
                                          <p:spTgt spid="40964"/>
                                        </p:tgtEl>
                                        <p:attrNameLst>
                                          <p:attrName>ppt_h</p:attrName>
                                        </p:attrNameLst>
                                      </p:cBhvr>
                                      <p:tavLst>
                                        <p:tav tm="0">
                                          <p:val>
                                            <p:fltVal val="0"/>
                                          </p:val>
                                        </p:tav>
                                        <p:tav tm="100000">
                                          <p:val>
                                            <p:strVal val="#ppt_h"/>
                                          </p:val>
                                        </p:tav>
                                      </p:tavLst>
                                    </p:anim>
                                    <p:anim calcmode="lin" valueType="num">
                                      <p:cBhvr>
                                        <p:cTn id="9" dur="1000" fill="hold"/>
                                        <p:tgtEl>
                                          <p:spTgt spid="4096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6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ends">
  <a:themeElements>
    <a:clrScheme name="Custom 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333399"/>
      </a:hlink>
      <a:folHlink>
        <a:srgbClr val="1C1C1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2274</TotalTime>
  <Words>2289</Words>
  <Application>Microsoft Office PowerPoint</Application>
  <PresentationFormat>On-screen Show (4:3)</PresentationFormat>
  <Paragraphs>513</Paragraphs>
  <Slides>65</Slides>
  <Notes>39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65</vt:i4>
      </vt:variant>
    </vt:vector>
  </HeadingPairs>
  <TitlesOfParts>
    <vt:vector size="77" baseType="lpstr">
      <vt:lpstr>ＭＳ Ｐゴシック</vt:lpstr>
      <vt:lpstr>Arial</vt:lpstr>
      <vt:lpstr>Arial Black</vt:lpstr>
      <vt:lpstr>Calibri</vt:lpstr>
      <vt:lpstr>Impact</vt:lpstr>
      <vt:lpstr>Monotype Sorts</vt:lpstr>
      <vt:lpstr>Tahoma</vt:lpstr>
      <vt:lpstr>Times New Roman</vt:lpstr>
      <vt:lpstr>Wingdings</vt:lpstr>
      <vt:lpstr>1_Blends</vt:lpstr>
      <vt:lpstr>2_Blends</vt:lpstr>
      <vt:lpstr>Blends</vt:lpstr>
      <vt:lpstr>Changing landscape of charitable giving Gift annuity strategies Charitable trusts return September, 2016</vt:lpstr>
      <vt:lpstr>Partners in philanthropy</vt:lpstr>
      <vt:lpstr>Agenda</vt:lpstr>
      <vt:lpstr>Life cycle giving</vt:lpstr>
      <vt:lpstr>Life cycle giving</vt:lpstr>
      <vt:lpstr>America gives</vt:lpstr>
      <vt:lpstr>50 different family types - 118 million households split between family (82), single (36) and multigenerational (5)</vt:lpstr>
      <vt:lpstr>Professionals are invaluable for several reasons</vt:lpstr>
      <vt:lpstr>Professionals are invaluable for several reasons</vt:lpstr>
      <vt:lpstr>Investment products advisors sell</vt:lpstr>
      <vt:lpstr>Advisors need to think beyond cash</vt:lpstr>
      <vt:lpstr>Tax advantages</vt:lpstr>
      <vt:lpstr>Cash or LTAA</vt:lpstr>
      <vt:lpstr>Who motivates giving?</vt:lpstr>
      <vt:lpstr>What motivates giving?</vt:lpstr>
      <vt:lpstr>Retirees lead the nation in giving</vt:lpstr>
      <vt:lpstr>Signs your clients need help with charitable planning</vt:lpstr>
      <vt:lpstr>Signs your clients need help with charitable planning</vt:lpstr>
      <vt:lpstr>Fidelity Charitable: Key trends</vt:lpstr>
      <vt:lpstr>Fidelity Charitable: financial advisors</vt:lpstr>
      <vt:lpstr>Fidelity Charitable: Top charitable planners</vt:lpstr>
      <vt:lpstr>Fidelity Charitable: Practice Management </vt:lpstr>
      <vt:lpstr>Wealth and Age Matrix </vt:lpstr>
      <vt:lpstr>Addressing donor fears</vt:lpstr>
      <vt:lpstr>Wealth and net worth returns</vt:lpstr>
      <vt:lpstr>Retirees lead the nation in giving</vt:lpstr>
      <vt:lpstr>PowerPoint Presentation</vt:lpstr>
      <vt:lpstr>Bequest Statistics:  Gifts by Will, Trust or Beneficiary Designation </vt:lpstr>
      <vt:lpstr>Bequest Facts and Figures</vt:lpstr>
      <vt:lpstr>PowerPoint Presentation</vt:lpstr>
      <vt:lpstr>Trade for Income</vt:lpstr>
      <vt:lpstr>PowerPoint Presentation</vt:lpstr>
      <vt:lpstr>What is a charitable gift annuity?</vt:lpstr>
      <vt:lpstr>Gift annuity prospects research</vt:lpstr>
      <vt:lpstr>Immediate Payment  Gift annuity donor cycle</vt:lpstr>
      <vt:lpstr>Immediate Payment  Gift annuity donor cycle</vt:lpstr>
      <vt:lpstr>Flexible Deferred Payment  Gift annuity donor cycle</vt:lpstr>
      <vt:lpstr>Types of gift assets</vt:lpstr>
      <vt:lpstr>Annuity payment rates</vt:lpstr>
      <vt:lpstr>1.  Single-life, immediate gift annuity -Cash</vt:lpstr>
      <vt:lpstr>2.  Two-life, immediate gift annuity –Appreciated stock</vt:lpstr>
      <vt:lpstr>PowerPoint Presentation</vt:lpstr>
      <vt:lpstr>Gift annuity income enhancement- Stock</vt:lpstr>
      <vt:lpstr>3.  Tangible personal property CGA</vt:lpstr>
      <vt:lpstr>3.  Tangible personal property CGA</vt:lpstr>
      <vt:lpstr>4.  CGA with life insurance</vt:lpstr>
      <vt:lpstr>4.  CGA with life insurance</vt:lpstr>
      <vt:lpstr>6. CGA with savings bonds</vt:lpstr>
      <vt:lpstr> 7.  Commercial annuities to CGA</vt:lpstr>
      <vt:lpstr> 7.  Commercial annuities to CGA</vt:lpstr>
      <vt:lpstr> 7.  Commercial annuities to CGA</vt:lpstr>
      <vt:lpstr>8. Mother – cash annuity for daughter </vt:lpstr>
      <vt:lpstr>8. Mother – stock annuity for son </vt:lpstr>
      <vt:lpstr>9. Real estate gift annuity</vt:lpstr>
      <vt:lpstr>9. Real estate gift annuity</vt:lpstr>
      <vt:lpstr>PowerPoint Presentation</vt:lpstr>
      <vt:lpstr>What is a charitable trust?</vt:lpstr>
      <vt:lpstr>Types of charitable trusts</vt:lpstr>
      <vt:lpstr>Types of charitable trusts</vt:lpstr>
      <vt:lpstr>Types of charitable trusts</vt:lpstr>
      <vt:lpstr>IRS gives Annuity Trusts new life</vt:lpstr>
      <vt:lpstr>9.  Case study: Standard CRT</vt:lpstr>
      <vt:lpstr>9.  Standard payout unitrust @ 6.0%</vt:lpstr>
      <vt:lpstr>Gift substantiation on audit</vt:lpstr>
      <vt:lpstr>Changing landscape of charitable giving September, 2016…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Munson talk 1 Sept 2016</dc:title>
  <dc:creator>James Connell</dc:creator>
  <cp:lastModifiedBy>James Connell</cp:lastModifiedBy>
  <cp:revision>67</cp:revision>
  <cp:lastPrinted>2016-09-02T21:10:52Z</cp:lastPrinted>
  <dcterms:created xsi:type="dcterms:W3CDTF">2016-08-31T20:32:40Z</dcterms:created>
  <dcterms:modified xsi:type="dcterms:W3CDTF">2016-09-14T21:51:48Z</dcterms:modified>
</cp:coreProperties>
</file>