
<file path=[Content_Types].xml><?xml version="1.0" encoding="utf-8"?>
<Types xmlns="http://schemas.openxmlformats.org/package/2006/content-types">
  <Default Extension="png" ContentType="image/png"/>
  <Default Extension="tmp"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854" r:id="rId2"/>
  </p:sldMasterIdLst>
  <p:notesMasterIdLst>
    <p:notesMasterId r:id="rId70"/>
  </p:notesMasterIdLst>
  <p:handoutMasterIdLst>
    <p:handoutMasterId r:id="rId71"/>
  </p:handoutMasterIdLst>
  <p:sldIdLst>
    <p:sldId id="317" r:id="rId3"/>
    <p:sldId id="418" r:id="rId4"/>
    <p:sldId id="387" r:id="rId5"/>
    <p:sldId id="388" r:id="rId6"/>
    <p:sldId id="391" r:id="rId7"/>
    <p:sldId id="392" r:id="rId8"/>
    <p:sldId id="389" r:id="rId9"/>
    <p:sldId id="390" r:id="rId10"/>
    <p:sldId id="347" r:id="rId11"/>
    <p:sldId id="385" r:id="rId12"/>
    <p:sldId id="386" r:id="rId13"/>
    <p:sldId id="379" r:id="rId14"/>
    <p:sldId id="375" r:id="rId15"/>
    <p:sldId id="381" r:id="rId16"/>
    <p:sldId id="382" r:id="rId17"/>
    <p:sldId id="316" r:id="rId18"/>
    <p:sldId id="334" r:id="rId19"/>
    <p:sldId id="403" r:id="rId20"/>
    <p:sldId id="321" r:id="rId21"/>
    <p:sldId id="376" r:id="rId22"/>
    <p:sldId id="361" r:id="rId23"/>
    <p:sldId id="363" r:id="rId24"/>
    <p:sldId id="380" r:id="rId25"/>
    <p:sldId id="337" r:id="rId26"/>
    <p:sldId id="345" r:id="rId27"/>
    <p:sldId id="364" r:id="rId28"/>
    <p:sldId id="344" r:id="rId29"/>
    <p:sldId id="356" r:id="rId30"/>
    <p:sldId id="323" r:id="rId31"/>
    <p:sldId id="338" r:id="rId32"/>
    <p:sldId id="339" r:id="rId33"/>
    <p:sldId id="322" r:id="rId34"/>
    <p:sldId id="341" r:id="rId35"/>
    <p:sldId id="342" r:id="rId36"/>
    <p:sldId id="343" r:id="rId37"/>
    <p:sldId id="374" r:id="rId38"/>
    <p:sldId id="373" r:id="rId39"/>
    <p:sldId id="372" r:id="rId40"/>
    <p:sldId id="367" r:id="rId41"/>
    <p:sldId id="371" r:id="rId42"/>
    <p:sldId id="384" r:id="rId43"/>
    <p:sldId id="411" r:id="rId44"/>
    <p:sldId id="412" r:id="rId45"/>
    <p:sldId id="413" r:id="rId46"/>
    <p:sldId id="414" r:id="rId47"/>
    <p:sldId id="415" r:id="rId48"/>
    <p:sldId id="416" r:id="rId49"/>
    <p:sldId id="409" r:id="rId50"/>
    <p:sldId id="404" r:id="rId51"/>
    <p:sldId id="405" r:id="rId52"/>
    <p:sldId id="406" r:id="rId53"/>
    <p:sldId id="407" r:id="rId54"/>
    <p:sldId id="408" r:id="rId55"/>
    <p:sldId id="410" r:id="rId56"/>
    <p:sldId id="417" r:id="rId57"/>
    <p:sldId id="393" r:id="rId58"/>
    <p:sldId id="400" r:id="rId59"/>
    <p:sldId id="394" r:id="rId60"/>
    <p:sldId id="395" r:id="rId61"/>
    <p:sldId id="396" r:id="rId62"/>
    <p:sldId id="397" r:id="rId63"/>
    <p:sldId id="398" r:id="rId64"/>
    <p:sldId id="401" r:id="rId65"/>
    <p:sldId id="402" r:id="rId66"/>
    <p:sldId id="419" r:id="rId67"/>
    <p:sldId id="365" r:id="rId68"/>
    <p:sldId id="378" r:id="rId69"/>
  </p:sldIdLst>
  <p:sldSz cx="9144000" cy="6858000" type="screen4x3"/>
  <p:notesSz cx="7016750" cy="930275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9">
          <p15:clr>
            <a:srgbClr val="A4A3A4"/>
          </p15:clr>
        </p15:guide>
        <p15:guide id="2" orient="horz" pos="2506">
          <p15:clr>
            <a:srgbClr val="A4A3A4"/>
          </p15:clr>
        </p15:guide>
        <p15:guide id="3" orient="horz" pos="3103">
          <p15:clr>
            <a:srgbClr val="A4A3A4"/>
          </p15:clr>
        </p15:guide>
        <p15:guide id="4" orient="horz" pos="1593">
          <p15:clr>
            <a:srgbClr val="A4A3A4"/>
          </p15:clr>
        </p15:guide>
        <p15:guide id="5" pos="2880">
          <p15:clr>
            <a:srgbClr val="A4A3A4"/>
          </p15:clr>
        </p15:guide>
        <p15:guide id="6" pos="1530">
          <p15:clr>
            <a:srgbClr val="A4A3A4"/>
          </p15:clr>
        </p15:guide>
        <p15:guide id="7" pos="5624">
          <p15:clr>
            <a:srgbClr val="A4A3A4"/>
          </p15:clr>
        </p15:guide>
      </p15:sldGuideLst>
    </p:ext>
    <p:ext uri="{2D200454-40CA-4A62-9FC3-DE9A4176ACB9}">
      <p15:notesGuideLst xmlns:p15="http://schemas.microsoft.com/office/powerpoint/2012/main">
        <p15:guide id="1" orient="horz" pos="2930">
          <p15:clr>
            <a:srgbClr val="A4A3A4"/>
          </p15:clr>
        </p15:guide>
        <p15:guide id="2" pos="221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B2B2"/>
    <a:srgbClr val="FFFFCC"/>
    <a:srgbClr val="808080"/>
    <a:srgbClr val="74868C"/>
    <a:srgbClr val="DDDDDD"/>
    <a:srgbClr val="01415B"/>
    <a:srgbClr val="9388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7576" autoAdjust="0"/>
    <p:restoredTop sz="86460" autoAdjust="0"/>
  </p:normalViewPr>
  <p:slideViewPr>
    <p:cSldViewPr snapToGrid="0">
      <p:cViewPr varScale="1">
        <p:scale>
          <a:sx n="90" d="100"/>
          <a:sy n="90" d="100"/>
        </p:scale>
        <p:origin x="1788" y="90"/>
      </p:cViewPr>
      <p:guideLst>
        <p:guide orient="horz" pos="2169"/>
        <p:guide orient="horz" pos="2506"/>
        <p:guide orient="horz" pos="3103"/>
        <p:guide orient="horz" pos="1593"/>
        <p:guide pos="2880"/>
        <p:guide pos="1530"/>
        <p:guide pos="5624"/>
      </p:guideLst>
    </p:cSldViewPr>
  </p:slideViewPr>
  <p:outlineViewPr>
    <p:cViewPr>
      <p:scale>
        <a:sx n="33" d="100"/>
        <a:sy n="33" d="100"/>
      </p:scale>
      <p:origin x="0" y="-27024"/>
    </p:cViewPr>
  </p:outlineViewPr>
  <p:notesTextViewPr>
    <p:cViewPr>
      <p:scale>
        <a:sx n="100" d="100"/>
        <a:sy n="100" d="100"/>
      </p:scale>
      <p:origin x="0" y="0"/>
    </p:cViewPr>
  </p:notesTextViewPr>
  <p:sorterViewPr>
    <p:cViewPr varScale="1">
      <p:scale>
        <a:sx n="100" d="100"/>
        <a:sy n="100" d="100"/>
      </p:scale>
      <p:origin x="0" y="-12858"/>
    </p:cViewPr>
  </p:sorterViewPr>
  <p:notesViewPr>
    <p:cSldViewPr snapToGrid="0">
      <p:cViewPr varScale="1">
        <p:scale>
          <a:sx n="67" d="100"/>
          <a:sy n="67" d="100"/>
        </p:scale>
        <p:origin x="3276" y="90"/>
      </p:cViewPr>
      <p:guideLst>
        <p:guide orient="horz" pos="2930"/>
        <p:guide pos="221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 Type="http://schemas.openxmlformats.org/officeDocument/2006/relationships/slide" Target="slides/slide5.xml"/><Relationship Id="rId71"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62" name="Rectangle 2"/>
          <p:cNvSpPr>
            <a:spLocks noGrp="1" noChangeArrowheads="1"/>
          </p:cNvSpPr>
          <p:nvPr>
            <p:ph type="hdr" sz="quarter"/>
          </p:nvPr>
        </p:nvSpPr>
        <p:spPr bwMode="auto">
          <a:xfrm>
            <a:off x="0" y="0"/>
            <a:ext cx="3749675" cy="884238"/>
          </a:xfrm>
          <a:prstGeom prst="rect">
            <a:avLst/>
          </a:prstGeom>
          <a:noFill/>
          <a:ln>
            <a:noFill/>
          </a:ln>
          <a:effectLst/>
          <a:extLst/>
        </p:spPr>
        <p:txBody>
          <a:bodyPr vert="horz" wrap="square" lIns="92358" tIns="46179" rIns="92358" bIns="46179" numCol="1" anchor="t" anchorCtr="0" compatLnSpc="1">
            <a:prstTxWarp prst="textNoShape">
              <a:avLst/>
            </a:prstTxWarp>
          </a:bodyPr>
          <a:lstStyle>
            <a:lvl1pPr eaLnBrk="1" hangingPunct="1">
              <a:defRPr sz="1200" b="1" i="1">
                <a:latin typeface="Arial" charset="0"/>
                <a:ea typeface="+mn-ea"/>
              </a:defRPr>
            </a:lvl1pPr>
          </a:lstStyle>
          <a:p>
            <a:pPr>
              <a:defRPr/>
            </a:pPr>
            <a:r>
              <a:rPr lang="en-US" dirty="0"/>
              <a:t>“IRA Rollover Strategies and Options”</a:t>
            </a:r>
          </a:p>
          <a:p>
            <a:pPr>
              <a:defRPr/>
            </a:pPr>
            <a:r>
              <a:rPr lang="en-US" b="0" i="0" dirty="0"/>
              <a:t>Susquehanna Valley Planned Giving Council</a:t>
            </a:r>
          </a:p>
          <a:p>
            <a:pPr>
              <a:defRPr/>
            </a:pPr>
            <a:endParaRPr lang="en-US" b="0" i="0" dirty="0"/>
          </a:p>
          <a:p>
            <a:pPr>
              <a:defRPr/>
            </a:pPr>
            <a:endParaRPr lang="en-US" b="0" i="0" dirty="0"/>
          </a:p>
          <a:p>
            <a:pPr>
              <a:defRPr/>
            </a:pPr>
            <a:endParaRPr lang="en-US" b="0" i="0" dirty="0"/>
          </a:p>
          <a:p>
            <a:pPr>
              <a:defRPr/>
            </a:pPr>
            <a:endParaRPr lang="en-US" b="0" i="0" dirty="0"/>
          </a:p>
        </p:txBody>
      </p:sp>
      <p:sp>
        <p:nvSpPr>
          <p:cNvPr id="92163" name="Rectangle 3"/>
          <p:cNvSpPr>
            <a:spLocks noGrp="1" noChangeArrowheads="1"/>
          </p:cNvSpPr>
          <p:nvPr>
            <p:ph type="dt" sz="quarter" idx="1"/>
          </p:nvPr>
        </p:nvSpPr>
        <p:spPr bwMode="auto">
          <a:xfrm>
            <a:off x="3975100" y="0"/>
            <a:ext cx="3040063" cy="465138"/>
          </a:xfrm>
          <a:prstGeom prst="rect">
            <a:avLst/>
          </a:prstGeom>
          <a:noFill/>
          <a:ln>
            <a:noFill/>
          </a:ln>
          <a:effectLst/>
          <a:extLst/>
        </p:spPr>
        <p:txBody>
          <a:bodyPr vert="horz" wrap="square" lIns="92358" tIns="46179" rIns="92358" bIns="46179" numCol="1" anchor="t" anchorCtr="0" compatLnSpc="1">
            <a:prstTxWarp prst="textNoShape">
              <a:avLst/>
            </a:prstTxWarp>
          </a:bodyPr>
          <a:lstStyle>
            <a:lvl1pPr algn="r" eaLnBrk="1" hangingPunct="1">
              <a:defRPr sz="1200">
                <a:latin typeface="Arial" charset="0"/>
                <a:ea typeface="+mn-ea"/>
              </a:defRPr>
            </a:lvl1pPr>
          </a:lstStyle>
          <a:p>
            <a:pPr>
              <a:defRPr/>
            </a:pPr>
            <a:r>
              <a:rPr lang="en-US" dirty="0"/>
              <a:t>November, 2016</a:t>
            </a:r>
          </a:p>
        </p:txBody>
      </p:sp>
      <p:sp>
        <p:nvSpPr>
          <p:cNvPr id="92164" name="Rectangle 4"/>
          <p:cNvSpPr>
            <a:spLocks noGrp="1" noChangeArrowheads="1"/>
          </p:cNvSpPr>
          <p:nvPr>
            <p:ph type="ftr" sz="quarter" idx="2"/>
          </p:nvPr>
        </p:nvSpPr>
        <p:spPr bwMode="auto">
          <a:xfrm>
            <a:off x="0" y="8836025"/>
            <a:ext cx="3619500" cy="465138"/>
          </a:xfrm>
          <a:prstGeom prst="rect">
            <a:avLst/>
          </a:prstGeom>
          <a:noFill/>
          <a:ln>
            <a:noFill/>
          </a:ln>
          <a:effectLst/>
          <a:extLst/>
        </p:spPr>
        <p:txBody>
          <a:bodyPr vert="horz" wrap="square" lIns="92358" tIns="46179" rIns="92358" bIns="46179" numCol="1" anchor="b" anchorCtr="0" compatLnSpc="1">
            <a:prstTxWarp prst="textNoShape">
              <a:avLst/>
            </a:prstTxWarp>
          </a:bodyPr>
          <a:lstStyle>
            <a:lvl1pPr eaLnBrk="1" hangingPunct="1">
              <a:defRPr sz="900">
                <a:latin typeface="Arial" charset="0"/>
                <a:ea typeface="+mn-ea"/>
              </a:defRPr>
            </a:lvl1pPr>
          </a:lstStyle>
          <a:p>
            <a:pPr>
              <a:defRPr/>
            </a:pPr>
            <a:r>
              <a:rPr lang="en-US"/>
              <a:t>James E. Connell FAHP, CSA</a:t>
            </a:r>
          </a:p>
          <a:p>
            <a:pPr>
              <a:defRPr/>
            </a:pPr>
            <a:r>
              <a:rPr lang="en-US"/>
              <a:t>Charitable Estate and Gift Planning Specialists</a:t>
            </a:r>
          </a:p>
          <a:p>
            <a:pPr>
              <a:defRPr/>
            </a:pPr>
            <a:r>
              <a:rPr lang="en-US"/>
              <a:t>Box 3335, Pinehurst, North Carolina 28374-3335</a:t>
            </a:r>
          </a:p>
          <a:p>
            <a:pPr>
              <a:defRPr/>
            </a:pPr>
            <a:r>
              <a:rPr lang="en-US"/>
              <a:t>Phone 910-295-6800 …. Fax 910-295-6866</a:t>
            </a:r>
          </a:p>
          <a:p>
            <a:pPr>
              <a:defRPr/>
            </a:pPr>
            <a:r>
              <a:rPr lang="en-US"/>
              <a:t>e-mail:  jec42644@aol.com  Internet: www.connellandassoc.com</a:t>
            </a:r>
          </a:p>
          <a:p>
            <a:pPr>
              <a:defRPr/>
            </a:pPr>
            <a:r>
              <a:rPr lang="en-US"/>
              <a:t>“Building Endowments for American Charities”</a:t>
            </a:r>
            <a:endParaRPr lang="en-US" sz="1200"/>
          </a:p>
        </p:txBody>
      </p:sp>
      <p:sp>
        <p:nvSpPr>
          <p:cNvPr id="92165" name="Rectangle 5"/>
          <p:cNvSpPr>
            <a:spLocks noGrp="1" noChangeArrowheads="1"/>
          </p:cNvSpPr>
          <p:nvPr>
            <p:ph type="sldNum" sz="quarter" idx="3"/>
          </p:nvPr>
        </p:nvSpPr>
        <p:spPr bwMode="auto">
          <a:xfrm>
            <a:off x="3975100" y="8836025"/>
            <a:ext cx="3040063" cy="465138"/>
          </a:xfrm>
          <a:prstGeom prst="rect">
            <a:avLst/>
          </a:prstGeom>
          <a:noFill/>
          <a:ln>
            <a:noFill/>
          </a:ln>
          <a:effectLst/>
          <a:extLst/>
        </p:spPr>
        <p:txBody>
          <a:bodyPr vert="horz" wrap="square" lIns="92358" tIns="46179" rIns="92358" bIns="46179" numCol="1" anchor="b" anchorCtr="0" compatLnSpc="1">
            <a:prstTxWarp prst="textNoShape">
              <a:avLst/>
            </a:prstTxWarp>
          </a:bodyPr>
          <a:lstStyle>
            <a:lvl1pPr algn="r" eaLnBrk="1" hangingPunct="1">
              <a:defRPr sz="1200"/>
            </a:lvl1pPr>
          </a:lstStyle>
          <a:p>
            <a:pPr>
              <a:defRPr/>
            </a:pPr>
            <a:r>
              <a:rPr lang="en-US" altLang="en-US"/>
              <a:t>Page…..</a:t>
            </a:r>
            <a:fld id="{AC5A440A-FFEC-43FE-B3F4-A4B9C77F289F}" type="slidenum">
              <a:rPr lang="en-US" altLang="en-US" smtClean="0"/>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40063" cy="465138"/>
          </a:xfrm>
          <a:prstGeom prst="rect">
            <a:avLst/>
          </a:prstGeom>
          <a:noFill/>
          <a:ln>
            <a:noFill/>
          </a:ln>
          <a:effectLst/>
          <a:extLst/>
        </p:spPr>
        <p:txBody>
          <a:bodyPr vert="horz" wrap="square" lIns="92358" tIns="46179" rIns="92358" bIns="46179" numCol="1" anchor="t" anchorCtr="0" compatLnSpc="1">
            <a:prstTxWarp prst="textNoShape">
              <a:avLst/>
            </a:prstTxWarp>
          </a:bodyPr>
          <a:lstStyle>
            <a:lvl1pPr eaLnBrk="1" hangingPunct="1">
              <a:defRPr sz="1200">
                <a:latin typeface="Arial" charset="0"/>
                <a:ea typeface="+mn-ea"/>
              </a:defRPr>
            </a:lvl1pPr>
          </a:lstStyle>
          <a:p>
            <a:pPr>
              <a:defRPr/>
            </a:pPr>
            <a:endParaRPr lang="en-US"/>
          </a:p>
        </p:txBody>
      </p:sp>
      <p:sp>
        <p:nvSpPr>
          <p:cNvPr id="3075" name="Rectangle 3"/>
          <p:cNvSpPr>
            <a:spLocks noGrp="1" noChangeArrowheads="1"/>
          </p:cNvSpPr>
          <p:nvPr>
            <p:ph type="dt" idx="1"/>
          </p:nvPr>
        </p:nvSpPr>
        <p:spPr bwMode="auto">
          <a:xfrm>
            <a:off x="3975100" y="0"/>
            <a:ext cx="3040063" cy="465138"/>
          </a:xfrm>
          <a:prstGeom prst="rect">
            <a:avLst/>
          </a:prstGeom>
          <a:noFill/>
          <a:ln>
            <a:noFill/>
          </a:ln>
          <a:effectLst/>
          <a:extLst/>
        </p:spPr>
        <p:txBody>
          <a:bodyPr vert="horz" wrap="square" lIns="92358" tIns="46179" rIns="92358" bIns="46179" numCol="1" anchor="t" anchorCtr="0" compatLnSpc="1">
            <a:prstTxWarp prst="textNoShape">
              <a:avLst/>
            </a:prstTxWarp>
          </a:bodyPr>
          <a:lstStyle>
            <a:lvl1pPr algn="r" eaLnBrk="1" hangingPunct="1">
              <a:defRPr sz="1200">
                <a:latin typeface="Arial" charset="0"/>
                <a:ea typeface="+mn-ea"/>
              </a:defRPr>
            </a:lvl1pPr>
          </a:lstStyle>
          <a:p>
            <a:pPr>
              <a:defRPr/>
            </a:pPr>
            <a:endParaRPr lang="en-US"/>
          </a:p>
        </p:txBody>
      </p:sp>
      <p:sp>
        <p:nvSpPr>
          <p:cNvPr id="26628" name="Rectangle 4"/>
          <p:cNvSpPr>
            <a:spLocks noGrp="1" noRot="1" noChangeAspect="1" noChangeArrowheads="1" noTextEdit="1"/>
          </p:cNvSpPr>
          <p:nvPr>
            <p:ph type="sldImg" idx="2"/>
          </p:nvPr>
        </p:nvSpPr>
        <p:spPr bwMode="auto">
          <a:xfrm>
            <a:off x="1182688" y="696913"/>
            <a:ext cx="4651375" cy="34893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701675" y="4419600"/>
            <a:ext cx="5613400" cy="4186238"/>
          </a:xfrm>
          <a:prstGeom prst="rect">
            <a:avLst/>
          </a:prstGeom>
          <a:noFill/>
          <a:ln>
            <a:noFill/>
          </a:ln>
          <a:effectLst/>
          <a:extLst/>
        </p:spPr>
        <p:txBody>
          <a:bodyPr vert="horz" wrap="square" lIns="92358" tIns="46179" rIns="92358" bIns="4617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8836025"/>
            <a:ext cx="3040063" cy="465138"/>
          </a:xfrm>
          <a:prstGeom prst="rect">
            <a:avLst/>
          </a:prstGeom>
          <a:noFill/>
          <a:ln>
            <a:noFill/>
          </a:ln>
          <a:effectLst/>
          <a:extLst/>
        </p:spPr>
        <p:txBody>
          <a:bodyPr vert="horz" wrap="square" lIns="92358" tIns="46179" rIns="92358" bIns="46179" numCol="1" anchor="b" anchorCtr="0" compatLnSpc="1">
            <a:prstTxWarp prst="textNoShape">
              <a:avLst/>
            </a:prstTxWarp>
          </a:bodyPr>
          <a:lstStyle>
            <a:lvl1pPr eaLnBrk="1" hangingPunct="1">
              <a:defRPr sz="1200">
                <a:latin typeface="Arial" charset="0"/>
                <a:ea typeface="+mn-ea"/>
              </a:defRPr>
            </a:lvl1pPr>
          </a:lstStyle>
          <a:p>
            <a:pPr>
              <a:defRPr/>
            </a:pPr>
            <a:endParaRPr lang="en-US"/>
          </a:p>
        </p:txBody>
      </p:sp>
      <p:sp>
        <p:nvSpPr>
          <p:cNvPr id="3079" name="Rectangle 7"/>
          <p:cNvSpPr>
            <a:spLocks noGrp="1" noChangeArrowheads="1"/>
          </p:cNvSpPr>
          <p:nvPr>
            <p:ph type="sldNum" sz="quarter" idx="5"/>
          </p:nvPr>
        </p:nvSpPr>
        <p:spPr bwMode="auto">
          <a:xfrm>
            <a:off x="3975100" y="8836025"/>
            <a:ext cx="3040063" cy="465138"/>
          </a:xfrm>
          <a:prstGeom prst="rect">
            <a:avLst/>
          </a:prstGeom>
          <a:noFill/>
          <a:ln>
            <a:noFill/>
          </a:ln>
          <a:effectLst/>
          <a:extLst/>
        </p:spPr>
        <p:txBody>
          <a:bodyPr vert="horz" wrap="square" lIns="92358" tIns="46179" rIns="92358" bIns="46179" numCol="1" anchor="b" anchorCtr="0" compatLnSpc="1">
            <a:prstTxWarp prst="textNoShape">
              <a:avLst/>
            </a:prstTxWarp>
          </a:bodyPr>
          <a:lstStyle>
            <a:lvl1pPr algn="r" eaLnBrk="1" hangingPunct="1">
              <a:defRPr sz="1200"/>
            </a:lvl1pPr>
          </a:lstStyle>
          <a:p>
            <a:pPr>
              <a:defRPr/>
            </a:pPr>
            <a:fld id="{CB0E4961-9101-4E96-A88D-68BB4C973BC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7"/>
          <p:cNvSpPr>
            <a:spLocks noGrp="1" noChangeArrowheads="1"/>
          </p:cNvSpPr>
          <p:nvPr>
            <p:ph type="sldNum" sz="quarter" idx="5"/>
          </p:nvPr>
        </p:nvSpPr>
        <p:spPr/>
        <p:txBody>
          <a:bodyPr/>
          <a:lstStyle>
            <a:lvl1pPr defTabSz="931308">
              <a:defRPr>
                <a:solidFill>
                  <a:schemeClr val="tx1"/>
                </a:solidFill>
                <a:latin typeface="Tahoma" pitchFamily="34" charset="0"/>
              </a:defRPr>
            </a:lvl1pPr>
            <a:lvl2pPr marL="742507" indent="-285580" defTabSz="931308">
              <a:defRPr>
                <a:solidFill>
                  <a:schemeClr val="tx1"/>
                </a:solidFill>
                <a:latin typeface="Tahoma" pitchFamily="34" charset="0"/>
              </a:defRPr>
            </a:lvl2pPr>
            <a:lvl3pPr marL="1142319" indent="-228464" defTabSz="931308">
              <a:defRPr>
                <a:solidFill>
                  <a:schemeClr val="tx1"/>
                </a:solidFill>
                <a:latin typeface="Tahoma" pitchFamily="34" charset="0"/>
              </a:defRPr>
            </a:lvl3pPr>
            <a:lvl4pPr marL="1599246" indent="-228464" defTabSz="931308">
              <a:defRPr>
                <a:solidFill>
                  <a:schemeClr val="tx1"/>
                </a:solidFill>
                <a:latin typeface="Tahoma" pitchFamily="34" charset="0"/>
              </a:defRPr>
            </a:lvl4pPr>
            <a:lvl5pPr marL="2056174" indent="-228464" defTabSz="931308">
              <a:defRPr>
                <a:solidFill>
                  <a:schemeClr val="tx1"/>
                </a:solidFill>
                <a:latin typeface="Tahoma" pitchFamily="34" charset="0"/>
              </a:defRPr>
            </a:lvl5pPr>
            <a:lvl6pPr marL="2513101" indent="-228464" defTabSz="931308" eaLnBrk="0" fontAlgn="base" hangingPunct="0">
              <a:spcBef>
                <a:spcPct val="0"/>
              </a:spcBef>
              <a:spcAft>
                <a:spcPct val="0"/>
              </a:spcAft>
              <a:defRPr>
                <a:solidFill>
                  <a:schemeClr val="tx1"/>
                </a:solidFill>
                <a:latin typeface="Tahoma" pitchFamily="34" charset="0"/>
              </a:defRPr>
            </a:lvl6pPr>
            <a:lvl7pPr marL="2970029" indent="-228464" defTabSz="931308" eaLnBrk="0" fontAlgn="base" hangingPunct="0">
              <a:spcBef>
                <a:spcPct val="0"/>
              </a:spcBef>
              <a:spcAft>
                <a:spcPct val="0"/>
              </a:spcAft>
              <a:defRPr>
                <a:solidFill>
                  <a:schemeClr val="tx1"/>
                </a:solidFill>
                <a:latin typeface="Tahoma" pitchFamily="34" charset="0"/>
              </a:defRPr>
            </a:lvl7pPr>
            <a:lvl8pPr marL="3426956" indent="-228464" defTabSz="931308" eaLnBrk="0" fontAlgn="base" hangingPunct="0">
              <a:spcBef>
                <a:spcPct val="0"/>
              </a:spcBef>
              <a:spcAft>
                <a:spcPct val="0"/>
              </a:spcAft>
              <a:defRPr>
                <a:solidFill>
                  <a:schemeClr val="tx1"/>
                </a:solidFill>
                <a:latin typeface="Tahoma" pitchFamily="34" charset="0"/>
              </a:defRPr>
            </a:lvl8pPr>
            <a:lvl9pPr marL="3883885" indent="-228464" defTabSz="931308" eaLnBrk="0" fontAlgn="base" hangingPunct="0">
              <a:spcBef>
                <a:spcPct val="0"/>
              </a:spcBef>
              <a:spcAft>
                <a:spcPct val="0"/>
              </a:spcAft>
              <a:defRPr>
                <a:solidFill>
                  <a:schemeClr val="tx1"/>
                </a:solidFill>
                <a:latin typeface="Tahoma" pitchFamily="34" charset="0"/>
              </a:defRPr>
            </a:lvl9pPr>
          </a:lstStyle>
          <a:p>
            <a:pPr fontAlgn="auto">
              <a:spcBef>
                <a:spcPts val="0"/>
              </a:spcBef>
              <a:spcAft>
                <a:spcPts val="0"/>
              </a:spcAft>
              <a:defRPr/>
            </a:pPr>
            <a:fld id="{6CB01DF0-2D6F-485E-87F2-1A8CF37387E2}" type="slidenum">
              <a:rPr lang="en-US" sz="1800" kern="0" smtClean="0">
                <a:solidFill>
                  <a:prstClr val="black"/>
                </a:solidFill>
                <a:latin typeface="Arial" charset="0"/>
              </a:rPr>
              <a:pPr fontAlgn="auto">
                <a:spcBef>
                  <a:spcPts val="0"/>
                </a:spcBef>
                <a:spcAft>
                  <a:spcPts val="0"/>
                </a:spcAft>
                <a:defRPr/>
              </a:pPr>
              <a:t>18</a:t>
            </a:fld>
            <a:endParaRPr lang="en-US" sz="1800" kern="0">
              <a:solidFill>
                <a:prstClr val="black"/>
              </a:solidFill>
              <a:latin typeface="Arial" charset="0"/>
            </a:endParaRPr>
          </a:p>
        </p:txBody>
      </p:sp>
      <p:sp>
        <p:nvSpPr>
          <p:cNvPr id="48131" name="Rectangle 2"/>
          <p:cNvSpPr>
            <a:spLocks noGrp="1" noRot="1" noChangeAspect="1" noChangeArrowheads="1" noTextEdit="1"/>
          </p:cNvSpPr>
          <p:nvPr>
            <p:ph type="sldImg"/>
          </p:nvPr>
        </p:nvSpPr>
        <p:spPr>
          <a:noFill/>
          <a:ln>
            <a:noFill/>
          </a:ln>
          <a:extLst>
            <a:ext uri="{91240B29-F687-4F45-9708-019B960494DF}">
              <a14:hiddenLine xmlns:a14="http://schemas.microsoft.com/office/drawing/2010/main" w="9525">
                <a:solidFill>
                  <a:srgbClr val="000000"/>
                </a:solidFill>
                <a:miter lim="800000"/>
                <a:headEnd/>
                <a:tailEnd/>
              </a14:hiddenLine>
            </a:ext>
          </a:extLst>
        </p:spPr>
      </p:sp>
      <p:sp>
        <p:nvSpPr>
          <p:cNvPr id="48132" name="Rectangle 3"/>
          <p:cNvSpPr>
            <a:spLocks noGrp="1" noChangeArrowheads="1"/>
          </p:cNvSpPr>
          <p:nvPr>
            <p:ph type="body" idx="1"/>
          </p:nvPr>
        </p:nvSpPr>
        <p:spPr>
          <a:xfrm>
            <a:off x="701675" y="4418013"/>
            <a:ext cx="5613400" cy="418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While the IRA Chartable Rollover option for 2012 has been approved by the Senate it has yet to be fully approved by Congress.</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It allows individuals in the RMD years to transfer up to $100,000 to charity without reporting the transfer as income.  In essence  individuals receive the full benefit of a charitable deduction with having it  reported on their tax reports.</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The single largest category of potential  users of the  IRA rollover strategy are those with sufficient IRA balances but do not itemize their taxes.</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Only 32.5% of the 141 million tax returns filed by American taxpayers for the 2009 tax year (the latest year for which tax data has been released by the government) claimed itemized deductions (source: Internal Revenue Service). </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There are several additional rules to make an effective IRA rollover gift and individuals should consult their advisors for full details.</a:t>
            </a:r>
          </a:p>
        </p:txBody>
      </p:sp>
    </p:spTree>
    <p:extLst>
      <p:ext uri="{BB962C8B-B14F-4D97-AF65-F5344CB8AC3E}">
        <p14:creationId xmlns:p14="http://schemas.microsoft.com/office/powerpoint/2010/main" val="2532193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type="dt" sz="quarter" idx="1"/>
          </p:nvPr>
        </p:nvSpPr>
        <p:spPr/>
        <p:txBody>
          <a:bodyPr/>
          <a:lstStyle>
            <a:lvl1pPr defTabSz="931308">
              <a:defRPr>
                <a:solidFill>
                  <a:schemeClr val="tx1"/>
                </a:solidFill>
                <a:latin typeface="Tahoma" pitchFamily="34" charset="0"/>
              </a:defRPr>
            </a:lvl1pPr>
            <a:lvl2pPr marL="742507" indent="-285580" defTabSz="931308">
              <a:defRPr>
                <a:solidFill>
                  <a:schemeClr val="tx1"/>
                </a:solidFill>
                <a:latin typeface="Tahoma" pitchFamily="34" charset="0"/>
              </a:defRPr>
            </a:lvl2pPr>
            <a:lvl3pPr marL="1142319" indent="-228464" defTabSz="931308">
              <a:defRPr>
                <a:solidFill>
                  <a:schemeClr val="tx1"/>
                </a:solidFill>
                <a:latin typeface="Tahoma" pitchFamily="34" charset="0"/>
              </a:defRPr>
            </a:lvl3pPr>
            <a:lvl4pPr marL="1599246" indent="-228464" defTabSz="931308">
              <a:defRPr>
                <a:solidFill>
                  <a:schemeClr val="tx1"/>
                </a:solidFill>
                <a:latin typeface="Tahoma" pitchFamily="34" charset="0"/>
              </a:defRPr>
            </a:lvl4pPr>
            <a:lvl5pPr marL="2056174" indent="-228464" defTabSz="931308">
              <a:defRPr>
                <a:solidFill>
                  <a:schemeClr val="tx1"/>
                </a:solidFill>
                <a:latin typeface="Tahoma" pitchFamily="34" charset="0"/>
              </a:defRPr>
            </a:lvl5pPr>
            <a:lvl6pPr marL="2513101" indent="-228464" defTabSz="931308" eaLnBrk="0" fontAlgn="base" hangingPunct="0">
              <a:spcBef>
                <a:spcPct val="0"/>
              </a:spcBef>
              <a:spcAft>
                <a:spcPct val="0"/>
              </a:spcAft>
              <a:defRPr>
                <a:solidFill>
                  <a:schemeClr val="tx1"/>
                </a:solidFill>
                <a:latin typeface="Tahoma" pitchFamily="34" charset="0"/>
              </a:defRPr>
            </a:lvl6pPr>
            <a:lvl7pPr marL="2970029" indent="-228464" defTabSz="931308" eaLnBrk="0" fontAlgn="base" hangingPunct="0">
              <a:spcBef>
                <a:spcPct val="0"/>
              </a:spcBef>
              <a:spcAft>
                <a:spcPct val="0"/>
              </a:spcAft>
              <a:defRPr>
                <a:solidFill>
                  <a:schemeClr val="tx1"/>
                </a:solidFill>
                <a:latin typeface="Tahoma" pitchFamily="34" charset="0"/>
              </a:defRPr>
            </a:lvl7pPr>
            <a:lvl8pPr marL="3426956" indent="-228464" defTabSz="931308" eaLnBrk="0" fontAlgn="base" hangingPunct="0">
              <a:spcBef>
                <a:spcPct val="0"/>
              </a:spcBef>
              <a:spcAft>
                <a:spcPct val="0"/>
              </a:spcAft>
              <a:defRPr>
                <a:solidFill>
                  <a:schemeClr val="tx1"/>
                </a:solidFill>
                <a:latin typeface="Tahoma" pitchFamily="34" charset="0"/>
              </a:defRPr>
            </a:lvl8pPr>
            <a:lvl9pPr marL="3883885" indent="-228464" defTabSz="931308" eaLnBrk="0" fontAlgn="base" hangingPunct="0">
              <a:spcBef>
                <a:spcPct val="0"/>
              </a:spcBef>
              <a:spcAft>
                <a:spcPct val="0"/>
              </a:spcAft>
              <a:defRPr>
                <a:solidFill>
                  <a:schemeClr val="tx1"/>
                </a:solidFill>
                <a:latin typeface="Tahoma" pitchFamily="34" charset="0"/>
              </a:defRPr>
            </a:lvl9pPr>
          </a:lstStyle>
          <a:p>
            <a:pPr fontAlgn="auto">
              <a:spcBef>
                <a:spcPts val="0"/>
              </a:spcBef>
              <a:spcAft>
                <a:spcPts val="0"/>
              </a:spcAft>
              <a:defRPr/>
            </a:pPr>
            <a:r>
              <a:rPr lang="en-US" sz="1800" kern="0">
                <a:solidFill>
                  <a:prstClr val="black"/>
                </a:solidFill>
                <a:latin typeface="Arial" charset="0"/>
              </a:rPr>
              <a:t>Fall, 2008</a:t>
            </a:r>
          </a:p>
        </p:txBody>
      </p:sp>
      <p:sp>
        <p:nvSpPr>
          <p:cNvPr id="31747" name="Rectangle 7"/>
          <p:cNvSpPr>
            <a:spLocks noGrp="1" noChangeArrowheads="1"/>
          </p:cNvSpPr>
          <p:nvPr>
            <p:ph type="sldNum" sz="quarter" idx="5"/>
          </p:nvPr>
        </p:nvSpPr>
        <p:spPr/>
        <p:txBody>
          <a:bodyPr/>
          <a:lstStyle>
            <a:lvl1pPr defTabSz="931308">
              <a:defRPr>
                <a:solidFill>
                  <a:schemeClr val="tx1"/>
                </a:solidFill>
                <a:latin typeface="Tahoma" pitchFamily="34" charset="0"/>
              </a:defRPr>
            </a:lvl1pPr>
            <a:lvl2pPr marL="742507" indent="-285580" defTabSz="931308">
              <a:defRPr>
                <a:solidFill>
                  <a:schemeClr val="tx1"/>
                </a:solidFill>
                <a:latin typeface="Tahoma" pitchFamily="34" charset="0"/>
              </a:defRPr>
            </a:lvl2pPr>
            <a:lvl3pPr marL="1142319" indent="-228464" defTabSz="931308">
              <a:defRPr>
                <a:solidFill>
                  <a:schemeClr val="tx1"/>
                </a:solidFill>
                <a:latin typeface="Tahoma" pitchFamily="34" charset="0"/>
              </a:defRPr>
            </a:lvl3pPr>
            <a:lvl4pPr marL="1599246" indent="-228464" defTabSz="931308">
              <a:defRPr>
                <a:solidFill>
                  <a:schemeClr val="tx1"/>
                </a:solidFill>
                <a:latin typeface="Tahoma" pitchFamily="34" charset="0"/>
              </a:defRPr>
            </a:lvl4pPr>
            <a:lvl5pPr marL="2056174" indent="-228464" defTabSz="931308">
              <a:defRPr>
                <a:solidFill>
                  <a:schemeClr val="tx1"/>
                </a:solidFill>
                <a:latin typeface="Tahoma" pitchFamily="34" charset="0"/>
              </a:defRPr>
            </a:lvl5pPr>
            <a:lvl6pPr marL="2513101" indent="-228464" defTabSz="931308" eaLnBrk="0" fontAlgn="base" hangingPunct="0">
              <a:spcBef>
                <a:spcPct val="0"/>
              </a:spcBef>
              <a:spcAft>
                <a:spcPct val="0"/>
              </a:spcAft>
              <a:defRPr>
                <a:solidFill>
                  <a:schemeClr val="tx1"/>
                </a:solidFill>
                <a:latin typeface="Tahoma" pitchFamily="34" charset="0"/>
              </a:defRPr>
            </a:lvl6pPr>
            <a:lvl7pPr marL="2970029" indent="-228464" defTabSz="931308" eaLnBrk="0" fontAlgn="base" hangingPunct="0">
              <a:spcBef>
                <a:spcPct val="0"/>
              </a:spcBef>
              <a:spcAft>
                <a:spcPct val="0"/>
              </a:spcAft>
              <a:defRPr>
                <a:solidFill>
                  <a:schemeClr val="tx1"/>
                </a:solidFill>
                <a:latin typeface="Tahoma" pitchFamily="34" charset="0"/>
              </a:defRPr>
            </a:lvl7pPr>
            <a:lvl8pPr marL="3426956" indent="-228464" defTabSz="931308" eaLnBrk="0" fontAlgn="base" hangingPunct="0">
              <a:spcBef>
                <a:spcPct val="0"/>
              </a:spcBef>
              <a:spcAft>
                <a:spcPct val="0"/>
              </a:spcAft>
              <a:defRPr>
                <a:solidFill>
                  <a:schemeClr val="tx1"/>
                </a:solidFill>
                <a:latin typeface="Tahoma" pitchFamily="34" charset="0"/>
              </a:defRPr>
            </a:lvl8pPr>
            <a:lvl9pPr marL="3883885" indent="-228464" defTabSz="931308" eaLnBrk="0" fontAlgn="base" hangingPunct="0">
              <a:spcBef>
                <a:spcPct val="0"/>
              </a:spcBef>
              <a:spcAft>
                <a:spcPct val="0"/>
              </a:spcAft>
              <a:defRPr>
                <a:solidFill>
                  <a:schemeClr val="tx1"/>
                </a:solidFill>
                <a:latin typeface="Tahoma" pitchFamily="34" charset="0"/>
              </a:defRPr>
            </a:lvl9pPr>
          </a:lstStyle>
          <a:p>
            <a:pPr fontAlgn="auto">
              <a:spcBef>
                <a:spcPts val="0"/>
              </a:spcBef>
              <a:spcAft>
                <a:spcPts val="0"/>
              </a:spcAft>
              <a:defRPr/>
            </a:pPr>
            <a:fld id="{1C2DDB60-08F0-464E-AF9F-6D64496F3DE9}" type="slidenum">
              <a:rPr lang="en-US" sz="1800" kern="0" smtClean="0">
                <a:solidFill>
                  <a:prstClr val="black"/>
                </a:solidFill>
                <a:latin typeface="Arial" charset="0"/>
              </a:rPr>
              <a:pPr fontAlgn="auto">
                <a:spcBef>
                  <a:spcPts val="0"/>
                </a:spcBef>
                <a:spcAft>
                  <a:spcPts val="0"/>
                </a:spcAft>
                <a:defRPr/>
              </a:pPr>
              <a:t>19</a:t>
            </a:fld>
            <a:endParaRPr lang="en-US" sz="1800" kern="0">
              <a:solidFill>
                <a:prstClr val="black"/>
              </a:solidFill>
              <a:latin typeface="Arial" charset="0"/>
            </a:endParaRPr>
          </a:p>
        </p:txBody>
      </p:sp>
      <p:sp>
        <p:nvSpPr>
          <p:cNvPr id="43012" name="Rectangle 2"/>
          <p:cNvSpPr>
            <a:spLocks noGrp="1" noRot="1" noChangeAspect="1" noChangeArrowheads="1" noTextEdit="1"/>
          </p:cNvSpPr>
          <p:nvPr>
            <p:ph type="sldImg"/>
          </p:nvPr>
        </p:nvSpPr>
        <p:spPr>
          <a:noFill/>
          <a:ln>
            <a:noFill/>
          </a:ln>
          <a:extLst>
            <a:ext uri="{91240B29-F687-4F45-9708-019B960494DF}">
              <a14:hiddenLine xmlns:a14="http://schemas.microsoft.com/office/drawing/2010/main" w="9525">
                <a:solidFill>
                  <a:srgbClr val="000000"/>
                </a:solidFill>
                <a:miter lim="800000"/>
                <a:headEnd/>
                <a:tailEnd/>
              </a14:hiddenLine>
            </a:ext>
          </a:extLst>
        </p:spPr>
      </p:sp>
      <p:sp>
        <p:nvSpPr>
          <p:cNvPr id="43013" name="Rectangle 3"/>
          <p:cNvSpPr>
            <a:spLocks noGrp="1" noChangeArrowheads="1"/>
          </p:cNvSpPr>
          <p:nvPr>
            <p:ph type="body" idx="1"/>
          </p:nvPr>
        </p:nvSpPr>
        <p:spPr>
          <a:xfrm>
            <a:off x="701675" y="4418013"/>
            <a:ext cx="5613400" cy="418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The slide lists the basic requirements for an individual to be eligible and for a charity to receive a rollover from a IRA or Roth IRA account.  It also lists those retirement plans which are not eligible for the transfer.</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type="dt" sz="quarter" idx="1"/>
          </p:nvPr>
        </p:nvSpPr>
        <p:spPr/>
        <p:txBody>
          <a:bodyPr/>
          <a:lstStyle>
            <a:lvl1pPr eaLnBrk="0" hangingPunct="0">
              <a:defRPr b="1">
                <a:solidFill>
                  <a:schemeClr val="tx1"/>
                </a:solidFill>
                <a:latin typeface="Times New Roman" panose="02020603050405020304" pitchFamily="18" charset="0"/>
              </a:defRPr>
            </a:lvl1pPr>
            <a:lvl2pPr marL="742950" indent="-285750" eaLnBrk="0" hangingPunct="0">
              <a:defRPr b="1">
                <a:solidFill>
                  <a:schemeClr val="tx1"/>
                </a:solidFill>
                <a:latin typeface="Times New Roman" panose="02020603050405020304" pitchFamily="18" charset="0"/>
              </a:defRPr>
            </a:lvl2pPr>
            <a:lvl3pPr marL="1143000" indent="-228600" eaLnBrk="0" hangingPunct="0">
              <a:defRPr b="1">
                <a:solidFill>
                  <a:schemeClr val="tx1"/>
                </a:solidFill>
                <a:latin typeface="Times New Roman" panose="02020603050405020304" pitchFamily="18" charset="0"/>
              </a:defRPr>
            </a:lvl3pPr>
            <a:lvl4pPr marL="1600200" indent="-228600" eaLnBrk="0" hangingPunct="0">
              <a:defRPr b="1">
                <a:solidFill>
                  <a:schemeClr val="tx1"/>
                </a:solidFill>
                <a:latin typeface="Times New Roman" panose="02020603050405020304" pitchFamily="18" charset="0"/>
              </a:defRPr>
            </a:lvl4pPr>
            <a:lvl5pPr marL="2057400" indent="-228600" eaLnBrk="0" hangingPunct="0">
              <a:defRPr b="1">
                <a:solidFill>
                  <a:schemeClr val="tx1"/>
                </a:solidFill>
                <a:latin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Times New Roman" panose="02020603050405020304" pitchFamily="18" charset="0"/>
              </a:defRPr>
            </a:lvl9pPr>
          </a:lstStyle>
          <a:p>
            <a:pPr eaLnBrk="1" hangingPunct="1">
              <a:defRPr/>
            </a:pPr>
            <a:r>
              <a:rPr lang="en-US" altLang="en-US" b="0">
                <a:latin typeface="Arial" panose="020B0604020202020204" pitchFamily="34" charset="0"/>
              </a:rPr>
              <a:t>September, 2010</a:t>
            </a:r>
          </a:p>
        </p:txBody>
      </p:sp>
      <p:sp>
        <p:nvSpPr>
          <p:cNvPr id="46083"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B0CA86F-E912-448F-A595-2692BE290031}" type="slidenum">
              <a:rPr lang="en-US" altLang="en-US" smtClean="0"/>
              <a:pPr>
                <a:spcBef>
                  <a:spcPct val="0"/>
                </a:spcBef>
              </a:pPr>
              <a:t>21</a:t>
            </a:fld>
            <a:endParaRPr lang="en-US" altLang="en-US"/>
          </a:p>
        </p:txBody>
      </p:sp>
      <p:sp>
        <p:nvSpPr>
          <p:cNvPr id="46084" name="Rectangle 2"/>
          <p:cNvSpPr>
            <a:spLocks noGrp="1" noRot="1" noChangeAspect="1" noChangeArrowheads="1" noTextEdit="1"/>
          </p:cNvSpPr>
          <p:nvPr>
            <p:ph type="sldImg"/>
          </p:nvPr>
        </p:nvSpPr>
        <p:spPr>
          <a:ln/>
        </p:spPr>
      </p:sp>
      <p:sp>
        <p:nvSpPr>
          <p:cNvPr id="4608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
        <p:nvSpPr>
          <p:cNvPr id="27654" name="Header Placeholder 1"/>
          <p:cNvSpPr>
            <a:spLocks noGrp="1"/>
          </p:cNvSpPr>
          <p:nvPr>
            <p:ph type="hdr" sz="quarter"/>
          </p:nvPr>
        </p:nvSpPr>
        <p:spPr/>
        <p:txBody>
          <a:bodyPr/>
          <a:lstStyle>
            <a:lvl1pPr eaLnBrk="0" hangingPunct="0">
              <a:defRPr b="1">
                <a:solidFill>
                  <a:schemeClr val="tx1"/>
                </a:solidFill>
                <a:latin typeface="Times New Roman" panose="02020603050405020304" pitchFamily="18" charset="0"/>
              </a:defRPr>
            </a:lvl1pPr>
            <a:lvl2pPr marL="742950" indent="-285750" eaLnBrk="0" hangingPunct="0">
              <a:defRPr b="1">
                <a:solidFill>
                  <a:schemeClr val="tx1"/>
                </a:solidFill>
                <a:latin typeface="Times New Roman" panose="02020603050405020304" pitchFamily="18" charset="0"/>
              </a:defRPr>
            </a:lvl2pPr>
            <a:lvl3pPr marL="1143000" indent="-228600" eaLnBrk="0" hangingPunct="0">
              <a:defRPr b="1">
                <a:solidFill>
                  <a:schemeClr val="tx1"/>
                </a:solidFill>
                <a:latin typeface="Times New Roman" panose="02020603050405020304" pitchFamily="18" charset="0"/>
              </a:defRPr>
            </a:lvl3pPr>
            <a:lvl4pPr marL="1600200" indent="-228600" eaLnBrk="0" hangingPunct="0">
              <a:defRPr b="1">
                <a:solidFill>
                  <a:schemeClr val="tx1"/>
                </a:solidFill>
                <a:latin typeface="Times New Roman" panose="02020603050405020304" pitchFamily="18" charset="0"/>
              </a:defRPr>
            </a:lvl4pPr>
            <a:lvl5pPr marL="2057400" indent="-228600" eaLnBrk="0" hangingPunct="0">
              <a:defRPr b="1">
                <a:solidFill>
                  <a:schemeClr val="tx1"/>
                </a:solidFill>
                <a:latin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Times New Roman" panose="02020603050405020304" pitchFamily="18" charset="0"/>
              </a:defRPr>
            </a:lvl9pPr>
          </a:lstStyle>
          <a:p>
            <a:pPr eaLnBrk="1" hangingPunct="1">
              <a:defRPr/>
            </a:pPr>
            <a:r>
              <a:rPr lang="en-US" altLang="en-US" b="0">
                <a:latin typeface="Arial" panose="020B0604020202020204" pitchFamily="34" charset="0"/>
              </a:rPr>
              <a:t>A Guide to IRA Charitable Rollovers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type="dt" sz="quarter" idx="1"/>
          </p:nvPr>
        </p:nvSpPr>
        <p:spPr/>
        <p:txBody>
          <a:bodyPr/>
          <a:lstStyle>
            <a:lvl1pPr eaLnBrk="0" hangingPunct="0">
              <a:defRPr b="1">
                <a:solidFill>
                  <a:schemeClr val="tx1"/>
                </a:solidFill>
                <a:latin typeface="Times New Roman" panose="02020603050405020304" pitchFamily="18" charset="0"/>
              </a:defRPr>
            </a:lvl1pPr>
            <a:lvl2pPr marL="742950" indent="-285750" eaLnBrk="0" hangingPunct="0">
              <a:defRPr b="1">
                <a:solidFill>
                  <a:schemeClr val="tx1"/>
                </a:solidFill>
                <a:latin typeface="Times New Roman" panose="02020603050405020304" pitchFamily="18" charset="0"/>
              </a:defRPr>
            </a:lvl2pPr>
            <a:lvl3pPr marL="1143000" indent="-228600" eaLnBrk="0" hangingPunct="0">
              <a:defRPr b="1">
                <a:solidFill>
                  <a:schemeClr val="tx1"/>
                </a:solidFill>
                <a:latin typeface="Times New Roman" panose="02020603050405020304" pitchFamily="18" charset="0"/>
              </a:defRPr>
            </a:lvl3pPr>
            <a:lvl4pPr marL="1600200" indent="-228600" eaLnBrk="0" hangingPunct="0">
              <a:defRPr b="1">
                <a:solidFill>
                  <a:schemeClr val="tx1"/>
                </a:solidFill>
                <a:latin typeface="Times New Roman" panose="02020603050405020304" pitchFamily="18" charset="0"/>
              </a:defRPr>
            </a:lvl4pPr>
            <a:lvl5pPr marL="2057400" indent="-228600" eaLnBrk="0" hangingPunct="0">
              <a:defRPr b="1">
                <a:solidFill>
                  <a:schemeClr val="tx1"/>
                </a:solidFill>
                <a:latin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Times New Roman" panose="02020603050405020304" pitchFamily="18" charset="0"/>
              </a:defRPr>
            </a:lvl9pPr>
          </a:lstStyle>
          <a:p>
            <a:pPr eaLnBrk="1" hangingPunct="1">
              <a:defRPr/>
            </a:pPr>
            <a:r>
              <a:rPr lang="en-US" altLang="en-US" b="0">
                <a:latin typeface="Arial" panose="020B0604020202020204" pitchFamily="34" charset="0"/>
              </a:rPr>
              <a:t>September, 2010</a:t>
            </a:r>
          </a:p>
        </p:txBody>
      </p:sp>
      <p:sp>
        <p:nvSpPr>
          <p:cNvPr id="48131"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3CBE698-4DA3-4356-ABFF-828F50656278}" type="slidenum">
              <a:rPr lang="en-US" altLang="en-US" smtClean="0"/>
              <a:pPr>
                <a:spcBef>
                  <a:spcPct val="0"/>
                </a:spcBef>
              </a:pPr>
              <a:t>22</a:t>
            </a:fld>
            <a:endParaRPr lang="en-US" altLang="en-US"/>
          </a:p>
        </p:txBody>
      </p:sp>
      <p:sp>
        <p:nvSpPr>
          <p:cNvPr id="48132" name="Rectangle 2"/>
          <p:cNvSpPr>
            <a:spLocks noGrp="1" noRot="1" noChangeAspect="1" noChangeArrowheads="1" noTextEdit="1"/>
          </p:cNvSpPr>
          <p:nvPr>
            <p:ph type="sldImg"/>
          </p:nvPr>
        </p:nvSpPr>
        <p:spPr>
          <a:ln/>
        </p:spPr>
      </p:sp>
      <p:sp>
        <p:nvSpPr>
          <p:cNvPr id="4813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
        <p:nvSpPr>
          <p:cNvPr id="28678" name="Header Placeholder 1"/>
          <p:cNvSpPr>
            <a:spLocks noGrp="1"/>
          </p:cNvSpPr>
          <p:nvPr>
            <p:ph type="hdr" sz="quarter"/>
          </p:nvPr>
        </p:nvSpPr>
        <p:spPr/>
        <p:txBody>
          <a:bodyPr/>
          <a:lstStyle>
            <a:lvl1pPr eaLnBrk="0" hangingPunct="0">
              <a:defRPr b="1">
                <a:solidFill>
                  <a:schemeClr val="tx1"/>
                </a:solidFill>
                <a:latin typeface="Times New Roman" panose="02020603050405020304" pitchFamily="18" charset="0"/>
              </a:defRPr>
            </a:lvl1pPr>
            <a:lvl2pPr marL="742950" indent="-285750" eaLnBrk="0" hangingPunct="0">
              <a:defRPr b="1">
                <a:solidFill>
                  <a:schemeClr val="tx1"/>
                </a:solidFill>
                <a:latin typeface="Times New Roman" panose="02020603050405020304" pitchFamily="18" charset="0"/>
              </a:defRPr>
            </a:lvl2pPr>
            <a:lvl3pPr marL="1143000" indent="-228600" eaLnBrk="0" hangingPunct="0">
              <a:defRPr b="1">
                <a:solidFill>
                  <a:schemeClr val="tx1"/>
                </a:solidFill>
                <a:latin typeface="Times New Roman" panose="02020603050405020304" pitchFamily="18" charset="0"/>
              </a:defRPr>
            </a:lvl3pPr>
            <a:lvl4pPr marL="1600200" indent="-228600" eaLnBrk="0" hangingPunct="0">
              <a:defRPr b="1">
                <a:solidFill>
                  <a:schemeClr val="tx1"/>
                </a:solidFill>
                <a:latin typeface="Times New Roman" panose="02020603050405020304" pitchFamily="18" charset="0"/>
              </a:defRPr>
            </a:lvl4pPr>
            <a:lvl5pPr marL="2057400" indent="-228600" eaLnBrk="0" hangingPunct="0">
              <a:defRPr b="1">
                <a:solidFill>
                  <a:schemeClr val="tx1"/>
                </a:solidFill>
                <a:latin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Times New Roman" panose="02020603050405020304" pitchFamily="18" charset="0"/>
              </a:defRPr>
            </a:lvl9pPr>
          </a:lstStyle>
          <a:p>
            <a:pPr eaLnBrk="1" hangingPunct="1">
              <a:defRPr/>
            </a:pPr>
            <a:r>
              <a:rPr lang="en-US" altLang="en-US" b="0">
                <a:latin typeface="Arial" panose="020B0604020202020204" pitchFamily="34" charset="0"/>
              </a:rPr>
              <a:t>A Guide to IRA Charitable Rollovers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type="dt" sz="quarter" idx="1"/>
          </p:nvPr>
        </p:nvSpPr>
        <p:spPr/>
        <p:txBody>
          <a:bodyPr/>
          <a:lstStyle>
            <a:lvl1pPr eaLnBrk="0" hangingPunct="0">
              <a:defRPr b="1">
                <a:solidFill>
                  <a:schemeClr val="tx1"/>
                </a:solidFill>
                <a:latin typeface="Times New Roman" panose="02020603050405020304" pitchFamily="18" charset="0"/>
              </a:defRPr>
            </a:lvl1pPr>
            <a:lvl2pPr marL="742950" indent="-285750" eaLnBrk="0" hangingPunct="0">
              <a:defRPr b="1">
                <a:solidFill>
                  <a:schemeClr val="tx1"/>
                </a:solidFill>
                <a:latin typeface="Times New Roman" panose="02020603050405020304" pitchFamily="18" charset="0"/>
              </a:defRPr>
            </a:lvl2pPr>
            <a:lvl3pPr marL="1143000" indent="-228600" eaLnBrk="0" hangingPunct="0">
              <a:defRPr b="1">
                <a:solidFill>
                  <a:schemeClr val="tx1"/>
                </a:solidFill>
                <a:latin typeface="Times New Roman" panose="02020603050405020304" pitchFamily="18" charset="0"/>
              </a:defRPr>
            </a:lvl3pPr>
            <a:lvl4pPr marL="1600200" indent="-228600" eaLnBrk="0" hangingPunct="0">
              <a:defRPr b="1">
                <a:solidFill>
                  <a:schemeClr val="tx1"/>
                </a:solidFill>
                <a:latin typeface="Times New Roman" panose="02020603050405020304" pitchFamily="18" charset="0"/>
              </a:defRPr>
            </a:lvl4pPr>
            <a:lvl5pPr marL="2057400" indent="-228600" eaLnBrk="0" hangingPunct="0">
              <a:defRPr b="1">
                <a:solidFill>
                  <a:schemeClr val="tx1"/>
                </a:solidFill>
                <a:latin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Times New Roman" panose="02020603050405020304" pitchFamily="18" charset="0"/>
              </a:defRPr>
            </a:lvl9pPr>
          </a:lstStyle>
          <a:p>
            <a:pPr eaLnBrk="1" hangingPunct="1">
              <a:defRPr/>
            </a:pPr>
            <a:r>
              <a:rPr lang="en-US" altLang="en-US" b="0">
                <a:latin typeface="Arial" panose="020B0604020202020204" pitchFamily="34" charset="0"/>
              </a:rPr>
              <a:t>September, 2010</a:t>
            </a:r>
          </a:p>
        </p:txBody>
      </p:sp>
      <p:sp>
        <p:nvSpPr>
          <p:cNvPr id="53251"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8957556-B11A-47B4-B426-8C8107C1C918}" type="slidenum">
              <a:rPr lang="en-US" altLang="en-US" smtClean="0"/>
              <a:pPr>
                <a:spcBef>
                  <a:spcPct val="0"/>
                </a:spcBef>
              </a:pPr>
              <a:t>26</a:t>
            </a:fld>
            <a:endParaRPr lang="en-US" altLang="en-US"/>
          </a:p>
        </p:txBody>
      </p:sp>
      <p:sp>
        <p:nvSpPr>
          <p:cNvPr id="53252" name="Rectangle 2"/>
          <p:cNvSpPr>
            <a:spLocks noGrp="1" noRot="1" noChangeAspect="1" noChangeArrowheads="1" noTextEdit="1"/>
          </p:cNvSpPr>
          <p:nvPr>
            <p:ph type="sldImg"/>
          </p:nvPr>
        </p:nvSpPr>
        <p:spPr>
          <a:ln/>
        </p:spPr>
      </p:sp>
      <p:sp>
        <p:nvSpPr>
          <p:cNvPr id="5325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
        <p:nvSpPr>
          <p:cNvPr id="29702" name="Header Placeholder 1"/>
          <p:cNvSpPr>
            <a:spLocks noGrp="1"/>
          </p:cNvSpPr>
          <p:nvPr>
            <p:ph type="hdr" sz="quarter"/>
          </p:nvPr>
        </p:nvSpPr>
        <p:spPr/>
        <p:txBody>
          <a:bodyPr/>
          <a:lstStyle>
            <a:lvl1pPr eaLnBrk="0" hangingPunct="0">
              <a:defRPr b="1">
                <a:solidFill>
                  <a:schemeClr val="tx1"/>
                </a:solidFill>
                <a:latin typeface="Times New Roman" panose="02020603050405020304" pitchFamily="18" charset="0"/>
              </a:defRPr>
            </a:lvl1pPr>
            <a:lvl2pPr marL="742950" indent="-285750" eaLnBrk="0" hangingPunct="0">
              <a:defRPr b="1">
                <a:solidFill>
                  <a:schemeClr val="tx1"/>
                </a:solidFill>
                <a:latin typeface="Times New Roman" panose="02020603050405020304" pitchFamily="18" charset="0"/>
              </a:defRPr>
            </a:lvl2pPr>
            <a:lvl3pPr marL="1143000" indent="-228600" eaLnBrk="0" hangingPunct="0">
              <a:defRPr b="1">
                <a:solidFill>
                  <a:schemeClr val="tx1"/>
                </a:solidFill>
                <a:latin typeface="Times New Roman" panose="02020603050405020304" pitchFamily="18" charset="0"/>
              </a:defRPr>
            </a:lvl3pPr>
            <a:lvl4pPr marL="1600200" indent="-228600" eaLnBrk="0" hangingPunct="0">
              <a:defRPr b="1">
                <a:solidFill>
                  <a:schemeClr val="tx1"/>
                </a:solidFill>
                <a:latin typeface="Times New Roman" panose="02020603050405020304" pitchFamily="18" charset="0"/>
              </a:defRPr>
            </a:lvl4pPr>
            <a:lvl5pPr marL="2057400" indent="-228600" eaLnBrk="0" hangingPunct="0">
              <a:defRPr b="1">
                <a:solidFill>
                  <a:schemeClr val="tx1"/>
                </a:solidFill>
                <a:latin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Times New Roman" panose="02020603050405020304" pitchFamily="18" charset="0"/>
              </a:defRPr>
            </a:lvl9pPr>
          </a:lstStyle>
          <a:p>
            <a:pPr eaLnBrk="1" hangingPunct="1">
              <a:defRPr/>
            </a:pPr>
            <a:r>
              <a:rPr lang="en-US" altLang="en-US" b="0">
                <a:latin typeface="Arial" panose="020B0604020202020204" pitchFamily="34" charset="0"/>
              </a:rPr>
              <a:t>A Guide to IRA Charitable Rollovers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type="dt" sz="quarter" idx="1"/>
          </p:nvPr>
        </p:nvSpPr>
        <p:spPr/>
        <p:txBody>
          <a:bodyPr/>
          <a:lstStyle>
            <a:lvl1pPr defTabSz="931308">
              <a:defRPr>
                <a:solidFill>
                  <a:schemeClr val="tx1"/>
                </a:solidFill>
                <a:latin typeface="Tahoma" pitchFamily="34" charset="0"/>
              </a:defRPr>
            </a:lvl1pPr>
            <a:lvl2pPr marL="742507" indent="-285580" defTabSz="931308">
              <a:defRPr>
                <a:solidFill>
                  <a:schemeClr val="tx1"/>
                </a:solidFill>
                <a:latin typeface="Tahoma" pitchFamily="34" charset="0"/>
              </a:defRPr>
            </a:lvl2pPr>
            <a:lvl3pPr marL="1142319" indent="-228464" defTabSz="931308">
              <a:defRPr>
                <a:solidFill>
                  <a:schemeClr val="tx1"/>
                </a:solidFill>
                <a:latin typeface="Tahoma" pitchFamily="34" charset="0"/>
              </a:defRPr>
            </a:lvl3pPr>
            <a:lvl4pPr marL="1599246" indent="-228464" defTabSz="931308">
              <a:defRPr>
                <a:solidFill>
                  <a:schemeClr val="tx1"/>
                </a:solidFill>
                <a:latin typeface="Tahoma" pitchFamily="34" charset="0"/>
              </a:defRPr>
            </a:lvl4pPr>
            <a:lvl5pPr marL="2056174" indent="-228464" defTabSz="931308">
              <a:defRPr>
                <a:solidFill>
                  <a:schemeClr val="tx1"/>
                </a:solidFill>
                <a:latin typeface="Tahoma" pitchFamily="34" charset="0"/>
              </a:defRPr>
            </a:lvl5pPr>
            <a:lvl6pPr marL="2513101" indent="-228464" defTabSz="931308" eaLnBrk="0" fontAlgn="base" hangingPunct="0">
              <a:spcBef>
                <a:spcPct val="0"/>
              </a:spcBef>
              <a:spcAft>
                <a:spcPct val="0"/>
              </a:spcAft>
              <a:defRPr>
                <a:solidFill>
                  <a:schemeClr val="tx1"/>
                </a:solidFill>
                <a:latin typeface="Tahoma" pitchFamily="34" charset="0"/>
              </a:defRPr>
            </a:lvl6pPr>
            <a:lvl7pPr marL="2970029" indent="-228464" defTabSz="931308" eaLnBrk="0" fontAlgn="base" hangingPunct="0">
              <a:spcBef>
                <a:spcPct val="0"/>
              </a:spcBef>
              <a:spcAft>
                <a:spcPct val="0"/>
              </a:spcAft>
              <a:defRPr>
                <a:solidFill>
                  <a:schemeClr val="tx1"/>
                </a:solidFill>
                <a:latin typeface="Tahoma" pitchFamily="34" charset="0"/>
              </a:defRPr>
            </a:lvl7pPr>
            <a:lvl8pPr marL="3426956" indent="-228464" defTabSz="931308" eaLnBrk="0" fontAlgn="base" hangingPunct="0">
              <a:spcBef>
                <a:spcPct val="0"/>
              </a:spcBef>
              <a:spcAft>
                <a:spcPct val="0"/>
              </a:spcAft>
              <a:defRPr>
                <a:solidFill>
                  <a:schemeClr val="tx1"/>
                </a:solidFill>
                <a:latin typeface="Tahoma" pitchFamily="34" charset="0"/>
              </a:defRPr>
            </a:lvl8pPr>
            <a:lvl9pPr marL="3883885" indent="-228464" defTabSz="931308" eaLnBrk="0" fontAlgn="base" hangingPunct="0">
              <a:spcBef>
                <a:spcPct val="0"/>
              </a:spcBef>
              <a:spcAft>
                <a:spcPct val="0"/>
              </a:spcAft>
              <a:defRPr>
                <a:solidFill>
                  <a:schemeClr val="tx1"/>
                </a:solidFill>
                <a:latin typeface="Tahoma" pitchFamily="34" charset="0"/>
              </a:defRPr>
            </a:lvl9pPr>
          </a:lstStyle>
          <a:p>
            <a:pPr fontAlgn="auto">
              <a:spcBef>
                <a:spcPts val="0"/>
              </a:spcBef>
              <a:spcAft>
                <a:spcPts val="0"/>
              </a:spcAft>
              <a:defRPr/>
            </a:pPr>
            <a:r>
              <a:rPr lang="en-US" sz="1800" kern="0">
                <a:solidFill>
                  <a:prstClr val="black"/>
                </a:solidFill>
                <a:latin typeface="Arial" charset="0"/>
              </a:rPr>
              <a:t>Fall, 2008</a:t>
            </a:r>
          </a:p>
        </p:txBody>
      </p:sp>
      <p:sp>
        <p:nvSpPr>
          <p:cNvPr id="36867" name="Rectangle 7"/>
          <p:cNvSpPr>
            <a:spLocks noGrp="1" noChangeArrowheads="1"/>
          </p:cNvSpPr>
          <p:nvPr>
            <p:ph type="sldNum" sz="quarter" idx="5"/>
          </p:nvPr>
        </p:nvSpPr>
        <p:spPr/>
        <p:txBody>
          <a:bodyPr/>
          <a:lstStyle>
            <a:lvl1pPr defTabSz="931308">
              <a:defRPr>
                <a:solidFill>
                  <a:schemeClr val="tx1"/>
                </a:solidFill>
                <a:latin typeface="Tahoma" pitchFamily="34" charset="0"/>
              </a:defRPr>
            </a:lvl1pPr>
            <a:lvl2pPr marL="742507" indent="-285580" defTabSz="931308">
              <a:defRPr>
                <a:solidFill>
                  <a:schemeClr val="tx1"/>
                </a:solidFill>
                <a:latin typeface="Tahoma" pitchFamily="34" charset="0"/>
              </a:defRPr>
            </a:lvl2pPr>
            <a:lvl3pPr marL="1142319" indent="-228464" defTabSz="931308">
              <a:defRPr>
                <a:solidFill>
                  <a:schemeClr val="tx1"/>
                </a:solidFill>
                <a:latin typeface="Tahoma" pitchFamily="34" charset="0"/>
              </a:defRPr>
            </a:lvl3pPr>
            <a:lvl4pPr marL="1599246" indent="-228464" defTabSz="931308">
              <a:defRPr>
                <a:solidFill>
                  <a:schemeClr val="tx1"/>
                </a:solidFill>
                <a:latin typeface="Tahoma" pitchFamily="34" charset="0"/>
              </a:defRPr>
            </a:lvl4pPr>
            <a:lvl5pPr marL="2056174" indent="-228464" defTabSz="931308">
              <a:defRPr>
                <a:solidFill>
                  <a:schemeClr val="tx1"/>
                </a:solidFill>
                <a:latin typeface="Tahoma" pitchFamily="34" charset="0"/>
              </a:defRPr>
            </a:lvl5pPr>
            <a:lvl6pPr marL="2513101" indent="-228464" defTabSz="931308" eaLnBrk="0" fontAlgn="base" hangingPunct="0">
              <a:spcBef>
                <a:spcPct val="0"/>
              </a:spcBef>
              <a:spcAft>
                <a:spcPct val="0"/>
              </a:spcAft>
              <a:defRPr>
                <a:solidFill>
                  <a:schemeClr val="tx1"/>
                </a:solidFill>
                <a:latin typeface="Tahoma" pitchFamily="34" charset="0"/>
              </a:defRPr>
            </a:lvl6pPr>
            <a:lvl7pPr marL="2970029" indent="-228464" defTabSz="931308" eaLnBrk="0" fontAlgn="base" hangingPunct="0">
              <a:spcBef>
                <a:spcPct val="0"/>
              </a:spcBef>
              <a:spcAft>
                <a:spcPct val="0"/>
              </a:spcAft>
              <a:defRPr>
                <a:solidFill>
                  <a:schemeClr val="tx1"/>
                </a:solidFill>
                <a:latin typeface="Tahoma" pitchFamily="34" charset="0"/>
              </a:defRPr>
            </a:lvl7pPr>
            <a:lvl8pPr marL="3426956" indent="-228464" defTabSz="931308" eaLnBrk="0" fontAlgn="base" hangingPunct="0">
              <a:spcBef>
                <a:spcPct val="0"/>
              </a:spcBef>
              <a:spcAft>
                <a:spcPct val="0"/>
              </a:spcAft>
              <a:defRPr>
                <a:solidFill>
                  <a:schemeClr val="tx1"/>
                </a:solidFill>
                <a:latin typeface="Tahoma" pitchFamily="34" charset="0"/>
              </a:defRPr>
            </a:lvl8pPr>
            <a:lvl9pPr marL="3883885" indent="-228464" defTabSz="931308" eaLnBrk="0" fontAlgn="base" hangingPunct="0">
              <a:spcBef>
                <a:spcPct val="0"/>
              </a:spcBef>
              <a:spcAft>
                <a:spcPct val="0"/>
              </a:spcAft>
              <a:defRPr>
                <a:solidFill>
                  <a:schemeClr val="tx1"/>
                </a:solidFill>
                <a:latin typeface="Tahoma" pitchFamily="34" charset="0"/>
              </a:defRPr>
            </a:lvl9pPr>
          </a:lstStyle>
          <a:p>
            <a:pPr fontAlgn="auto">
              <a:spcBef>
                <a:spcPts val="0"/>
              </a:spcBef>
              <a:spcAft>
                <a:spcPts val="0"/>
              </a:spcAft>
              <a:defRPr/>
            </a:pPr>
            <a:fld id="{ECF311EF-6803-4778-BF47-899F53532D69}" type="slidenum">
              <a:rPr lang="en-US" sz="1800" kern="0" smtClean="0">
                <a:solidFill>
                  <a:prstClr val="black"/>
                </a:solidFill>
                <a:latin typeface="Arial" charset="0"/>
              </a:rPr>
              <a:pPr fontAlgn="auto">
                <a:spcBef>
                  <a:spcPts val="0"/>
                </a:spcBef>
                <a:spcAft>
                  <a:spcPts val="0"/>
                </a:spcAft>
                <a:defRPr/>
              </a:pPr>
              <a:t>32</a:t>
            </a:fld>
            <a:endParaRPr lang="en-US" sz="1800" kern="0">
              <a:solidFill>
                <a:prstClr val="black"/>
              </a:solidFill>
              <a:latin typeface="Arial" charset="0"/>
            </a:endParaRPr>
          </a:p>
        </p:txBody>
      </p:sp>
      <p:sp>
        <p:nvSpPr>
          <p:cNvPr id="60420" name="Rectangle 2"/>
          <p:cNvSpPr>
            <a:spLocks noGrp="1" noRot="1" noChangeAspect="1" noChangeArrowheads="1" noTextEdit="1"/>
          </p:cNvSpPr>
          <p:nvPr>
            <p:ph type="sldImg"/>
          </p:nvPr>
        </p:nvSpPr>
        <p:spPr>
          <a:noFill/>
          <a:ln>
            <a:noFill/>
          </a:ln>
          <a:extLst>
            <a:ext uri="{91240B29-F687-4F45-9708-019B960494DF}">
              <a14:hiddenLine xmlns:a14="http://schemas.microsoft.com/office/drawing/2010/main" w="9525">
                <a:solidFill>
                  <a:srgbClr val="000000"/>
                </a:solidFill>
                <a:miter lim="800000"/>
                <a:headEnd/>
                <a:tailEnd/>
              </a14:hiddenLine>
            </a:ext>
          </a:extLst>
        </p:spPr>
      </p:sp>
      <p:sp>
        <p:nvSpPr>
          <p:cNvPr id="60421" name="Rectangle 3"/>
          <p:cNvSpPr>
            <a:spLocks noGrp="1" noChangeArrowheads="1"/>
          </p:cNvSpPr>
          <p:nvPr>
            <p:ph type="body" idx="1"/>
          </p:nvPr>
        </p:nvSpPr>
        <p:spPr>
          <a:xfrm>
            <a:off x="701675" y="4418013"/>
            <a:ext cx="5613400" cy="418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Non Itemizers are the most significant  group who should consider the IRA rollover option.</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Only 32.5% of the 141 million tax returns filed by American taxpayers for the 2009 tax year (the latest year for which tax data has been released by the government) claimed itemized deductions (source: Internal Revenue Service). </a:t>
            </a:r>
          </a:p>
          <a:p>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42950" indent="-285750" defTabSz="931863">
              <a:defRPr>
                <a:solidFill>
                  <a:schemeClr val="tx1"/>
                </a:solidFill>
                <a:latin typeface="Arial" panose="020B0604020202020204" pitchFamily="34" charset="0"/>
                <a:ea typeface="ＭＳ Ｐゴシック" panose="020B0600070205080204" pitchFamily="34" charset="-128"/>
              </a:defRPr>
            </a:lvl2pPr>
            <a:lvl3pPr marL="1143000" indent="-228600" defTabSz="931863">
              <a:defRPr>
                <a:solidFill>
                  <a:schemeClr val="tx1"/>
                </a:solidFill>
                <a:latin typeface="Arial" panose="020B0604020202020204" pitchFamily="34" charset="0"/>
                <a:ea typeface="ＭＳ Ｐゴシック" panose="020B0600070205080204" pitchFamily="34" charset="-128"/>
              </a:defRPr>
            </a:lvl3pPr>
            <a:lvl4pPr marL="1600200" indent="-228600" defTabSz="931863">
              <a:defRPr>
                <a:solidFill>
                  <a:schemeClr val="tx1"/>
                </a:solidFill>
                <a:latin typeface="Arial" panose="020B0604020202020204" pitchFamily="34" charset="0"/>
                <a:ea typeface="ＭＳ Ｐゴシック" panose="020B0600070205080204" pitchFamily="34" charset="-128"/>
              </a:defRPr>
            </a:lvl4pPr>
            <a:lvl5pPr marL="2057400" indent="-228600" defTabSz="931863">
              <a:defRPr>
                <a:solidFill>
                  <a:schemeClr val="tx1"/>
                </a:solidFill>
                <a:latin typeface="Arial"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24B097E-D509-437A-99E6-2CA594BD8AA0}" type="slidenum">
              <a:rPr lang="en-US" altLang="en-US" smtClean="0"/>
              <a:pPr/>
              <a:t>66</a:t>
            </a:fld>
            <a:endParaRPr lang="en-US" altLang="en-US"/>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xfrm>
            <a:off x="935038" y="4421188"/>
            <a:ext cx="5149850" cy="418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2300">
              <a:latin typeface="Arial" panose="020B0604020202020204" pitchFamily="34" charset="0"/>
              <a:ea typeface="ＭＳ Ｐゴシック" panose="020B0600070205080204" pitchFamily="34" charset="-128"/>
            </a:endParaRPr>
          </a:p>
        </p:txBody>
      </p:sp>
      <p:sp>
        <p:nvSpPr>
          <p:cNvPr id="239621" name="Date Placeholder 1"/>
          <p:cNvSpPr>
            <a:spLocks noGrp="1"/>
          </p:cNvSpPr>
          <p:nvPr>
            <p:ph type="dt" sz="quarter" idx="1"/>
          </p:nvPr>
        </p:nvSpPr>
        <p:spPr/>
        <p:txBody>
          <a:bodyPr/>
          <a:lstStyle>
            <a:lvl1pPr defTabSz="931863">
              <a:defRPr>
                <a:solidFill>
                  <a:schemeClr val="tx1"/>
                </a:solidFill>
                <a:latin typeface="Tahoma" panose="020B0604030504040204" pitchFamily="34" charset="0"/>
              </a:defRPr>
            </a:lvl1pPr>
            <a:lvl2pPr marL="742950" indent="-285750" defTabSz="931863">
              <a:defRPr>
                <a:solidFill>
                  <a:schemeClr val="tx1"/>
                </a:solidFill>
                <a:latin typeface="Tahoma" panose="020B0604030504040204" pitchFamily="34" charset="0"/>
              </a:defRPr>
            </a:lvl2pPr>
            <a:lvl3pPr marL="1143000" indent="-228600" defTabSz="931863">
              <a:defRPr>
                <a:solidFill>
                  <a:schemeClr val="tx1"/>
                </a:solidFill>
                <a:latin typeface="Tahoma" panose="020B0604030504040204" pitchFamily="34" charset="0"/>
              </a:defRPr>
            </a:lvl3pPr>
            <a:lvl4pPr marL="1600200" indent="-228600" defTabSz="931863">
              <a:defRPr>
                <a:solidFill>
                  <a:schemeClr val="tx1"/>
                </a:solidFill>
                <a:latin typeface="Tahoma" panose="020B0604030504040204" pitchFamily="34" charset="0"/>
              </a:defRPr>
            </a:lvl4pPr>
            <a:lvl5pPr marL="2057400" indent="-228600" defTabSz="931863">
              <a:defRPr>
                <a:solidFill>
                  <a:schemeClr val="tx1"/>
                </a:solidFill>
                <a:latin typeface="Tahoma" panose="020B0604030504040204" pitchFamily="34" charset="0"/>
              </a:defRPr>
            </a:lvl5pPr>
            <a:lvl6pPr marL="2514600" indent="-228600" defTabSz="931863" eaLnBrk="0" fontAlgn="base" hangingPunct="0">
              <a:spcBef>
                <a:spcPct val="0"/>
              </a:spcBef>
              <a:spcAft>
                <a:spcPct val="0"/>
              </a:spcAft>
              <a:defRPr>
                <a:solidFill>
                  <a:schemeClr val="tx1"/>
                </a:solidFill>
                <a:latin typeface="Tahoma" panose="020B0604030504040204" pitchFamily="34" charset="0"/>
              </a:defRPr>
            </a:lvl6pPr>
            <a:lvl7pPr marL="2971800" indent="-228600" defTabSz="931863" eaLnBrk="0" fontAlgn="base" hangingPunct="0">
              <a:spcBef>
                <a:spcPct val="0"/>
              </a:spcBef>
              <a:spcAft>
                <a:spcPct val="0"/>
              </a:spcAft>
              <a:defRPr>
                <a:solidFill>
                  <a:schemeClr val="tx1"/>
                </a:solidFill>
                <a:latin typeface="Tahoma" panose="020B0604030504040204" pitchFamily="34" charset="0"/>
              </a:defRPr>
            </a:lvl7pPr>
            <a:lvl8pPr marL="3429000" indent="-228600" defTabSz="931863" eaLnBrk="0" fontAlgn="base" hangingPunct="0">
              <a:spcBef>
                <a:spcPct val="0"/>
              </a:spcBef>
              <a:spcAft>
                <a:spcPct val="0"/>
              </a:spcAft>
              <a:defRPr>
                <a:solidFill>
                  <a:schemeClr val="tx1"/>
                </a:solidFill>
                <a:latin typeface="Tahoma" panose="020B0604030504040204" pitchFamily="34" charset="0"/>
              </a:defRPr>
            </a:lvl8pPr>
            <a:lvl9pPr marL="3886200" indent="-228600" defTabSz="931863" eaLnBrk="0" fontAlgn="base" hangingPunct="0">
              <a:spcBef>
                <a:spcPct val="0"/>
              </a:spcBef>
              <a:spcAft>
                <a:spcPct val="0"/>
              </a:spcAft>
              <a:defRPr>
                <a:solidFill>
                  <a:schemeClr val="tx1"/>
                </a:solidFill>
                <a:latin typeface="Tahoma" panose="020B0604030504040204" pitchFamily="34" charset="0"/>
              </a:defRPr>
            </a:lvl9pPr>
          </a:lstStyle>
          <a:p>
            <a:pPr>
              <a:defRPr/>
            </a:pPr>
            <a:r>
              <a:rPr lang="en-US" altLang="en-US">
                <a:latin typeface="Arial" panose="020B0604020202020204" pitchFamily="34" charset="0"/>
              </a:rPr>
              <a:t>November 2010</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3" y="1604"/>
              <a:ext cx="448"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grpSp>
        <p:grpSp>
          <p:nvGrpSpPr>
            <p:cNvPr id="6" name="Group 6"/>
            <p:cNvGrpSpPr>
              <a:grpSpLocks/>
            </p:cNvGrpSpPr>
            <p:nvPr/>
          </p:nvGrpSpPr>
          <p:grpSpPr bwMode="auto">
            <a:xfrm>
              <a:off x="261" y="1870"/>
              <a:ext cx="465"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sp>
            <p:nvSpPr>
              <p:cNvPr id="11" name="Rectangle 8"/>
              <p:cNvSpPr>
                <a:spLocks noChangeArrowheads="1"/>
              </p:cNvSpPr>
              <p:nvPr/>
            </p:nvSpPr>
            <p:spPr bwMode="auto">
              <a:xfrm>
                <a:off x="1249" y="2640"/>
                <a:ext cx="335"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grpSp>
      <p:sp>
        <p:nvSpPr>
          <p:cNvPr id="7180" name="Rectangle 12"/>
          <p:cNvSpPr>
            <a:spLocks noGrp="1" noChangeArrowheads="1"/>
          </p:cNvSpPr>
          <p:nvPr>
            <p:ph type="ctrTitle"/>
          </p:nvPr>
        </p:nvSpPr>
        <p:spPr>
          <a:xfrm>
            <a:off x="990600" y="1676400"/>
            <a:ext cx="7772400" cy="1462088"/>
          </a:xfrm>
        </p:spPr>
        <p:txBody>
          <a:bodyPr/>
          <a:lstStyle>
            <a:lvl1pPr>
              <a:defRPr/>
            </a:lvl1pPr>
          </a:lstStyle>
          <a:p>
            <a:pPr lvl="0"/>
            <a:r>
              <a:rPr lang="en-US" noProof="0"/>
              <a:t>Click to edit Master title style</a:t>
            </a:r>
          </a:p>
        </p:txBody>
      </p:sp>
      <p:sp>
        <p:nvSpPr>
          <p:cNvPr id="7181"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16" name="Rectangle 16"/>
          <p:cNvSpPr>
            <a:spLocks noGrp="1" noChangeArrowheads="1"/>
          </p:cNvSpPr>
          <p:nvPr>
            <p:ph type="sldNum" sz="quarter" idx="12"/>
          </p:nvPr>
        </p:nvSpPr>
        <p:spPr>
          <a:xfrm>
            <a:off x="6858000" y="6248400"/>
            <a:ext cx="19050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fld id="{4721236F-89C7-4F0A-BE67-144674B4BCBE}" type="slidenum">
              <a:rPr lang="en-US"/>
              <a:pPr>
                <a:defRPr/>
              </a:pPr>
              <a:t>‹#›</a:t>
            </a:fld>
            <a:endParaRPr lang="en-US"/>
          </a:p>
        </p:txBody>
      </p:sp>
    </p:spTree>
    <p:extLst>
      <p:ext uri="{BB962C8B-B14F-4D97-AF65-F5344CB8AC3E}">
        <p14:creationId xmlns:p14="http://schemas.microsoft.com/office/powerpoint/2010/main" val="1907198224"/>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BF06C5F8-3E15-4001-B634-E4B956D86C4A}" type="slidenum">
              <a:rPr lang="en-US"/>
              <a:pPr>
                <a:defRPr/>
              </a:pPr>
              <a:t>‹#›</a:t>
            </a:fld>
            <a:endParaRPr lang="en-US"/>
          </a:p>
        </p:txBody>
      </p:sp>
    </p:spTree>
    <p:extLst>
      <p:ext uri="{BB962C8B-B14F-4D97-AF65-F5344CB8AC3E}">
        <p14:creationId xmlns:p14="http://schemas.microsoft.com/office/powerpoint/2010/main" val="1676581407"/>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C45BA6E1-4AB1-43A2-A0D8-CE19A5A9B020}" type="slidenum">
              <a:rPr lang="en-US"/>
              <a:pPr>
                <a:defRPr/>
              </a:pPr>
              <a:t>‹#›</a:t>
            </a:fld>
            <a:endParaRPr lang="en-US"/>
          </a:p>
        </p:txBody>
      </p:sp>
    </p:spTree>
    <p:extLst>
      <p:ext uri="{BB962C8B-B14F-4D97-AF65-F5344CB8AC3E}">
        <p14:creationId xmlns:p14="http://schemas.microsoft.com/office/powerpoint/2010/main" val="3728371766"/>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CDCF4242-9359-413A-91F0-50956176637F}" type="slidenum">
              <a:rPr lang="en-US"/>
              <a:pPr>
                <a:defRPr/>
              </a:pPr>
              <a:t>‹#›</a:t>
            </a:fld>
            <a:endParaRPr lang="en-US"/>
          </a:p>
        </p:txBody>
      </p:sp>
    </p:spTree>
    <p:extLst>
      <p:ext uri="{BB962C8B-B14F-4D97-AF65-F5344CB8AC3E}">
        <p14:creationId xmlns:p14="http://schemas.microsoft.com/office/powerpoint/2010/main" val="99282991"/>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8"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9"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C6510FB4-6FA1-4705-A59C-C10053C3AD80}" type="slidenum">
              <a:rPr lang="en-US"/>
              <a:pPr>
                <a:defRPr/>
              </a:pPr>
              <a:t>‹#›</a:t>
            </a:fld>
            <a:endParaRPr lang="en-US"/>
          </a:p>
        </p:txBody>
      </p:sp>
    </p:spTree>
    <p:extLst>
      <p:ext uri="{BB962C8B-B14F-4D97-AF65-F5344CB8AC3E}">
        <p14:creationId xmlns:p14="http://schemas.microsoft.com/office/powerpoint/2010/main" val="3447312746"/>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4"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CAD70908-91AE-498D-96A2-2BAF42C7F66D}" type="slidenum">
              <a:rPr lang="en-US"/>
              <a:pPr>
                <a:defRPr/>
              </a:pPr>
              <a:t>‹#›</a:t>
            </a:fld>
            <a:endParaRPr lang="en-US"/>
          </a:p>
        </p:txBody>
      </p:sp>
    </p:spTree>
    <p:extLst>
      <p:ext uri="{BB962C8B-B14F-4D97-AF65-F5344CB8AC3E}">
        <p14:creationId xmlns:p14="http://schemas.microsoft.com/office/powerpoint/2010/main" val="58784844"/>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3"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4"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67D73938-E84C-46FA-8D30-3F38383B6AC0}" type="slidenum">
              <a:rPr lang="en-US"/>
              <a:pPr>
                <a:defRPr/>
              </a:pPr>
              <a:t>‹#›</a:t>
            </a:fld>
            <a:endParaRPr lang="en-US"/>
          </a:p>
        </p:txBody>
      </p:sp>
    </p:spTree>
    <p:extLst>
      <p:ext uri="{BB962C8B-B14F-4D97-AF65-F5344CB8AC3E}">
        <p14:creationId xmlns:p14="http://schemas.microsoft.com/office/powerpoint/2010/main" val="3741985468"/>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CC2D2677-9720-4349-99F9-16D094169AF2}" type="slidenum">
              <a:rPr lang="en-US"/>
              <a:pPr>
                <a:defRPr/>
              </a:pPr>
              <a:t>‹#›</a:t>
            </a:fld>
            <a:endParaRPr lang="en-US"/>
          </a:p>
        </p:txBody>
      </p:sp>
    </p:spTree>
    <p:extLst>
      <p:ext uri="{BB962C8B-B14F-4D97-AF65-F5344CB8AC3E}">
        <p14:creationId xmlns:p14="http://schemas.microsoft.com/office/powerpoint/2010/main" val="4253830188"/>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42AB30B8-BE0A-4C8D-9F5D-55A5349B2B49}" type="slidenum">
              <a:rPr lang="en-US"/>
              <a:pPr>
                <a:defRPr/>
              </a:pPr>
              <a:t>‹#›</a:t>
            </a:fld>
            <a:endParaRPr lang="en-US"/>
          </a:p>
        </p:txBody>
      </p:sp>
    </p:spTree>
    <p:extLst>
      <p:ext uri="{BB962C8B-B14F-4D97-AF65-F5344CB8AC3E}">
        <p14:creationId xmlns:p14="http://schemas.microsoft.com/office/powerpoint/2010/main" val="1487261500"/>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8D291413-6FD6-4B00-B55F-60E040D31574}" type="slidenum">
              <a:rPr lang="en-US"/>
              <a:pPr>
                <a:defRPr/>
              </a:pPr>
              <a:t>‹#›</a:t>
            </a:fld>
            <a:endParaRPr lang="en-US"/>
          </a:p>
        </p:txBody>
      </p:sp>
    </p:spTree>
    <p:extLst>
      <p:ext uri="{BB962C8B-B14F-4D97-AF65-F5344CB8AC3E}">
        <p14:creationId xmlns:p14="http://schemas.microsoft.com/office/powerpoint/2010/main" val="2966282013"/>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D9CC507A-B3FD-4CB4-ADCC-C09B89954D5A}" type="slidenum">
              <a:rPr lang="en-US"/>
              <a:pPr>
                <a:defRPr/>
              </a:pPr>
              <a:t>‹#›</a:t>
            </a:fld>
            <a:endParaRPr lang="en-US"/>
          </a:p>
        </p:txBody>
      </p:sp>
    </p:spTree>
    <p:extLst>
      <p:ext uri="{BB962C8B-B14F-4D97-AF65-F5344CB8AC3E}">
        <p14:creationId xmlns:p14="http://schemas.microsoft.com/office/powerpoint/2010/main" val="3352673235"/>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7772400" cy="1143000"/>
          </a:xfrm>
        </p:spPr>
        <p:txBody>
          <a:bodyPr/>
          <a:lstStyle/>
          <a:p>
            <a:r>
              <a:rPr lang="en-US"/>
              <a:t>Click to edit Master title style</a:t>
            </a:r>
          </a:p>
        </p:txBody>
      </p:sp>
      <p:sp>
        <p:nvSpPr>
          <p:cNvPr id="3" name="Chart Placeholder 2"/>
          <p:cNvSpPr>
            <a:spLocks noGrp="1"/>
          </p:cNvSpPr>
          <p:nvPr>
            <p:ph type="chart" idx="1"/>
          </p:nvPr>
        </p:nvSpPr>
        <p:spPr>
          <a:xfrm>
            <a:off x="990600" y="1828800"/>
            <a:ext cx="7772400" cy="4114800"/>
          </a:xfrm>
        </p:spPr>
        <p:txBody>
          <a:bodyPr/>
          <a:lstStyle/>
          <a:p>
            <a:pPr lvl="0"/>
            <a:endParaRPr lang="en-US" noProof="0"/>
          </a:p>
        </p:txBody>
      </p:sp>
    </p:spTree>
    <p:extLst>
      <p:ext uri="{BB962C8B-B14F-4D97-AF65-F5344CB8AC3E}">
        <p14:creationId xmlns:p14="http://schemas.microsoft.com/office/powerpoint/2010/main" val="4121758693"/>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3" y="1604"/>
              <a:ext cx="448"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grpSp>
        <p:grpSp>
          <p:nvGrpSpPr>
            <p:cNvPr id="6" name="Group 6"/>
            <p:cNvGrpSpPr>
              <a:grpSpLocks/>
            </p:cNvGrpSpPr>
            <p:nvPr/>
          </p:nvGrpSpPr>
          <p:grpSpPr bwMode="auto">
            <a:xfrm>
              <a:off x="261" y="1870"/>
              <a:ext cx="465"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sp>
            <p:nvSpPr>
              <p:cNvPr id="11" name="Rectangle 8"/>
              <p:cNvSpPr>
                <a:spLocks noChangeArrowheads="1"/>
              </p:cNvSpPr>
              <p:nvPr/>
            </p:nvSpPr>
            <p:spPr bwMode="auto">
              <a:xfrm>
                <a:off x="1249" y="2640"/>
                <a:ext cx="335"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grpSp>
      <p:sp>
        <p:nvSpPr>
          <p:cNvPr id="7180" name="Rectangle 12"/>
          <p:cNvSpPr>
            <a:spLocks noGrp="1" noChangeArrowheads="1"/>
          </p:cNvSpPr>
          <p:nvPr>
            <p:ph type="ctrTitle"/>
          </p:nvPr>
        </p:nvSpPr>
        <p:spPr>
          <a:xfrm>
            <a:off x="990600" y="1676400"/>
            <a:ext cx="7772400" cy="1462088"/>
          </a:xfrm>
        </p:spPr>
        <p:txBody>
          <a:bodyPr/>
          <a:lstStyle>
            <a:lvl1pPr>
              <a:defRPr/>
            </a:lvl1pPr>
          </a:lstStyle>
          <a:p>
            <a:pPr lvl="0"/>
            <a:r>
              <a:rPr lang="en-US" noProof="0"/>
              <a:t>Click to edit Master title style</a:t>
            </a:r>
          </a:p>
        </p:txBody>
      </p:sp>
      <p:sp>
        <p:nvSpPr>
          <p:cNvPr id="7181"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16" name="Rectangle 16"/>
          <p:cNvSpPr>
            <a:spLocks noGrp="1" noChangeArrowheads="1"/>
          </p:cNvSpPr>
          <p:nvPr>
            <p:ph type="sldNum" sz="quarter" idx="12"/>
          </p:nvPr>
        </p:nvSpPr>
        <p:spPr>
          <a:xfrm>
            <a:off x="6858000" y="6248400"/>
            <a:ext cx="19050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fld id="{A33B96F2-FBE3-4205-A858-6E070827BA54}" type="slidenum">
              <a:rPr lang="en-US"/>
              <a:pPr>
                <a:defRPr/>
              </a:pPr>
              <a:t>‹#›</a:t>
            </a:fld>
            <a:endParaRPr lang="en-US"/>
          </a:p>
        </p:txBody>
      </p:sp>
    </p:spTree>
    <p:extLst>
      <p:ext uri="{BB962C8B-B14F-4D97-AF65-F5344CB8AC3E}">
        <p14:creationId xmlns:p14="http://schemas.microsoft.com/office/powerpoint/2010/main" val="1565155080"/>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5FE33DBF-356A-4007-937A-2CABD3630344}" type="slidenum">
              <a:rPr lang="en-US"/>
              <a:pPr>
                <a:defRPr/>
              </a:pPr>
              <a:t>‹#›</a:t>
            </a:fld>
            <a:endParaRPr lang="en-US"/>
          </a:p>
        </p:txBody>
      </p:sp>
    </p:spTree>
    <p:extLst>
      <p:ext uri="{BB962C8B-B14F-4D97-AF65-F5344CB8AC3E}">
        <p14:creationId xmlns:p14="http://schemas.microsoft.com/office/powerpoint/2010/main" val="3375450661"/>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69274CF7-994F-4298-9D3A-1F21BF9EF245}" type="slidenum">
              <a:rPr lang="en-US"/>
              <a:pPr>
                <a:defRPr/>
              </a:pPr>
              <a:t>‹#›</a:t>
            </a:fld>
            <a:endParaRPr lang="en-US"/>
          </a:p>
        </p:txBody>
      </p:sp>
    </p:spTree>
    <p:extLst>
      <p:ext uri="{BB962C8B-B14F-4D97-AF65-F5344CB8AC3E}">
        <p14:creationId xmlns:p14="http://schemas.microsoft.com/office/powerpoint/2010/main" val="1043731848"/>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4EBA289D-26DD-4BC2-98AA-FD12508FCAAB}" type="slidenum">
              <a:rPr lang="en-US"/>
              <a:pPr>
                <a:defRPr/>
              </a:pPr>
              <a:t>‹#›</a:t>
            </a:fld>
            <a:endParaRPr lang="en-US"/>
          </a:p>
        </p:txBody>
      </p:sp>
    </p:spTree>
    <p:extLst>
      <p:ext uri="{BB962C8B-B14F-4D97-AF65-F5344CB8AC3E}">
        <p14:creationId xmlns:p14="http://schemas.microsoft.com/office/powerpoint/2010/main" val="4007894850"/>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8"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9"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405CABDD-25D9-4D6E-8ECB-AE574FCD501D}" type="slidenum">
              <a:rPr lang="en-US"/>
              <a:pPr>
                <a:defRPr/>
              </a:pPr>
              <a:t>‹#›</a:t>
            </a:fld>
            <a:endParaRPr lang="en-US"/>
          </a:p>
        </p:txBody>
      </p:sp>
    </p:spTree>
    <p:extLst>
      <p:ext uri="{BB962C8B-B14F-4D97-AF65-F5344CB8AC3E}">
        <p14:creationId xmlns:p14="http://schemas.microsoft.com/office/powerpoint/2010/main" val="1416150729"/>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4"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B041E33F-05DA-4614-8DEC-903C53E59CE3}" type="slidenum">
              <a:rPr lang="en-US"/>
              <a:pPr>
                <a:defRPr/>
              </a:pPr>
              <a:t>‹#›</a:t>
            </a:fld>
            <a:endParaRPr lang="en-US"/>
          </a:p>
        </p:txBody>
      </p:sp>
    </p:spTree>
    <p:extLst>
      <p:ext uri="{BB962C8B-B14F-4D97-AF65-F5344CB8AC3E}">
        <p14:creationId xmlns:p14="http://schemas.microsoft.com/office/powerpoint/2010/main" val="3094515290"/>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3"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4"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64DE27F8-BBE7-4A75-A5CA-7E198A7A3CD6}" type="slidenum">
              <a:rPr lang="en-US"/>
              <a:pPr>
                <a:defRPr/>
              </a:pPr>
              <a:t>‹#›</a:t>
            </a:fld>
            <a:endParaRPr lang="en-US"/>
          </a:p>
        </p:txBody>
      </p:sp>
    </p:spTree>
    <p:extLst>
      <p:ext uri="{BB962C8B-B14F-4D97-AF65-F5344CB8AC3E}">
        <p14:creationId xmlns:p14="http://schemas.microsoft.com/office/powerpoint/2010/main" val="1658627262"/>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C5A9BC6E-10A0-4AFB-9699-96EADD69E0D2}" type="slidenum">
              <a:rPr lang="en-US"/>
              <a:pPr>
                <a:defRPr/>
              </a:pPr>
              <a:t>‹#›</a:t>
            </a:fld>
            <a:endParaRPr lang="en-US"/>
          </a:p>
        </p:txBody>
      </p:sp>
    </p:spTree>
    <p:extLst>
      <p:ext uri="{BB962C8B-B14F-4D97-AF65-F5344CB8AC3E}">
        <p14:creationId xmlns:p14="http://schemas.microsoft.com/office/powerpoint/2010/main" val="344508667"/>
      </p:ext>
    </p:extLst>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D4CA3759-BAF3-4A4B-8A39-908173311297}" type="slidenum">
              <a:rPr lang="en-US"/>
              <a:pPr>
                <a:defRPr/>
              </a:pPr>
              <a:t>‹#›</a:t>
            </a:fld>
            <a:endParaRPr lang="en-US"/>
          </a:p>
        </p:txBody>
      </p:sp>
    </p:spTree>
    <p:extLst>
      <p:ext uri="{BB962C8B-B14F-4D97-AF65-F5344CB8AC3E}">
        <p14:creationId xmlns:p14="http://schemas.microsoft.com/office/powerpoint/2010/main" val="2220412154"/>
      </p:ext>
    </p:extLst>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59453669-2A88-4A5D-9FC4-5A802AD83D47}" type="slidenum">
              <a:rPr lang="en-US"/>
              <a:pPr>
                <a:defRPr/>
              </a:pPr>
              <a:t>‹#›</a:t>
            </a:fld>
            <a:endParaRPr lang="en-US"/>
          </a:p>
        </p:txBody>
      </p:sp>
    </p:spTree>
    <p:extLst>
      <p:ext uri="{BB962C8B-B14F-4D97-AF65-F5344CB8AC3E}">
        <p14:creationId xmlns:p14="http://schemas.microsoft.com/office/powerpoint/2010/main" val="4120311515"/>
      </p:ext>
    </p:extLst>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3B68643A-0C34-4371-AE01-31A65301DAE8}" type="slidenum">
              <a:rPr lang="en-US"/>
              <a:pPr>
                <a:defRPr/>
              </a:pPr>
              <a:t>‹#›</a:t>
            </a:fld>
            <a:endParaRPr lang="en-US"/>
          </a:p>
        </p:txBody>
      </p:sp>
    </p:spTree>
    <p:extLst>
      <p:ext uri="{BB962C8B-B14F-4D97-AF65-F5344CB8AC3E}">
        <p14:creationId xmlns:p14="http://schemas.microsoft.com/office/powerpoint/2010/main" val="3873622209"/>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ltGray">
          <a:xfrm>
            <a:off x="417513" y="10985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2051"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2052" name="Rectangle 4"/>
          <p:cNvSpPr>
            <a:spLocks noChangeArrowheads="1"/>
          </p:cNvSpPr>
          <p:nvPr/>
        </p:nvSpPr>
        <p:spPr bwMode="ltGray">
          <a:xfrm>
            <a:off x="541338" y="15208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2053"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2054"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2055" name="Rectangle 7"/>
          <p:cNvSpPr>
            <a:spLocks noChangeArrowheads="1"/>
          </p:cNvSpPr>
          <p:nvPr/>
        </p:nvSpPr>
        <p:spPr bwMode="gray">
          <a:xfrm>
            <a:off x="762000" y="99060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2056"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1033" name="Rectangle 9"/>
          <p:cNvSpPr>
            <a:spLocks noGrp="1" noChangeArrowheads="1"/>
          </p:cNvSpPr>
          <p:nvPr>
            <p:ph type="title"/>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34" name="Rectangle 10"/>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55" name="Rectangle 11"/>
          <p:cNvSpPr>
            <a:spLocks noGrp="1" noChangeArrowheads="1"/>
          </p:cNvSpPr>
          <p:nvPr>
            <p:ph type="dt" sz="half" idx="2"/>
          </p:nvPr>
        </p:nvSpPr>
        <p:spPr bwMode="auto">
          <a:xfrm>
            <a:off x="11620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spcBef>
                <a:spcPct val="0"/>
              </a:spcBef>
              <a:buClrTx/>
              <a:buSzTx/>
              <a:buFontTx/>
              <a:buNone/>
              <a:defRPr sz="1400">
                <a:solidFill>
                  <a:srgbClr val="000000"/>
                </a:solidFill>
                <a:effectLst/>
                <a:latin typeface="Tahoma" pitchFamily="34" charset="0"/>
              </a:defRPr>
            </a:lvl1pPr>
          </a:lstStyle>
          <a:p>
            <a:pPr>
              <a:defRPr/>
            </a:pPr>
            <a:endParaRPr lang="en-US"/>
          </a:p>
        </p:txBody>
      </p:sp>
      <p:sp>
        <p:nvSpPr>
          <p:cNvPr id="6156" name="Rectangle 12"/>
          <p:cNvSpPr>
            <a:spLocks noGrp="1" noChangeArrowheads="1"/>
          </p:cNvSpPr>
          <p:nvPr>
            <p:ph type="ftr" sz="quarter" idx="3"/>
          </p:nvPr>
        </p:nvSpPr>
        <p:spPr bwMode="auto">
          <a:xfrm>
            <a:off x="3657600" y="6243638"/>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spcBef>
                <a:spcPct val="0"/>
              </a:spcBef>
              <a:buClrTx/>
              <a:buSzTx/>
              <a:buFontTx/>
              <a:buNone/>
              <a:defRPr sz="1400">
                <a:solidFill>
                  <a:srgbClr val="000000"/>
                </a:solidFill>
                <a:effectLst/>
                <a:latin typeface="Tahoma" pitchFamily="34" charset="0"/>
              </a:defRPr>
            </a:lvl1pPr>
          </a:lstStyle>
          <a:p>
            <a:pPr>
              <a:defRPr/>
            </a:pPr>
            <a:endParaRPr lang="en-US"/>
          </a:p>
        </p:txBody>
      </p:sp>
      <p:sp>
        <p:nvSpPr>
          <p:cNvPr id="6157" name="Rectangle 13"/>
          <p:cNvSpPr>
            <a:spLocks noGrp="1" noChangeArrowheads="1"/>
          </p:cNvSpPr>
          <p:nvPr>
            <p:ph type="sldNum" sz="quarter" idx="4"/>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spcBef>
                <a:spcPct val="0"/>
              </a:spcBef>
              <a:buClrTx/>
              <a:buSzTx/>
              <a:buFontTx/>
              <a:buNone/>
              <a:defRPr sz="1400">
                <a:solidFill>
                  <a:srgbClr val="000000"/>
                </a:solidFill>
                <a:effectLst/>
                <a:latin typeface="Tahoma" pitchFamily="34" charset="0"/>
              </a:defRPr>
            </a:lvl1pPr>
          </a:lstStyle>
          <a:p>
            <a:pPr>
              <a:defRPr/>
            </a:pPr>
            <a:fld id="{6A017680-E3A7-44E0-A4E4-B0DEC633DD2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913" r:id="rId1"/>
    <p:sldLayoutId id="2147484914" r:id="rId2"/>
    <p:sldLayoutId id="2147484915" r:id="rId3"/>
    <p:sldLayoutId id="2147484916" r:id="rId4"/>
    <p:sldLayoutId id="2147484917" r:id="rId5"/>
    <p:sldLayoutId id="2147484918" r:id="rId6"/>
    <p:sldLayoutId id="2147484919" r:id="rId7"/>
    <p:sldLayoutId id="2147484920" r:id="rId8"/>
    <p:sldLayoutId id="2147484921" r:id="rId9"/>
    <p:sldLayoutId id="2147484922" r:id="rId10"/>
    <p:sldLayoutId id="2147484923" r:id="rId11"/>
    <p:sldLayoutId id="2147484924" r:id="rId12"/>
  </p:sldLayoutIdLst>
  <p:transition spd="med">
    <p:fade/>
  </p:transition>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ltGray">
          <a:xfrm>
            <a:off x="417513" y="10985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3075"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3076" name="Rectangle 4"/>
          <p:cNvSpPr>
            <a:spLocks noChangeArrowheads="1"/>
          </p:cNvSpPr>
          <p:nvPr/>
        </p:nvSpPr>
        <p:spPr bwMode="ltGray">
          <a:xfrm>
            <a:off x="541338" y="15208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3077"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3078"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3079" name="Rectangle 7"/>
          <p:cNvSpPr>
            <a:spLocks noChangeArrowheads="1"/>
          </p:cNvSpPr>
          <p:nvPr/>
        </p:nvSpPr>
        <p:spPr bwMode="gray">
          <a:xfrm>
            <a:off x="762000" y="99060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3080"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2057" name="Rectangle 9"/>
          <p:cNvSpPr>
            <a:spLocks noGrp="1" noChangeArrowheads="1"/>
          </p:cNvSpPr>
          <p:nvPr>
            <p:ph type="title"/>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8" name="Rectangle 10"/>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55" name="Rectangle 11"/>
          <p:cNvSpPr>
            <a:spLocks noGrp="1" noChangeArrowheads="1"/>
          </p:cNvSpPr>
          <p:nvPr>
            <p:ph type="dt" sz="half" idx="2"/>
          </p:nvPr>
        </p:nvSpPr>
        <p:spPr bwMode="auto">
          <a:xfrm>
            <a:off x="11620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spcBef>
                <a:spcPct val="0"/>
              </a:spcBef>
              <a:buClrTx/>
              <a:buSzTx/>
              <a:buFontTx/>
              <a:buNone/>
              <a:defRPr sz="1400">
                <a:solidFill>
                  <a:srgbClr val="000000"/>
                </a:solidFill>
                <a:effectLst/>
                <a:latin typeface="Tahoma" pitchFamily="34" charset="0"/>
              </a:defRPr>
            </a:lvl1pPr>
          </a:lstStyle>
          <a:p>
            <a:pPr>
              <a:defRPr/>
            </a:pPr>
            <a:endParaRPr lang="en-US"/>
          </a:p>
        </p:txBody>
      </p:sp>
      <p:sp>
        <p:nvSpPr>
          <p:cNvPr id="6156" name="Rectangle 12"/>
          <p:cNvSpPr>
            <a:spLocks noGrp="1" noChangeArrowheads="1"/>
          </p:cNvSpPr>
          <p:nvPr>
            <p:ph type="ftr" sz="quarter" idx="3"/>
          </p:nvPr>
        </p:nvSpPr>
        <p:spPr bwMode="auto">
          <a:xfrm>
            <a:off x="3657600" y="6243638"/>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spcBef>
                <a:spcPct val="0"/>
              </a:spcBef>
              <a:buClrTx/>
              <a:buSzTx/>
              <a:buFontTx/>
              <a:buNone/>
              <a:defRPr sz="1400">
                <a:solidFill>
                  <a:srgbClr val="000000"/>
                </a:solidFill>
                <a:effectLst/>
                <a:latin typeface="Tahoma" pitchFamily="34" charset="0"/>
              </a:defRPr>
            </a:lvl1pPr>
          </a:lstStyle>
          <a:p>
            <a:pPr>
              <a:defRPr/>
            </a:pPr>
            <a:endParaRPr lang="en-US"/>
          </a:p>
        </p:txBody>
      </p:sp>
      <p:sp>
        <p:nvSpPr>
          <p:cNvPr id="6157" name="Rectangle 13"/>
          <p:cNvSpPr>
            <a:spLocks noGrp="1" noChangeArrowheads="1"/>
          </p:cNvSpPr>
          <p:nvPr>
            <p:ph type="sldNum" sz="quarter" idx="4"/>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spcBef>
                <a:spcPct val="0"/>
              </a:spcBef>
              <a:buClrTx/>
              <a:buSzTx/>
              <a:buFontTx/>
              <a:buNone/>
              <a:defRPr sz="1400">
                <a:solidFill>
                  <a:srgbClr val="000000"/>
                </a:solidFill>
                <a:effectLst/>
                <a:latin typeface="Tahoma" pitchFamily="34" charset="0"/>
              </a:defRPr>
            </a:lvl1pPr>
          </a:lstStyle>
          <a:p>
            <a:pPr>
              <a:defRPr/>
            </a:pPr>
            <a:fld id="{7E6308E8-A9ED-420F-8FCC-38F1D95984A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925" r:id="rId1"/>
    <p:sldLayoutId id="2147484926" r:id="rId2"/>
    <p:sldLayoutId id="2147484927" r:id="rId3"/>
    <p:sldLayoutId id="2147484928" r:id="rId4"/>
    <p:sldLayoutId id="2147484929" r:id="rId5"/>
    <p:sldLayoutId id="2147484930" r:id="rId6"/>
    <p:sldLayoutId id="2147484931" r:id="rId7"/>
    <p:sldLayoutId id="2147484932" r:id="rId8"/>
    <p:sldLayoutId id="2147484933" r:id="rId9"/>
    <p:sldLayoutId id="2147484934" r:id="rId10"/>
    <p:sldLayoutId id="2147484935" r:id="rId11"/>
  </p:sldLayoutIdLst>
  <p:transition spd="med">
    <p:fade/>
  </p:transition>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connellandassoc.com/" TargetMode="External"/><Relationship Id="rId2" Type="http://schemas.openxmlformats.org/officeDocument/2006/relationships/hyperlink" Target="mailto:jec42644@aol.com" TargetMode="External"/><Relationship Id="rId1" Type="http://schemas.openxmlformats.org/officeDocument/2006/relationships/slideLayout" Target="../slideLayouts/slideLayout13.xml"/><Relationship Id="rId6" Type="http://schemas.openxmlformats.org/officeDocument/2006/relationships/image" Target="../media/image3.jpg"/><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4.xml"/><Relationship Id="rId1" Type="http://schemas.openxmlformats.org/officeDocument/2006/relationships/vmlDrawing" Target="../drawings/vmlDrawing1.vml"/><Relationship Id="rId4" Type="http://schemas.openxmlformats.org/officeDocument/2006/relationships/image" Target="../media/image18.emf"/></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21.tmp"/><Relationship Id="rId2" Type="http://schemas.openxmlformats.org/officeDocument/2006/relationships/image" Target="../media/image20.jpe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14.xml"/><Relationship Id="rId5" Type="http://schemas.openxmlformats.org/officeDocument/2006/relationships/image" Target="../media/image26.png"/><Relationship Id="rId4" Type="http://schemas.openxmlformats.org/officeDocument/2006/relationships/image" Target="../media/image25.png"/></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7.tmp"/><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56.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47.jpeg"/><Relationship Id="rId4" Type="http://schemas.openxmlformats.org/officeDocument/2006/relationships/image" Target="../media/image1.jpeg"/></Relationships>
</file>

<file path=ppt/slides/_rels/slide6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hyperlink" Target="http://www.goodnewsqcd.com/"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3"/>
          <p:cNvSpPr>
            <a:spLocks noGrp="1"/>
          </p:cNvSpPr>
          <p:nvPr>
            <p:ph type="ctrTitle"/>
          </p:nvPr>
        </p:nvSpPr>
        <p:spPr>
          <a:xfrm>
            <a:off x="1025525" y="1536700"/>
            <a:ext cx="7772400" cy="1462088"/>
          </a:xfrm>
        </p:spPr>
        <p:txBody>
          <a:bodyPr/>
          <a:lstStyle/>
          <a:p>
            <a:r>
              <a:rPr lang="en-US" altLang="en-US" sz="3200" dirty="0"/>
              <a:t>Qualified Charitable Distribution(QCD)</a:t>
            </a:r>
            <a:br>
              <a:rPr lang="en-US" altLang="en-US" sz="3200" dirty="0"/>
            </a:br>
            <a:r>
              <a:rPr lang="en-US" altLang="en-US" sz="3200" dirty="0"/>
              <a:t>Professional Advisor Strategies</a:t>
            </a:r>
            <a:br>
              <a:rPr lang="en-US" altLang="en-US" sz="3200" dirty="0"/>
            </a:br>
            <a:r>
              <a:rPr lang="en-US" altLang="en-US" sz="3200" dirty="0"/>
              <a:t>Testamentary Charitable Gift Annuities</a:t>
            </a:r>
          </a:p>
        </p:txBody>
      </p:sp>
      <p:sp>
        <p:nvSpPr>
          <p:cNvPr id="28675" name="Subtitle 4"/>
          <p:cNvSpPr>
            <a:spLocks noGrp="1"/>
          </p:cNvSpPr>
          <p:nvPr>
            <p:ph type="subTitle" idx="1"/>
          </p:nvPr>
        </p:nvSpPr>
        <p:spPr>
          <a:xfrm>
            <a:off x="1168400" y="3382963"/>
            <a:ext cx="6400800" cy="1752600"/>
          </a:xfrm>
        </p:spPr>
        <p:txBody>
          <a:bodyPr/>
          <a:lstStyle/>
          <a:p>
            <a:pPr eaLnBrk="1" hangingPunct="1"/>
            <a:r>
              <a:rPr lang="en-US" altLang="en-US" sz="2000" b="1">
                <a:solidFill>
                  <a:srgbClr val="003399"/>
                </a:solidFill>
              </a:rPr>
              <a:t>James E. Connell FAHP, CSA</a:t>
            </a:r>
          </a:p>
          <a:p>
            <a:pPr eaLnBrk="1" hangingPunct="1"/>
            <a:r>
              <a:rPr lang="en-US" altLang="en-US" sz="2000" b="1" i="1">
                <a:solidFill>
                  <a:srgbClr val="003399"/>
                </a:solidFill>
              </a:rPr>
              <a:t>Charitable Estate and Gift Planning Specialists</a:t>
            </a:r>
          </a:p>
          <a:p>
            <a:pPr eaLnBrk="1" hangingPunct="1"/>
            <a:r>
              <a:rPr lang="en-US" altLang="en-US" sz="2000" b="1" i="1">
                <a:solidFill>
                  <a:srgbClr val="003399"/>
                </a:solidFill>
              </a:rPr>
              <a:t>P.O. Box 3335, Pinehurst, NC 28374</a:t>
            </a:r>
          </a:p>
          <a:p>
            <a:pPr eaLnBrk="1" hangingPunct="1"/>
            <a:r>
              <a:rPr lang="en-US" altLang="en-US" sz="2000" b="1">
                <a:solidFill>
                  <a:srgbClr val="003399"/>
                </a:solidFill>
              </a:rPr>
              <a:t>Email:  </a:t>
            </a:r>
            <a:r>
              <a:rPr lang="en-US" altLang="en-US" sz="2000" b="1" i="1">
                <a:solidFill>
                  <a:srgbClr val="003399"/>
                </a:solidFill>
                <a:hlinkClick r:id="rId2"/>
              </a:rPr>
              <a:t>jec42644@aol.com</a:t>
            </a:r>
            <a:endParaRPr lang="en-US" altLang="en-US" sz="2000" b="1" i="1">
              <a:solidFill>
                <a:srgbClr val="003399"/>
              </a:solidFill>
            </a:endParaRPr>
          </a:p>
          <a:p>
            <a:pPr eaLnBrk="1" hangingPunct="1"/>
            <a:r>
              <a:rPr lang="en-US" altLang="en-US" sz="2000" b="1">
                <a:solidFill>
                  <a:srgbClr val="003399"/>
                </a:solidFill>
              </a:rPr>
              <a:t>Internet:  </a:t>
            </a:r>
            <a:r>
              <a:rPr lang="en-US" altLang="en-US" sz="2000" b="1" i="1">
                <a:solidFill>
                  <a:srgbClr val="003399"/>
                </a:solidFill>
                <a:hlinkClick r:id="rId3"/>
              </a:rPr>
              <a:t>www.connellandassoc.com</a:t>
            </a:r>
            <a:endParaRPr lang="en-US" altLang="en-US" sz="2000" b="1" i="1">
              <a:solidFill>
                <a:srgbClr val="003399"/>
              </a:solidFill>
            </a:endParaRPr>
          </a:p>
          <a:p>
            <a:endParaRPr lang="en-US" altLang="en-US" sz="2400"/>
          </a:p>
        </p:txBody>
      </p:sp>
      <p:pic>
        <p:nvPicPr>
          <p:cNvPr id="28676"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2030"/>
            <a:ext cx="2000250" cy="150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652588" y="5667375"/>
            <a:ext cx="6086475" cy="830263"/>
          </a:xfrm>
          <a:prstGeom prst="rect">
            <a:avLst/>
          </a:prstGeom>
          <a:noFill/>
        </p:spPr>
        <p:txBody>
          <a:bodyPr wrap="none">
            <a:spAutoFit/>
          </a:bodyPr>
          <a:lstStyle/>
          <a:p>
            <a:pPr>
              <a:defRPr/>
            </a:pPr>
            <a:r>
              <a:rPr lang="en-US" sz="2400" dirty="0"/>
              <a:t>Copy of this presentation available at:</a:t>
            </a:r>
          </a:p>
          <a:p>
            <a:pPr>
              <a:defRPr/>
            </a:pPr>
            <a:r>
              <a:rPr lang="en-US" sz="2400" b="1" dirty="0">
                <a:solidFill>
                  <a:schemeClr val="tx2">
                    <a:lumMod val="60000"/>
                    <a:lumOff val="40000"/>
                  </a:schemeClr>
                </a:solidFill>
              </a:rPr>
              <a:t>www.connellandassoc.com/articles.html</a:t>
            </a: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51938" y="153693"/>
            <a:ext cx="1977656" cy="1350112"/>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81282" y="2029"/>
            <a:ext cx="2062718" cy="1501776"/>
          </a:xfrm>
          <a:prstGeom prst="rect">
            <a:avLst/>
          </a:prstGeom>
        </p:spPr>
      </p:pic>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Snoopy and the IRS</a:t>
            </a:r>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82854"/>
            <a:ext cx="9144000" cy="3069948"/>
          </a:xfrm>
          <a:prstGeom prst="rect">
            <a:avLst/>
          </a:prstGeom>
        </p:spPr>
      </p:pic>
    </p:spTree>
    <p:extLst>
      <p:ext uri="{BB962C8B-B14F-4D97-AF65-F5344CB8AC3E}">
        <p14:creationId xmlns:p14="http://schemas.microsoft.com/office/powerpoint/2010/main" val="3851069900"/>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5 things to know about RMD</a:t>
            </a:r>
          </a:p>
        </p:txBody>
      </p:sp>
      <p:sp>
        <p:nvSpPr>
          <p:cNvPr id="3" name="Content Placeholder 2"/>
          <p:cNvSpPr>
            <a:spLocks noGrp="1"/>
          </p:cNvSpPr>
          <p:nvPr>
            <p:ph idx="1"/>
          </p:nvPr>
        </p:nvSpPr>
        <p:spPr>
          <a:xfrm>
            <a:off x="608530" y="1996448"/>
            <a:ext cx="7772400" cy="4861552"/>
          </a:xfrm>
        </p:spPr>
        <p:txBody>
          <a:bodyPr/>
          <a:lstStyle/>
          <a:p>
            <a:r>
              <a:rPr lang="en-US" sz="2800" dirty="0"/>
              <a:t>You may begin to withdraw anytime after age 59 ½ in any amount for any reason</a:t>
            </a:r>
          </a:p>
          <a:p>
            <a:r>
              <a:rPr lang="en-US" sz="2800" dirty="0">
                <a:solidFill>
                  <a:srgbClr val="FF0000"/>
                </a:solidFill>
              </a:rPr>
              <a:t>When you need to take your first RMD?</a:t>
            </a:r>
          </a:p>
          <a:p>
            <a:pPr lvl="1"/>
            <a:r>
              <a:rPr lang="en-US" sz="2400" dirty="0"/>
              <a:t>For IRAs take by April 1 of the year </a:t>
            </a:r>
            <a:r>
              <a:rPr lang="en-US" sz="2400" b="1" dirty="0">
                <a:solidFill>
                  <a:srgbClr val="FF0000"/>
                </a:solidFill>
              </a:rPr>
              <a:t>after</a:t>
            </a:r>
            <a:r>
              <a:rPr lang="en-US" sz="2400" dirty="0"/>
              <a:t> you turn 70½ ---regardless of whether or not you are retired.</a:t>
            </a:r>
          </a:p>
          <a:p>
            <a:pPr lvl="2"/>
            <a:r>
              <a:rPr lang="en-US" sz="2000" dirty="0"/>
              <a:t>Taking in the year after means two RMDs in same year.</a:t>
            </a:r>
          </a:p>
          <a:p>
            <a:pPr lvl="1"/>
            <a:r>
              <a:rPr lang="en-US" sz="2400" dirty="0"/>
              <a:t>For each year following must take RMD by December 31</a:t>
            </a:r>
            <a:r>
              <a:rPr lang="en-US" sz="2400" baseline="30000" dirty="0"/>
              <a:t>st</a:t>
            </a:r>
            <a:r>
              <a:rPr lang="en-US" sz="2400" dirty="0"/>
              <a:t>.</a:t>
            </a:r>
          </a:p>
          <a:p>
            <a:pPr lvl="1"/>
            <a:r>
              <a:rPr lang="en-US" sz="2400" dirty="0"/>
              <a:t>Take in one lump sum or spread throughout the year.</a:t>
            </a:r>
          </a:p>
        </p:txBody>
      </p:sp>
    </p:spTree>
    <p:extLst>
      <p:ext uri="{BB962C8B-B14F-4D97-AF65-F5344CB8AC3E}">
        <p14:creationId xmlns:p14="http://schemas.microsoft.com/office/powerpoint/2010/main" val="2782174772"/>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Which accounts require distributions?</a:t>
            </a:r>
          </a:p>
        </p:txBody>
      </p:sp>
      <p:sp>
        <p:nvSpPr>
          <p:cNvPr id="4" name="Content Placeholder 3"/>
          <p:cNvSpPr>
            <a:spLocks noGrp="1"/>
          </p:cNvSpPr>
          <p:nvPr>
            <p:ph sz="half" idx="1"/>
          </p:nvPr>
        </p:nvSpPr>
        <p:spPr>
          <a:xfrm>
            <a:off x="651060" y="2017713"/>
            <a:ext cx="3810000" cy="4712696"/>
          </a:xfrm>
        </p:spPr>
        <p:txBody>
          <a:bodyPr/>
          <a:lstStyle/>
          <a:p>
            <a:r>
              <a:rPr lang="en-US" dirty="0"/>
              <a:t>IRAs</a:t>
            </a:r>
          </a:p>
          <a:p>
            <a:pPr lvl="1"/>
            <a:r>
              <a:rPr lang="en-US" dirty="0"/>
              <a:t>Traditional</a:t>
            </a:r>
          </a:p>
          <a:p>
            <a:pPr lvl="1"/>
            <a:r>
              <a:rPr lang="en-US" dirty="0"/>
              <a:t>Rollover</a:t>
            </a:r>
          </a:p>
          <a:p>
            <a:pPr lvl="1"/>
            <a:r>
              <a:rPr lang="en-US" dirty="0"/>
              <a:t>SEP-IRA - Simplified Employee Pension</a:t>
            </a:r>
          </a:p>
          <a:p>
            <a:pPr lvl="1"/>
            <a:r>
              <a:rPr lang="en-US" dirty="0"/>
              <a:t>Simple IRA- Savings incentive match plan for employees</a:t>
            </a:r>
          </a:p>
          <a:p>
            <a:r>
              <a:rPr lang="en-US" dirty="0"/>
              <a:t>Roth – do not require RMDs</a:t>
            </a:r>
          </a:p>
        </p:txBody>
      </p:sp>
      <p:sp>
        <p:nvSpPr>
          <p:cNvPr id="5" name="Content Placeholder 4"/>
          <p:cNvSpPr>
            <a:spLocks noGrp="1"/>
          </p:cNvSpPr>
          <p:nvPr>
            <p:ph sz="half" idx="2"/>
          </p:nvPr>
        </p:nvSpPr>
        <p:spPr>
          <a:xfrm>
            <a:off x="4889907" y="1932652"/>
            <a:ext cx="3810000" cy="4627636"/>
          </a:xfrm>
        </p:spPr>
        <p:txBody>
          <a:bodyPr/>
          <a:lstStyle/>
          <a:p>
            <a:r>
              <a:rPr lang="en-US" dirty="0"/>
              <a:t>Employer-Sponsored Retirement Plans</a:t>
            </a:r>
          </a:p>
          <a:p>
            <a:r>
              <a:rPr lang="en-US" dirty="0"/>
              <a:t>401k*</a:t>
            </a:r>
          </a:p>
          <a:p>
            <a:r>
              <a:rPr lang="en-US" dirty="0"/>
              <a:t>403b*</a:t>
            </a:r>
          </a:p>
          <a:p>
            <a:r>
              <a:rPr lang="en-US" dirty="0"/>
              <a:t>Governmental section 457 deferred compensation</a:t>
            </a:r>
          </a:p>
        </p:txBody>
      </p:sp>
      <p:sp>
        <p:nvSpPr>
          <p:cNvPr id="6" name="TextBox 5"/>
          <p:cNvSpPr txBox="1"/>
          <p:nvPr/>
        </p:nvSpPr>
        <p:spPr>
          <a:xfrm>
            <a:off x="5103628" y="5794744"/>
            <a:ext cx="4095993" cy="646331"/>
          </a:xfrm>
          <a:prstGeom prst="rect">
            <a:avLst/>
          </a:prstGeom>
          <a:noFill/>
        </p:spPr>
        <p:txBody>
          <a:bodyPr wrap="none" rtlCol="0">
            <a:spAutoFit/>
          </a:bodyPr>
          <a:lstStyle/>
          <a:p>
            <a:r>
              <a:rPr lang="en-US" dirty="0">
                <a:solidFill>
                  <a:srgbClr val="FF0000"/>
                </a:solidFill>
              </a:rPr>
              <a:t>*if working past age 70 ½ may be able</a:t>
            </a:r>
          </a:p>
          <a:p>
            <a:r>
              <a:rPr lang="en-US" dirty="0">
                <a:solidFill>
                  <a:srgbClr val="FF0000"/>
                </a:solidFill>
              </a:rPr>
              <a:t>to delay until retirement </a:t>
            </a:r>
          </a:p>
        </p:txBody>
      </p:sp>
    </p:spTree>
    <p:extLst>
      <p:ext uri="{BB962C8B-B14F-4D97-AF65-F5344CB8AC3E}">
        <p14:creationId xmlns:p14="http://schemas.microsoft.com/office/powerpoint/2010/main" val="3483283069"/>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How do I calculate RMDs?</a:t>
            </a:r>
          </a:p>
        </p:txBody>
      </p:sp>
      <p:sp>
        <p:nvSpPr>
          <p:cNvPr id="3" name="Content Placeholder 2"/>
          <p:cNvSpPr>
            <a:spLocks noGrp="1"/>
          </p:cNvSpPr>
          <p:nvPr>
            <p:ph idx="1"/>
          </p:nvPr>
        </p:nvSpPr>
        <p:spPr>
          <a:xfrm>
            <a:off x="597898" y="1964550"/>
            <a:ext cx="7772400" cy="4776491"/>
          </a:xfrm>
        </p:spPr>
        <p:txBody>
          <a:bodyPr/>
          <a:lstStyle/>
          <a:p>
            <a:r>
              <a:rPr lang="en-US" dirty="0"/>
              <a:t>Calculated each year based on your current age and account balance at prior year-end</a:t>
            </a:r>
          </a:p>
          <a:p>
            <a:pPr lvl="1"/>
            <a:r>
              <a:rPr lang="en-US" dirty="0">
                <a:solidFill>
                  <a:srgbClr val="FF0000"/>
                </a:solidFill>
              </a:rPr>
              <a:t>Single or married </a:t>
            </a:r>
            <a:r>
              <a:rPr lang="en-US" dirty="0"/>
              <a:t>– spouse or any beneficiary, </a:t>
            </a:r>
            <a:r>
              <a:rPr lang="en-US" i="1" dirty="0"/>
              <a:t>Uniform Lifetime Table</a:t>
            </a:r>
          </a:p>
          <a:p>
            <a:pPr lvl="1"/>
            <a:r>
              <a:rPr lang="en-US" dirty="0">
                <a:solidFill>
                  <a:srgbClr val="FF0000"/>
                </a:solidFill>
              </a:rPr>
              <a:t>Married-life </a:t>
            </a:r>
            <a:r>
              <a:rPr lang="en-US" dirty="0"/>
              <a:t>– spouse only beneficiary &amp; more than 10 years younger, </a:t>
            </a:r>
            <a:r>
              <a:rPr lang="en-US" i="1" dirty="0"/>
              <a:t>Joint life expectancy Table</a:t>
            </a:r>
          </a:p>
          <a:p>
            <a:r>
              <a:rPr lang="en-US" b="1" dirty="0"/>
              <a:t>If individual does not take 50% excise tax</a:t>
            </a:r>
          </a:p>
        </p:txBody>
      </p:sp>
    </p:spTree>
    <p:extLst>
      <p:ext uri="{BB962C8B-B14F-4D97-AF65-F5344CB8AC3E}">
        <p14:creationId xmlns:p14="http://schemas.microsoft.com/office/powerpoint/2010/main" val="2502178448"/>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18707" y="0"/>
            <a:ext cx="8091377" cy="6783572"/>
          </a:xfrm>
        </p:spPr>
      </p:pic>
    </p:spTree>
    <p:extLst>
      <p:ext uri="{BB962C8B-B14F-4D97-AF65-F5344CB8AC3E}">
        <p14:creationId xmlns:p14="http://schemas.microsoft.com/office/powerpoint/2010/main" val="2642146663"/>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0428" y="3609753"/>
            <a:ext cx="3296092" cy="3296092"/>
          </a:xfrm>
          <a:prstGeom prst="rect">
            <a:avLst/>
          </a:prstGeom>
        </p:spPr>
      </p:pic>
      <p:sp>
        <p:nvSpPr>
          <p:cNvPr id="2" name="Title 1"/>
          <p:cNvSpPr>
            <a:spLocks noGrp="1"/>
          </p:cNvSpPr>
          <p:nvPr>
            <p:ph type="title"/>
          </p:nvPr>
        </p:nvSpPr>
        <p:spPr/>
        <p:txBody>
          <a:bodyPr/>
          <a:lstStyle/>
          <a:p>
            <a:r>
              <a:rPr lang="en-US" sz="3600" dirty="0"/>
              <a:t>Multiple IRAs and RMDs?</a:t>
            </a:r>
          </a:p>
        </p:txBody>
      </p:sp>
      <p:sp>
        <p:nvSpPr>
          <p:cNvPr id="3" name="Content Placeholder 2"/>
          <p:cNvSpPr>
            <a:spLocks noGrp="1"/>
          </p:cNvSpPr>
          <p:nvPr>
            <p:ph idx="1"/>
          </p:nvPr>
        </p:nvSpPr>
        <p:spPr>
          <a:xfrm>
            <a:off x="595423" y="2017713"/>
            <a:ext cx="8359665" cy="4114800"/>
          </a:xfrm>
        </p:spPr>
        <p:txBody>
          <a:bodyPr/>
          <a:lstStyle/>
          <a:p>
            <a:r>
              <a:rPr lang="en-US" dirty="0"/>
              <a:t>1.  Calculate RMDs for all accounts</a:t>
            </a:r>
          </a:p>
          <a:p>
            <a:r>
              <a:rPr lang="en-US" dirty="0"/>
              <a:t>2.  Take RMD from each account </a:t>
            </a:r>
            <a:r>
              <a:rPr lang="en-US" i="1" dirty="0">
                <a:solidFill>
                  <a:srgbClr val="FF0000"/>
                </a:solidFill>
              </a:rPr>
              <a:t>OR</a:t>
            </a:r>
          </a:p>
          <a:p>
            <a:r>
              <a:rPr lang="en-US" dirty="0"/>
              <a:t>3.  Take RMD from one account</a:t>
            </a:r>
          </a:p>
        </p:txBody>
      </p:sp>
    </p:spTree>
    <p:extLst>
      <p:ext uri="{BB962C8B-B14F-4D97-AF65-F5344CB8AC3E}">
        <p14:creationId xmlns:p14="http://schemas.microsoft.com/office/powerpoint/2010/main" val="1026259789"/>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What if I don’t need my RMD?</a:t>
            </a:r>
          </a:p>
        </p:txBody>
      </p:sp>
      <p:sp>
        <p:nvSpPr>
          <p:cNvPr id="3" name="Content Placeholder 2"/>
          <p:cNvSpPr>
            <a:spLocks noGrp="1"/>
          </p:cNvSpPr>
          <p:nvPr>
            <p:ph idx="1"/>
          </p:nvPr>
        </p:nvSpPr>
        <p:spPr>
          <a:xfrm>
            <a:off x="552893" y="2017713"/>
            <a:ext cx="8402195" cy="4114800"/>
          </a:xfrm>
        </p:spPr>
        <p:txBody>
          <a:bodyPr/>
          <a:lstStyle/>
          <a:p>
            <a:r>
              <a:rPr lang="en-US" dirty="0"/>
              <a:t>Reinvest the money in taxable account</a:t>
            </a:r>
          </a:p>
          <a:p>
            <a:r>
              <a:rPr lang="en-US" dirty="0"/>
              <a:t>Add money to rainy day fund</a:t>
            </a:r>
          </a:p>
          <a:p>
            <a:r>
              <a:rPr lang="en-US" dirty="0"/>
              <a:t>Invest in 529 plan for grandchildren</a:t>
            </a:r>
          </a:p>
          <a:p>
            <a:r>
              <a:rPr lang="en-US" dirty="0"/>
              <a:t>Be charitable:</a:t>
            </a:r>
          </a:p>
          <a:p>
            <a:pPr lvl="1"/>
            <a:r>
              <a:rPr lang="en-US" dirty="0"/>
              <a:t>Outright gift</a:t>
            </a:r>
          </a:p>
          <a:p>
            <a:pPr lvl="1"/>
            <a:r>
              <a:rPr lang="en-US" dirty="0"/>
              <a:t>Keep funds and make a stock gift to a DAF</a:t>
            </a:r>
          </a:p>
          <a:p>
            <a:pPr lvl="1"/>
            <a:r>
              <a:rPr lang="en-US" dirty="0"/>
              <a:t>Do a </a:t>
            </a:r>
            <a:r>
              <a:rPr lang="en-US" b="1" i="1" dirty="0">
                <a:solidFill>
                  <a:srgbClr val="FF0000"/>
                </a:solidFill>
              </a:rPr>
              <a:t>Q </a:t>
            </a:r>
            <a:r>
              <a:rPr lang="en-US" dirty="0" err="1"/>
              <a:t>ualified</a:t>
            </a:r>
            <a:r>
              <a:rPr lang="en-US" dirty="0"/>
              <a:t> </a:t>
            </a:r>
            <a:r>
              <a:rPr lang="en-US" b="1" i="1" dirty="0">
                <a:solidFill>
                  <a:srgbClr val="FF0000"/>
                </a:solidFill>
              </a:rPr>
              <a:t>C </a:t>
            </a:r>
            <a:r>
              <a:rPr lang="en-US" dirty="0" err="1"/>
              <a:t>haritable</a:t>
            </a:r>
            <a:r>
              <a:rPr lang="en-US" dirty="0"/>
              <a:t> </a:t>
            </a:r>
            <a:r>
              <a:rPr lang="en-US" b="1" i="1" dirty="0">
                <a:solidFill>
                  <a:srgbClr val="FF0000"/>
                </a:solidFill>
              </a:rPr>
              <a:t>D </a:t>
            </a:r>
            <a:r>
              <a:rPr lang="en-US" dirty="0" err="1"/>
              <a:t>istribution</a:t>
            </a:r>
            <a:endParaRPr lang="en-US" dirty="0"/>
          </a:p>
        </p:txBody>
      </p:sp>
    </p:spTree>
    <p:extLst>
      <p:ext uri="{BB962C8B-B14F-4D97-AF65-F5344CB8AC3E}">
        <p14:creationId xmlns:p14="http://schemas.microsoft.com/office/powerpoint/2010/main" val="3388923965"/>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4"/>
          <p:cNvSpPr>
            <a:spLocks noGrp="1"/>
          </p:cNvSpPr>
          <p:nvPr>
            <p:ph type="title"/>
          </p:nvPr>
        </p:nvSpPr>
        <p:spPr/>
        <p:txBody>
          <a:bodyPr/>
          <a:lstStyle/>
          <a:p>
            <a:r>
              <a:rPr lang="en-US" altLang="en-US" sz="4000"/>
              <a:t>History of the QCD</a:t>
            </a:r>
          </a:p>
        </p:txBody>
      </p:sp>
      <p:pic>
        <p:nvPicPr>
          <p:cNvPr id="36867" name="Picture 5"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3888" y="2066925"/>
            <a:ext cx="7869237" cy="465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4"/>
          <p:cNvSpPr>
            <a:spLocks noGrp="1"/>
          </p:cNvSpPr>
          <p:nvPr>
            <p:ph type="title"/>
          </p:nvPr>
        </p:nvSpPr>
        <p:spPr/>
        <p:txBody>
          <a:bodyPr/>
          <a:lstStyle/>
          <a:p>
            <a:r>
              <a:rPr lang="en-US" altLang="en-US" sz="4000"/>
              <a:t>Retirees lead the nation in giving</a:t>
            </a:r>
          </a:p>
        </p:txBody>
      </p:sp>
      <p:pic>
        <p:nvPicPr>
          <p:cNvPr id="29699" name="Picture 3"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17563" y="1981200"/>
            <a:ext cx="7685087"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4"/>
          <p:cNvSpPr>
            <a:spLocks noGrp="1"/>
          </p:cNvSpPr>
          <p:nvPr>
            <p:ph type="title"/>
          </p:nvPr>
        </p:nvSpPr>
        <p:spPr/>
        <p:txBody>
          <a:bodyPr/>
          <a:lstStyle/>
          <a:p>
            <a:r>
              <a:rPr lang="en-US" altLang="en-US" sz="4000"/>
              <a:t>Retirees lead the nation in giving</a:t>
            </a:r>
          </a:p>
        </p:txBody>
      </p:sp>
      <p:pic>
        <p:nvPicPr>
          <p:cNvPr id="30723" name="Content Placeholder 2" descr="Screen Clippin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143000" y="1924050"/>
            <a:ext cx="6705600" cy="4953000"/>
          </a:xfrm>
        </p:spPr>
      </p:pic>
      <p:sp>
        <p:nvSpPr>
          <p:cNvPr id="30724" name="TextBox 1"/>
          <p:cNvSpPr txBox="1">
            <a:spLocks noChangeArrowheads="1"/>
          </p:cNvSpPr>
          <p:nvPr/>
        </p:nvSpPr>
        <p:spPr bwMode="auto">
          <a:xfrm>
            <a:off x="6030913" y="4279900"/>
            <a:ext cx="22415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a:solidFill>
                  <a:srgbClr val="FF0000"/>
                </a:solidFill>
              </a:rPr>
              <a:t>80% of 65+ </a:t>
            </a:r>
          </a:p>
          <a:p>
            <a:r>
              <a:rPr lang="en-US" altLang="en-US">
                <a:solidFill>
                  <a:srgbClr val="FF0000"/>
                </a:solidFill>
              </a:rPr>
              <a:t>contribute to charity</a:t>
            </a:r>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4"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65288" y="319088"/>
            <a:ext cx="5792787" cy="621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a:t>What to call it?</a:t>
            </a:r>
          </a:p>
        </p:txBody>
      </p:sp>
      <p:sp>
        <p:nvSpPr>
          <p:cNvPr id="32771" name="Content Placeholder 2"/>
          <p:cNvSpPr>
            <a:spLocks noGrp="1"/>
          </p:cNvSpPr>
          <p:nvPr>
            <p:ph idx="1"/>
          </p:nvPr>
        </p:nvSpPr>
        <p:spPr>
          <a:xfrm>
            <a:off x="608013" y="2036763"/>
            <a:ext cx="7772400" cy="4514850"/>
          </a:xfrm>
        </p:spPr>
        <p:txBody>
          <a:bodyPr/>
          <a:lstStyle/>
          <a:p>
            <a:r>
              <a:rPr lang="en-US" altLang="en-US"/>
              <a:t>Fundraisers call it the </a:t>
            </a:r>
            <a:r>
              <a:rPr lang="en-US" altLang="en-US" i="1">
                <a:solidFill>
                  <a:srgbClr val="FF0000"/>
                </a:solidFill>
              </a:rPr>
              <a:t>“IRA Charitable Rollover”</a:t>
            </a:r>
          </a:p>
          <a:p>
            <a:pPr lvl="1"/>
            <a:r>
              <a:rPr lang="en-US" altLang="en-US"/>
              <a:t>But it is not a rollover at all</a:t>
            </a:r>
          </a:p>
          <a:p>
            <a:pPr lvl="1"/>
            <a:r>
              <a:rPr lang="en-US" altLang="en-US"/>
              <a:t>Rollovers are when an individual takes one retirement account and transfers the assets to another type of retirement account, normally an IRA account</a:t>
            </a:r>
          </a:p>
          <a:p>
            <a:r>
              <a:rPr lang="en-US" altLang="en-US"/>
              <a:t>Tax law names it the </a:t>
            </a:r>
            <a:r>
              <a:rPr lang="en-US" altLang="en-US" i="1">
                <a:solidFill>
                  <a:srgbClr val="FF0000"/>
                </a:solidFill>
              </a:rPr>
              <a:t>Qualified Charitable Distribution</a:t>
            </a:r>
            <a:r>
              <a:rPr lang="en-US" altLang="en-US"/>
              <a:t> (QCD)</a:t>
            </a:r>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altLang="en-US" sz="3600" dirty="0"/>
              <a:t>Pennsylvania</a:t>
            </a:r>
            <a:br>
              <a:rPr lang="en-US" altLang="en-US" sz="3600" dirty="0"/>
            </a:br>
            <a:r>
              <a:rPr lang="en-US" altLang="en-US" sz="3600" dirty="0"/>
              <a:t>income tax</a:t>
            </a:r>
            <a:br>
              <a:rPr lang="en-US" altLang="en-US" sz="3600" dirty="0"/>
            </a:br>
            <a:r>
              <a:rPr lang="en-US" altLang="en-US" sz="3600" dirty="0"/>
              <a:t>system</a:t>
            </a:r>
            <a:endParaRPr lang="en-US" sz="3600" dirty="0">
              <a:solidFill>
                <a:schemeClr val="tx2">
                  <a:lumMod val="60000"/>
                  <a:lumOff val="40000"/>
                </a:schemeClr>
              </a:solidFill>
            </a:endParaRPr>
          </a:p>
        </p:txBody>
      </p:sp>
      <p:sp>
        <p:nvSpPr>
          <p:cNvPr id="33795" name="Content Placeholder 2"/>
          <p:cNvSpPr>
            <a:spLocks noGrp="1"/>
          </p:cNvSpPr>
          <p:nvPr>
            <p:ph idx="1"/>
          </p:nvPr>
        </p:nvSpPr>
        <p:spPr>
          <a:xfrm>
            <a:off x="503238" y="2346325"/>
            <a:ext cx="8342312" cy="4724400"/>
          </a:xfrm>
        </p:spPr>
        <p:txBody>
          <a:bodyPr/>
          <a:lstStyle/>
          <a:p>
            <a:pPr eaLnBrk="1" hangingPunct="1"/>
            <a:r>
              <a:rPr lang="en-US" altLang="en-US" sz="2800"/>
              <a:t>Pennsylvania does not tax Social Security benefits or any eligible Pennsylvania public or private pension plan</a:t>
            </a:r>
            <a:br>
              <a:rPr lang="en-US" altLang="en-US" sz="2800"/>
            </a:br>
            <a:endParaRPr lang="en-US" altLang="en-US" sz="2800"/>
          </a:p>
          <a:p>
            <a:pPr eaLnBrk="1" hangingPunct="1"/>
            <a:r>
              <a:rPr lang="en-US" altLang="en-US" sz="2800"/>
              <a:t>No tax on distributions from 401k, 403b, </a:t>
            </a:r>
            <a:r>
              <a:rPr lang="en-US" altLang="en-US" sz="2800" b="1" i="1">
                <a:solidFill>
                  <a:srgbClr val="FF0000"/>
                </a:solidFill>
              </a:rPr>
              <a:t>IRAs</a:t>
            </a:r>
            <a:r>
              <a:rPr lang="en-US" altLang="en-US" sz="2800"/>
              <a:t>, deferred-compensation plans or other retirement accounts</a:t>
            </a:r>
            <a:br>
              <a:rPr lang="en-US" altLang="en-US" sz="2800"/>
            </a:br>
            <a:endParaRPr lang="en-US" altLang="en-US" sz="2800"/>
          </a:p>
          <a:p>
            <a:pPr eaLnBrk="1" hangingPunct="1"/>
            <a:r>
              <a:rPr lang="en-US" altLang="en-US" sz="2800"/>
              <a:t>Property taxes can be steep in some communities</a:t>
            </a:r>
          </a:p>
        </p:txBody>
      </p:sp>
      <p:pic>
        <p:nvPicPr>
          <p:cNvPr id="33796" name="Picture 5" descr="http://www.commonwealthfoundation.org/imgLib/20091217_PITCountyMap.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3738" y="0"/>
            <a:ext cx="4640262" cy="241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sz="3600" dirty="0">
                <a:solidFill>
                  <a:schemeClr val="tx2">
                    <a:lumMod val="60000"/>
                    <a:lumOff val="40000"/>
                  </a:schemeClr>
                </a:solidFill>
              </a:rPr>
              <a:t>Pennsylvania</a:t>
            </a:r>
            <a:br>
              <a:rPr lang="en-US" sz="3600" dirty="0">
                <a:solidFill>
                  <a:schemeClr val="tx2">
                    <a:lumMod val="60000"/>
                    <a:lumOff val="40000"/>
                  </a:schemeClr>
                </a:solidFill>
              </a:rPr>
            </a:br>
            <a:r>
              <a:rPr lang="en-US" sz="3600" dirty="0">
                <a:solidFill>
                  <a:schemeClr val="tx2">
                    <a:lumMod val="60000"/>
                    <a:lumOff val="40000"/>
                  </a:schemeClr>
                </a:solidFill>
              </a:rPr>
              <a:t>income tax</a:t>
            </a:r>
            <a:br>
              <a:rPr lang="en-US" sz="3600" dirty="0">
                <a:solidFill>
                  <a:schemeClr val="tx2">
                    <a:lumMod val="60000"/>
                    <a:lumOff val="40000"/>
                  </a:schemeClr>
                </a:solidFill>
              </a:rPr>
            </a:br>
            <a:r>
              <a:rPr lang="en-US" sz="3600" dirty="0">
                <a:solidFill>
                  <a:schemeClr val="tx2">
                    <a:lumMod val="60000"/>
                    <a:lumOff val="40000"/>
                  </a:schemeClr>
                </a:solidFill>
              </a:rPr>
              <a:t>system</a:t>
            </a:r>
          </a:p>
        </p:txBody>
      </p:sp>
      <p:sp>
        <p:nvSpPr>
          <p:cNvPr id="34819" name="Content Placeholder 2"/>
          <p:cNvSpPr>
            <a:spLocks noGrp="1"/>
          </p:cNvSpPr>
          <p:nvPr>
            <p:ph idx="1"/>
          </p:nvPr>
        </p:nvSpPr>
        <p:spPr>
          <a:xfrm>
            <a:off x="588963" y="2449513"/>
            <a:ext cx="8229600" cy="4724400"/>
          </a:xfrm>
        </p:spPr>
        <p:txBody>
          <a:bodyPr/>
          <a:lstStyle/>
          <a:p>
            <a:pPr eaLnBrk="1" hangingPunct="1"/>
            <a:r>
              <a:rPr lang="en-US" altLang="en-US"/>
              <a:t>Pennsylvania has one of the highest percentage of people age 65+ at 15% of the population</a:t>
            </a:r>
            <a:br>
              <a:rPr lang="en-US" altLang="en-US"/>
            </a:br>
            <a:endParaRPr lang="en-US" altLang="en-US"/>
          </a:p>
          <a:p>
            <a:pPr eaLnBrk="1" hangingPunct="1"/>
            <a:r>
              <a:rPr lang="en-US" altLang="en-US">
                <a:solidFill>
                  <a:srgbClr val="FF0000"/>
                </a:solidFill>
              </a:rPr>
              <a:t>No deduction for charitable gifts</a:t>
            </a:r>
          </a:p>
          <a:p>
            <a:pPr eaLnBrk="1" hangingPunct="1"/>
            <a:r>
              <a:rPr lang="en-US" altLang="en-US">
                <a:solidFill>
                  <a:srgbClr val="FF0000"/>
                </a:solidFill>
              </a:rPr>
              <a:t>Charitable gifts receive only the Federal Income Tax benefits</a:t>
            </a:r>
            <a:endParaRPr lang="en-US" altLang="en-US"/>
          </a:p>
          <a:p>
            <a:pPr eaLnBrk="1" hangingPunct="1"/>
            <a:endParaRPr lang="en-US" altLang="en-US"/>
          </a:p>
        </p:txBody>
      </p:sp>
      <p:pic>
        <p:nvPicPr>
          <p:cNvPr id="34820" name="Picture 5" descr="http://www.commonwealthfoundation.org/imgLib/20091217_PITCountyMap.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3738" y="0"/>
            <a:ext cx="4640262" cy="241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1162050" y="214313"/>
            <a:ext cx="7793038" cy="1462087"/>
          </a:xfrm>
        </p:spPr>
        <p:txBody>
          <a:bodyPr/>
          <a:lstStyle/>
          <a:p>
            <a:r>
              <a:rPr lang="en-US" altLang="en-US" sz="4000"/>
              <a:t>IRA statistics</a:t>
            </a:r>
            <a:r>
              <a:rPr lang="en-US" altLang="en-US"/>
              <a:t>	</a:t>
            </a:r>
          </a:p>
        </p:txBody>
      </p:sp>
      <p:sp>
        <p:nvSpPr>
          <p:cNvPr id="32771" name="Content Placeholder 2"/>
          <p:cNvSpPr>
            <a:spLocks noGrp="1"/>
          </p:cNvSpPr>
          <p:nvPr>
            <p:ph idx="1"/>
          </p:nvPr>
        </p:nvSpPr>
        <p:spPr>
          <a:xfrm>
            <a:off x="573088" y="1879600"/>
            <a:ext cx="8269287" cy="4725988"/>
          </a:xfrm>
        </p:spPr>
        <p:txBody>
          <a:bodyPr/>
          <a:lstStyle/>
          <a:p>
            <a:pPr>
              <a:defRPr/>
            </a:pPr>
            <a:r>
              <a:rPr lang="en-US" altLang="en-US" sz="2800" dirty="0"/>
              <a:t>2.5 million people will turn 70 this year</a:t>
            </a:r>
          </a:p>
          <a:p>
            <a:pPr>
              <a:defRPr/>
            </a:pPr>
            <a:r>
              <a:rPr lang="en-US" altLang="en-US" sz="2800" dirty="0"/>
              <a:t>First baby boomers take their RMD in 2016</a:t>
            </a:r>
          </a:p>
          <a:p>
            <a:pPr lvl="1">
              <a:defRPr/>
            </a:pPr>
            <a:r>
              <a:rPr lang="en-US" altLang="en-US" sz="2400" dirty="0"/>
              <a:t>10,000 baby boomers turn 65 each year</a:t>
            </a:r>
          </a:p>
          <a:p>
            <a:pPr marL="457200" lvl="1" indent="0">
              <a:buFont typeface="Wingdings" panose="05000000000000000000" pitchFamily="2" charset="2"/>
              <a:buNone/>
              <a:defRPr/>
            </a:pPr>
            <a:endParaRPr lang="en-US" altLang="en-US" sz="2400" dirty="0"/>
          </a:p>
          <a:p>
            <a:pPr>
              <a:defRPr/>
            </a:pPr>
            <a:r>
              <a:rPr lang="en-US" altLang="en-US" sz="2800" dirty="0"/>
              <a:t>$7.4 trillion invested in IRA account</a:t>
            </a:r>
          </a:p>
          <a:p>
            <a:pPr lvl="1">
              <a:defRPr/>
            </a:pPr>
            <a:r>
              <a:rPr lang="en-US" altLang="en-US" sz="2400" dirty="0"/>
              <a:t>Vast majority of the funds are held by those over 65</a:t>
            </a:r>
          </a:p>
          <a:p>
            <a:pPr lvl="1">
              <a:defRPr/>
            </a:pPr>
            <a:endParaRPr lang="en-US" altLang="en-US" sz="2400" dirty="0"/>
          </a:p>
          <a:p>
            <a:pPr>
              <a:defRPr/>
            </a:pPr>
            <a:r>
              <a:rPr lang="en-US" altLang="en-US" sz="2400" dirty="0">
                <a:solidFill>
                  <a:srgbClr val="FF0000"/>
                </a:solidFill>
                <a:effectLst>
                  <a:outerShdw blurRad="38100" dist="38100" dir="2700000" algn="tl">
                    <a:srgbClr val="000000">
                      <a:alpha val="43137"/>
                    </a:srgbClr>
                  </a:outerShdw>
                </a:effectLst>
              </a:rPr>
              <a:t>Ed Slott:  </a:t>
            </a:r>
            <a:r>
              <a:rPr lang="en-US" altLang="en-US" sz="2400" dirty="0"/>
              <a:t>DOL fiduciary rules require advisors to explain the charitable rollover option to those who qualify:  </a:t>
            </a:r>
            <a:r>
              <a:rPr lang="en-US" altLang="en-US" sz="2000" i="1" dirty="0">
                <a:solidFill>
                  <a:schemeClr val="tx2">
                    <a:lumMod val="60000"/>
                    <a:lumOff val="40000"/>
                  </a:schemeClr>
                </a:solidFill>
              </a:rPr>
              <a:t>www.ira help.com </a:t>
            </a:r>
            <a:endParaRPr lang="en-US" altLang="en-US" sz="2400" i="1" dirty="0">
              <a:solidFill>
                <a:schemeClr val="tx2">
                  <a:lumMod val="60000"/>
                  <a:lumOff val="40000"/>
                </a:schemeClr>
              </a:solidFill>
            </a:endParaRPr>
          </a:p>
        </p:txBody>
      </p:sp>
      <p:pic>
        <p:nvPicPr>
          <p:cNvPr id="3789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42088" y="112713"/>
            <a:ext cx="2497137" cy="166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3"/>
          <p:cNvSpPr>
            <a:spLocks noGrp="1"/>
          </p:cNvSpPr>
          <p:nvPr>
            <p:ph type="title"/>
          </p:nvPr>
        </p:nvSpPr>
        <p:spPr/>
        <p:txBody>
          <a:bodyPr/>
          <a:lstStyle/>
          <a:p>
            <a:r>
              <a:rPr lang="en-US" altLang="en-US" sz="4000"/>
              <a:t>About the IRA Rollover Law(QCD)</a:t>
            </a:r>
          </a:p>
        </p:txBody>
      </p:sp>
      <p:sp>
        <p:nvSpPr>
          <p:cNvPr id="6" name="Rectangle 3"/>
          <p:cNvSpPr>
            <a:spLocks noGrp="1" noChangeArrowheads="1"/>
          </p:cNvSpPr>
          <p:nvPr>
            <p:ph idx="1"/>
          </p:nvPr>
        </p:nvSpPr>
        <p:spPr>
          <a:xfrm>
            <a:off x="782638" y="2017713"/>
            <a:ext cx="8172450" cy="4840287"/>
          </a:xfrm>
        </p:spPr>
        <p:txBody>
          <a:bodyPr/>
          <a:lstStyle/>
          <a:p>
            <a:pPr marL="166688" indent="-166688" eaLnBrk="1" hangingPunct="1"/>
            <a:r>
              <a:rPr lang="en-US" altLang="en-US">
                <a:solidFill>
                  <a:srgbClr val="FF0000"/>
                </a:solidFill>
              </a:rPr>
              <a:t>On December 18, 2015, IRA rollover became permanent part of tax code</a:t>
            </a:r>
            <a:endParaRPr lang="en-US" altLang="en-US">
              <a:solidFill>
                <a:srgbClr val="01415B"/>
              </a:solidFill>
              <a:ea typeface="ＭＳ Ｐゴシック" panose="020B0600070205080204" pitchFamily="34" charset="-128"/>
              <a:cs typeface="Times New Roman" panose="02020603050405020304" pitchFamily="18" charset="0"/>
            </a:endParaRPr>
          </a:p>
          <a:p>
            <a:pPr marL="166688" indent="-166688" eaLnBrk="1" hangingPunct="1"/>
            <a:r>
              <a:rPr lang="en-US" altLang="en-US">
                <a:solidFill>
                  <a:srgbClr val="01415B"/>
                </a:solidFill>
                <a:ea typeface="ＭＳ Ｐゴシック" panose="020B0600070205080204" pitchFamily="34" charset="-128"/>
                <a:cs typeface="Times New Roman" panose="02020603050405020304" pitchFamily="18" charset="0"/>
              </a:rPr>
              <a:t>IRAs available for tax-free lifetime gifts</a:t>
            </a:r>
          </a:p>
          <a:p>
            <a:pPr marL="166688" indent="-166688" eaLnBrk="1" hangingPunct="1"/>
            <a:r>
              <a:rPr lang="en-US" altLang="en-US">
                <a:solidFill>
                  <a:srgbClr val="01415B"/>
                </a:solidFill>
                <a:ea typeface="ＭＳ Ｐゴシック" panose="020B0600070205080204" pitchFamily="34" charset="-128"/>
                <a:cs typeface="Times New Roman" panose="02020603050405020304" pitchFamily="18" charset="0"/>
              </a:rPr>
              <a:t>Donors must be 70½</a:t>
            </a:r>
            <a:r>
              <a:rPr lang="en-US" altLang="en-US">
                <a:solidFill>
                  <a:srgbClr val="01415B"/>
                </a:solidFill>
                <a:ea typeface="ＭＳ Ｐゴシック" panose="020B0600070205080204" pitchFamily="34" charset="-128"/>
              </a:rPr>
              <a:t> </a:t>
            </a:r>
          </a:p>
          <a:p>
            <a:pPr marL="166688" indent="-166688" eaLnBrk="1" hangingPunct="1"/>
            <a:r>
              <a:rPr lang="en-US" altLang="en-US">
                <a:solidFill>
                  <a:srgbClr val="01415B"/>
                </a:solidFill>
                <a:ea typeface="ＭＳ Ｐゴシック" panose="020B0600070205080204" pitchFamily="34" charset="-128"/>
              </a:rPr>
              <a:t>Up to $100,000 per IRA holder per year</a:t>
            </a:r>
          </a:p>
          <a:p>
            <a:pPr marL="166688" indent="-166688" eaLnBrk="1" hangingPunct="1"/>
            <a:r>
              <a:rPr lang="en-US" altLang="en-US">
                <a:solidFill>
                  <a:srgbClr val="01415B"/>
                </a:solidFill>
                <a:ea typeface="ＭＳ Ｐゴシック" panose="020B0600070205080204" pitchFamily="34" charset="-128"/>
              </a:rPr>
              <a:t>Satisfies all or a portion of an individuals required minimum distribution requirement (RMD)</a:t>
            </a:r>
          </a:p>
          <a:p>
            <a:pPr marL="166688" indent="-166688" eaLnBrk="1" hangingPunct="1"/>
            <a:endParaRPr lang="en-US" altLang="en-US">
              <a:solidFill>
                <a:srgbClr val="01415B"/>
              </a:solidFill>
              <a:ea typeface="ＭＳ Ｐゴシック" panose="020B0600070205080204" pitchFamily="34" charset="-128"/>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left)">
                                      <p:cBhvr>
                                        <p:cTn id="12" dur="500"/>
                                        <p:tgtEl>
                                          <p:spTgt spid="6">
                                            <p:txEl>
                                              <p:pRg st="1" end="1"/>
                                            </p:txEl>
                                          </p:spTgt>
                                        </p:tgtEl>
                                      </p:cBhvr>
                                    </p:animEffect>
                                  </p:childTnLst>
                                </p:cTn>
                              </p:par>
                            </p:childTnLst>
                          </p:cTn>
                        </p:par>
                        <p:par>
                          <p:cTn id="13" fill="hold" nodeType="afterGroup">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animEffect transition="in" filter="wipe(left)">
                                      <p:cBhvr>
                                        <p:cTn id="16" dur="500"/>
                                        <p:tgtEl>
                                          <p:spTgt spid="6">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wipe(left)">
                                      <p:cBhvr>
                                        <p:cTn id="21" dur="500"/>
                                        <p:tgtEl>
                                          <p:spTgt spid="6">
                                            <p:txEl>
                                              <p:pRg st="3" end="3"/>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6">
                                            <p:txEl>
                                              <p:pRg st="4" end="4"/>
                                            </p:txEl>
                                          </p:spTgt>
                                        </p:tgtEl>
                                        <p:attrNameLst>
                                          <p:attrName>style.visibility</p:attrName>
                                        </p:attrNameLst>
                                      </p:cBhvr>
                                      <p:to>
                                        <p:strVal val="visible"/>
                                      </p:to>
                                    </p:set>
                                    <p:animEffect transition="in" filter="wipe(left)">
                                      <p:cBhvr>
                                        <p:cTn id="26"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1062038" y="733425"/>
            <a:ext cx="7793037" cy="1462088"/>
          </a:xfrm>
        </p:spPr>
        <p:txBody>
          <a:bodyPr/>
          <a:lstStyle/>
          <a:p>
            <a:br>
              <a:rPr lang="en-US" altLang="en-US" sz="3200"/>
            </a:br>
            <a:br>
              <a:rPr lang="en-US" altLang="en-US" sz="3200"/>
            </a:br>
            <a:br>
              <a:rPr lang="en-US" altLang="en-US" sz="3200"/>
            </a:br>
            <a:br>
              <a:rPr lang="en-US" altLang="en-US" sz="3200"/>
            </a:br>
            <a:br>
              <a:rPr lang="en-US" altLang="en-US" sz="3200"/>
            </a:br>
            <a:br>
              <a:rPr lang="en-US" altLang="en-US" sz="3200"/>
            </a:br>
            <a:br>
              <a:rPr lang="en-US" altLang="en-US" sz="3200"/>
            </a:br>
            <a:br>
              <a:rPr lang="en-US" altLang="en-US" sz="3200"/>
            </a:br>
            <a:br>
              <a:rPr lang="en-US" altLang="en-US" sz="3200"/>
            </a:br>
            <a:r>
              <a:rPr lang="en-US" altLang="en-US" sz="3200"/>
              <a:t>A Guide to IRA Charitable Rollovers(QCD)</a:t>
            </a:r>
            <a:br>
              <a:rPr lang="en-US" altLang="en-US" sz="3200"/>
            </a:br>
            <a:endParaRPr lang="en-US" altLang="en-US" sz="3200"/>
          </a:p>
        </p:txBody>
      </p:sp>
      <p:sp>
        <p:nvSpPr>
          <p:cNvPr id="47107" name="Rectangle 3"/>
          <p:cNvSpPr>
            <a:spLocks noGrp="1" noChangeArrowheads="1"/>
          </p:cNvSpPr>
          <p:nvPr>
            <p:ph type="body" idx="1"/>
          </p:nvPr>
        </p:nvSpPr>
        <p:spPr>
          <a:xfrm>
            <a:off x="755650" y="2017713"/>
            <a:ext cx="8199438" cy="4621212"/>
          </a:xfrm>
        </p:spPr>
        <p:txBody>
          <a:bodyPr/>
          <a:lstStyle/>
          <a:p>
            <a:pPr>
              <a:lnSpc>
                <a:spcPct val="90000"/>
              </a:lnSpc>
            </a:pPr>
            <a:r>
              <a:rPr lang="en-US" altLang="en-US" sz="2400"/>
              <a:t>5 Donor profiles</a:t>
            </a:r>
          </a:p>
          <a:p>
            <a:pPr lvl="1">
              <a:lnSpc>
                <a:spcPct val="90000"/>
              </a:lnSpc>
            </a:pPr>
            <a:r>
              <a:rPr lang="en-US" altLang="en-US" sz="2000"/>
              <a:t>Convenience donor</a:t>
            </a:r>
          </a:p>
          <a:p>
            <a:pPr lvl="1">
              <a:lnSpc>
                <a:spcPct val="90000"/>
              </a:lnSpc>
            </a:pPr>
            <a:r>
              <a:rPr lang="en-US" altLang="en-US" sz="2000"/>
              <a:t>Standard deduction </a:t>
            </a:r>
            <a:r>
              <a:rPr lang="en-US" altLang="en-US" sz="1800"/>
              <a:t>donor</a:t>
            </a:r>
          </a:p>
          <a:p>
            <a:pPr lvl="1">
              <a:lnSpc>
                <a:spcPct val="90000"/>
              </a:lnSpc>
            </a:pPr>
            <a:r>
              <a:rPr lang="en-US" altLang="en-US" sz="2000"/>
              <a:t>Generous donor</a:t>
            </a:r>
          </a:p>
          <a:p>
            <a:pPr lvl="1">
              <a:lnSpc>
                <a:spcPct val="90000"/>
              </a:lnSpc>
            </a:pPr>
            <a:r>
              <a:rPr lang="en-US" altLang="en-US" sz="2000"/>
              <a:t>Major donor</a:t>
            </a:r>
          </a:p>
          <a:p>
            <a:pPr lvl="1">
              <a:lnSpc>
                <a:spcPct val="90000"/>
              </a:lnSpc>
            </a:pPr>
            <a:r>
              <a:rPr lang="en-US" altLang="en-US" sz="2000"/>
              <a:t>Social security </a:t>
            </a:r>
            <a:r>
              <a:rPr lang="en-US" altLang="en-US" sz="1800"/>
              <a:t>donor</a:t>
            </a:r>
          </a:p>
          <a:p>
            <a:pPr lvl="1">
              <a:lnSpc>
                <a:spcPct val="90000"/>
              </a:lnSpc>
              <a:buFont typeface="Wingdings" panose="05000000000000000000" pitchFamily="2" charset="2"/>
              <a:buNone/>
            </a:pPr>
            <a:endParaRPr lang="en-US" altLang="en-US" sz="2000"/>
          </a:p>
        </p:txBody>
      </p:sp>
      <p:pic>
        <p:nvPicPr>
          <p:cNvPr id="47108" name="Picture 1" descr="Screen Clipp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08600" y="3181350"/>
            <a:ext cx="3646488" cy="306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5573" name="TextBox 2"/>
          <p:cNvSpPr txBox="1">
            <a:spLocks noChangeArrowheads="1"/>
          </p:cNvSpPr>
          <p:nvPr/>
        </p:nvSpPr>
        <p:spPr bwMode="auto">
          <a:xfrm>
            <a:off x="5080000" y="2576513"/>
            <a:ext cx="355441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pitchFamily="18" charset="0"/>
              </a:defRPr>
            </a:lvl1pPr>
            <a:lvl2pPr marL="742950" indent="-285750">
              <a:defRPr sz="3200">
                <a:solidFill>
                  <a:schemeClr val="tx1"/>
                </a:solidFill>
                <a:latin typeface="Times New Roman" pitchFamily="18" charset="0"/>
              </a:defRPr>
            </a:lvl2pPr>
            <a:lvl3pPr marL="1143000" indent="-228600">
              <a:defRPr sz="3200">
                <a:solidFill>
                  <a:schemeClr val="tx1"/>
                </a:solidFill>
                <a:latin typeface="Times New Roman" pitchFamily="18" charset="0"/>
              </a:defRPr>
            </a:lvl3pPr>
            <a:lvl4pPr marL="1600200" indent="-228600">
              <a:defRPr sz="3200">
                <a:solidFill>
                  <a:schemeClr val="tx1"/>
                </a:solidFill>
                <a:latin typeface="Times New Roman" pitchFamily="18" charset="0"/>
              </a:defRPr>
            </a:lvl4pPr>
            <a:lvl5pPr marL="2057400" indent="-228600">
              <a:defRPr sz="3200">
                <a:solidFill>
                  <a:schemeClr val="tx1"/>
                </a:solidFill>
                <a:latin typeface="Times New Roman" pitchFamily="18" charset="0"/>
              </a:defRPr>
            </a:lvl5pPr>
            <a:lvl6pPr marL="2514600" indent="-228600" eaLnBrk="0" fontAlgn="base" hangingPunct="0">
              <a:spcBef>
                <a:spcPct val="20000"/>
              </a:spcBef>
              <a:spcAft>
                <a:spcPct val="0"/>
              </a:spcAft>
              <a:buClr>
                <a:schemeClr val="accent2"/>
              </a:buClr>
              <a:buSzPct val="75000"/>
              <a:buFont typeface="Monotype Sorts" pitchFamily="2" charset="2"/>
              <a:buChar char="n"/>
              <a:defRPr sz="3200">
                <a:solidFill>
                  <a:schemeClr val="tx1"/>
                </a:solidFill>
                <a:latin typeface="Times New Roman" pitchFamily="18" charset="0"/>
              </a:defRPr>
            </a:lvl6pPr>
            <a:lvl7pPr marL="2971800" indent="-228600" eaLnBrk="0" fontAlgn="base" hangingPunct="0">
              <a:spcBef>
                <a:spcPct val="20000"/>
              </a:spcBef>
              <a:spcAft>
                <a:spcPct val="0"/>
              </a:spcAft>
              <a:buClr>
                <a:schemeClr val="accent2"/>
              </a:buClr>
              <a:buSzPct val="75000"/>
              <a:buFont typeface="Monotype Sorts" pitchFamily="2" charset="2"/>
              <a:buChar char="n"/>
              <a:defRPr sz="3200">
                <a:solidFill>
                  <a:schemeClr val="tx1"/>
                </a:solidFill>
                <a:latin typeface="Times New Roman" pitchFamily="18" charset="0"/>
              </a:defRPr>
            </a:lvl7pPr>
            <a:lvl8pPr marL="3429000" indent="-228600" eaLnBrk="0" fontAlgn="base" hangingPunct="0">
              <a:spcBef>
                <a:spcPct val="20000"/>
              </a:spcBef>
              <a:spcAft>
                <a:spcPct val="0"/>
              </a:spcAft>
              <a:buClr>
                <a:schemeClr val="accent2"/>
              </a:buClr>
              <a:buSzPct val="75000"/>
              <a:buFont typeface="Monotype Sorts" pitchFamily="2" charset="2"/>
              <a:buChar char="n"/>
              <a:defRPr sz="3200">
                <a:solidFill>
                  <a:schemeClr val="tx1"/>
                </a:solidFill>
                <a:latin typeface="Times New Roman" pitchFamily="18" charset="0"/>
              </a:defRPr>
            </a:lvl8pPr>
            <a:lvl9pPr marL="3886200" indent="-228600" eaLnBrk="0" fontAlgn="base" hangingPunct="0">
              <a:spcBef>
                <a:spcPct val="20000"/>
              </a:spcBef>
              <a:spcAft>
                <a:spcPct val="0"/>
              </a:spcAft>
              <a:buClr>
                <a:schemeClr val="accent2"/>
              </a:buClr>
              <a:buSzPct val="75000"/>
              <a:buFont typeface="Monotype Sorts" pitchFamily="2" charset="2"/>
              <a:buChar char="n"/>
              <a:defRPr sz="3200">
                <a:solidFill>
                  <a:schemeClr val="tx1"/>
                </a:solidFill>
                <a:latin typeface="Times New Roman" pitchFamily="18" charset="0"/>
              </a:defRPr>
            </a:lvl9pPr>
          </a:lstStyle>
          <a:p>
            <a:pPr algn="ctr" eaLnBrk="1" fontAlgn="auto" hangingPunct="1">
              <a:spcBef>
                <a:spcPts val="0"/>
              </a:spcBef>
              <a:spcAft>
                <a:spcPts val="0"/>
              </a:spcAft>
              <a:defRPr/>
            </a:pPr>
            <a:r>
              <a:rPr lang="en-US" sz="1600" kern="0" dirty="0">
                <a:solidFill>
                  <a:srgbClr val="FF0000"/>
                </a:solidFill>
                <a:latin typeface="Tahoma" pitchFamily="34" charset="0"/>
              </a:rPr>
              <a:t>Amount received in IRA gifts</a:t>
            </a:r>
          </a:p>
          <a:p>
            <a:pPr algn="ctr" eaLnBrk="1" fontAlgn="auto" hangingPunct="1">
              <a:spcBef>
                <a:spcPts val="0"/>
              </a:spcBef>
              <a:spcAft>
                <a:spcPts val="0"/>
              </a:spcAft>
              <a:defRPr/>
            </a:pPr>
            <a:r>
              <a:rPr lang="en-US" sz="1600" kern="0" dirty="0">
                <a:solidFill>
                  <a:srgbClr val="FF0000"/>
                </a:solidFill>
                <a:latin typeface="Tahoma" pitchFamily="34" charset="0"/>
              </a:rPr>
              <a:t>of Various Size </a:t>
            </a:r>
          </a:p>
        </p:txBody>
      </p:sp>
      <p:sp>
        <p:nvSpPr>
          <p:cNvPr id="47110" name="Arrow: Right 1"/>
          <p:cNvSpPr>
            <a:spLocks noChangeArrowheads="1"/>
          </p:cNvSpPr>
          <p:nvPr/>
        </p:nvSpPr>
        <p:spPr bwMode="auto">
          <a:xfrm>
            <a:off x="4140200" y="3821113"/>
            <a:ext cx="1257300" cy="396875"/>
          </a:xfrm>
          <a:prstGeom prst="rightArrow">
            <a:avLst>
              <a:gd name="adj1" fmla="val 50000"/>
              <a:gd name="adj2" fmla="val 49896"/>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en-US" altLang="en-US" sz="1800"/>
          </a:p>
        </p:txBody>
      </p:sp>
    </p:spTree>
    <p:extLst>
      <p:ext uri="{BB962C8B-B14F-4D97-AF65-F5344CB8AC3E}">
        <p14:creationId xmlns:p14="http://schemas.microsoft.com/office/powerpoint/2010/main" val="3152549089"/>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695325" y="1911350"/>
            <a:ext cx="7980363" cy="4946650"/>
          </a:xfrm>
        </p:spPr>
        <p:txBody>
          <a:bodyPr/>
          <a:lstStyle/>
          <a:p>
            <a:pPr>
              <a:lnSpc>
                <a:spcPct val="90000"/>
              </a:lnSpc>
            </a:pPr>
            <a:r>
              <a:rPr lang="en-US" altLang="en-US" sz="2400"/>
              <a:t>Allows for IRA distributions to charity</a:t>
            </a:r>
          </a:p>
          <a:p>
            <a:pPr lvl="2">
              <a:lnSpc>
                <a:spcPct val="90000"/>
              </a:lnSpc>
            </a:pPr>
            <a:r>
              <a:rPr lang="en-US" altLang="en-US" sz="1800"/>
              <a:t>Both regular IRA accounts and Roth IRA accounts (5 year rule) are eligible</a:t>
            </a:r>
          </a:p>
          <a:p>
            <a:pPr lvl="2">
              <a:lnSpc>
                <a:spcPct val="90000"/>
              </a:lnSpc>
            </a:pPr>
            <a:r>
              <a:rPr lang="en-US" altLang="en-US" sz="1800"/>
              <a:t>IRA checkbooks (must be payable to charity)</a:t>
            </a:r>
          </a:p>
          <a:p>
            <a:pPr>
              <a:lnSpc>
                <a:spcPct val="90000"/>
              </a:lnSpc>
            </a:pPr>
            <a:r>
              <a:rPr lang="en-US" altLang="en-US" sz="2400"/>
              <a:t>Charity must be eligible</a:t>
            </a:r>
          </a:p>
          <a:p>
            <a:pPr>
              <a:lnSpc>
                <a:spcPct val="90000"/>
              </a:lnSpc>
            </a:pPr>
            <a:r>
              <a:rPr lang="en-US" altLang="en-US" sz="2400"/>
              <a:t>Individual must be 70½ or older on the </a:t>
            </a:r>
            <a:r>
              <a:rPr lang="en-US" altLang="en-US" sz="2400" u="sng">
                <a:solidFill>
                  <a:srgbClr val="FF0000"/>
                </a:solidFill>
              </a:rPr>
              <a:t>date of contribution</a:t>
            </a:r>
          </a:p>
          <a:p>
            <a:pPr lvl="2">
              <a:lnSpc>
                <a:spcPct val="90000"/>
              </a:lnSpc>
            </a:pPr>
            <a:r>
              <a:rPr lang="en-US" altLang="en-US" sz="1800"/>
              <a:t>Qualified Charitable Distribution (QCD) will qualify for the Required Minimum Distribution requirements of IRA</a:t>
            </a:r>
          </a:p>
          <a:p>
            <a:pPr>
              <a:lnSpc>
                <a:spcPct val="90000"/>
              </a:lnSpc>
            </a:pPr>
            <a:r>
              <a:rPr lang="en-US" altLang="en-US" sz="2400"/>
              <a:t>$100,000 limit</a:t>
            </a:r>
          </a:p>
          <a:p>
            <a:pPr lvl="2">
              <a:lnSpc>
                <a:spcPct val="90000"/>
              </a:lnSpc>
            </a:pPr>
            <a:r>
              <a:rPr lang="en-US" altLang="en-US" sz="1800"/>
              <a:t>$200,000 from couple with separate accounts</a:t>
            </a:r>
          </a:p>
          <a:p>
            <a:pPr>
              <a:lnSpc>
                <a:spcPct val="90000"/>
              </a:lnSpc>
            </a:pPr>
            <a:r>
              <a:rPr lang="en-US" altLang="en-US" sz="2400"/>
              <a:t>Transfers from other pensions and profit sharing plans, i.e. Keogh, 401k, 403b, etc., are not allowed</a:t>
            </a:r>
          </a:p>
          <a:p>
            <a:pPr lvl="2">
              <a:lnSpc>
                <a:spcPct val="90000"/>
              </a:lnSpc>
            </a:pPr>
            <a:r>
              <a:rPr lang="en-US" altLang="en-US" sz="1800"/>
              <a:t>Possible to rollover above accounts to IRA if plan and time permit</a:t>
            </a:r>
          </a:p>
          <a:p>
            <a:pPr lvl="1">
              <a:lnSpc>
                <a:spcPct val="90000"/>
              </a:lnSpc>
            </a:pPr>
            <a:endParaRPr lang="en-US" altLang="en-US" sz="2000"/>
          </a:p>
        </p:txBody>
      </p:sp>
      <p:sp>
        <p:nvSpPr>
          <p:cNvPr id="41987" name="Rectangle 7"/>
          <p:cNvSpPr>
            <a:spLocks noGrp="1" noChangeArrowheads="1"/>
          </p:cNvSpPr>
          <p:nvPr>
            <p:ph type="title"/>
          </p:nvPr>
        </p:nvSpPr>
        <p:spPr/>
        <p:txBody>
          <a:bodyPr/>
          <a:lstStyle/>
          <a:p>
            <a:r>
              <a:rPr lang="en-US" altLang="en-US" sz="3200"/>
              <a:t>A Guide to IRA Charitable Rollovers (QCD)</a:t>
            </a: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a:t>Charities and those not eligible</a:t>
            </a:r>
          </a:p>
        </p:txBody>
      </p:sp>
      <p:sp>
        <p:nvSpPr>
          <p:cNvPr id="44035" name="Content Placeholder 2"/>
          <p:cNvSpPr>
            <a:spLocks noGrp="1"/>
          </p:cNvSpPr>
          <p:nvPr>
            <p:ph idx="1"/>
          </p:nvPr>
        </p:nvSpPr>
        <p:spPr>
          <a:xfrm>
            <a:off x="582613" y="2122488"/>
            <a:ext cx="7772400" cy="4833937"/>
          </a:xfrm>
        </p:spPr>
        <p:txBody>
          <a:bodyPr/>
          <a:lstStyle/>
          <a:p>
            <a:r>
              <a:rPr lang="en-US" altLang="en-US" sz="2800"/>
              <a:t>Charities must be public 501(c)3</a:t>
            </a:r>
          </a:p>
          <a:p>
            <a:pPr lvl="1"/>
            <a:r>
              <a:rPr lang="en-US" altLang="en-US" sz="2400"/>
              <a:t>Eligible for charitable deductions under IRS section 170</a:t>
            </a:r>
          </a:p>
          <a:p>
            <a:r>
              <a:rPr lang="en-US" altLang="en-US" sz="2800"/>
              <a:t>No private foundations</a:t>
            </a:r>
          </a:p>
          <a:p>
            <a:r>
              <a:rPr lang="en-US" altLang="en-US" sz="2800"/>
              <a:t>No donor advised funds at community foundations</a:t>
            </a:r>
          </a:p>
          <a:p>
            <a:pPr lvl="1"/>
            <a:r>
              <a:rPr lang="en-US" altLang="en-US" sz="2400"/>
              <a:t>Field of interest funds are OK</a:t>
            </a:r>
          </a:p>
          <a:p>
            <a:r>
              <a:rPr lang="en-US" altLang="en-US" sz="2800"/>
              <a:t>No supporting organizations classified as 509(a)3 </a:t>
            </a: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body" idx="1"/>
          </p:nvPr>
        </p:nvSpPr>
        <p:spPr>
          <a:xfrm>
            <a:off x="615950" y="1911350"/>
            <a:ext cx="7185025" cy="4946650"/>
          </a:xfrm>
        </p:spPr>
        <p:txBody>
          <a:bodyPr/>
          <a:lstStyle/>
          <a:p>
            <a:pPr eaLnBrk="1" hangingPunct="1"/>
            <a:r>
              <a:rPr lang="en-US" altLang="en-US" sz="2800">
                <a:solidFill>
                  <a:schemeClr val="tx2"/>
                </a:solidFill>
              </a:rPr>
              <a:t>NOT permitted transfers/gifts, QCDs</a:t>
            </a:r>
          </a:p>
          <a:p>
            <a:pPr lvl="1" eaLnBrk="1" hangingPunct="1"/>
            <a:r>
              <a:rPr lang="en-US" altLang="en-US" sz="2400"/>
              <a:t>Outright gifts only</a:t>
            </a:r>
          </a:p>
          <a:p>
            <a:pPr lvl="1" eaLnBrk="1" hangingPunct="1"/>
            <a:r>
              <a:rPr lang="en-US" altLang="en-US" sz="2400"/>
              <a:t>No split interest gifts</a:t>
            </a:r>
          </a:p>
          <a:p>
            <a:pPr lvl="2" eaLnBrk="1" hangingPunct="1"/>
            <a:r>
              <a:rPr lang="en-US" altLang="en-US" sz="2000"/>
              <a:t>No charitable gift annuities (CGA)</a:t>
            </a:r>
          </a:p>
          <a:p>
            <a:pPr lvl="2" eaLnBrk="1" hangingPunct="1"/>
            <a:r>
              <a:rPr lang="en-US" altLang="en-US" sz="2000"/>
              <a:t>No charitable remainder unitrusts (CRT)</a:t>
            </a:r>
          </a:p>
          <a:p>
            <a:pPr lvl="2" eaLnBrk="1" hangingPunct="1"/>
            <a:r>
              <a:rPr lang="en-US" altLang="en-US" sz="2000"/>
              <a:t>No charitable remainder annuity trusts (CRAT)</a:t>
            </a:r>
          </a:p>
          <a:p>
            <a:pPr lvl="2" eaLnBrk="1" hangingPunct="1"/>
            <a:r>
              <a:rPr lang="en-US" altLang="en-US" sz="2000"/>
              <a:t>No pooled life income funds (PIF)</a:t>
            </a:r>
          </a:p>
          <a:p>
            <a:pPr lvl="1" eaLnBrk="1" hangingPunct="1"/>
            <a:r>
              <a:rPr lang="en-US" altLang="en-US" sz="2400"/>
              <a:t>No “quid pro quo” gifts</a:t>
            </a:r>
          </a:p>
          <a:p>
            <a:pPr lvl="2" eaLnBrk="1" hangingPunct="1"/>
            <a:r>
              <a:rPr lang="en-US" altLang="en-US" sz="2000"/>
              <a:t>No personal benefits</a:t>
            </a:r>
          </a:p>
          <a:p>
            <a:pPr lvl="2" eaLnBrk="1" hangingPunct="1"/>
            <a:r>
              <a:rPr lang="en-US" altLang="en-US" sz="2000"/>
              <a:t>No special events</a:t>
            </a:r>
          </a:p>
          <a:p>
            <a:pPr lvl="2" eaLnBrk="1" hangingPunct="1"/>
            <a:r>
              <a:rPr lang="en-US" altLang="en-US" sz="2000"/>
              <a:t>No athletic tickets</a:t>
            </a:r>
            <a:endParaRPr lang="en-US" altLang="en-US"/>
          </a:p>
        </p:txBody>
      </p:sp>
      <p:sp>
        <p:nvSpPr>
          <p:cNvPr id="45059" name="Rectangle 5"/>
          <p:cNvSpPr>
            <a:spLocks noGrp="1" noChangeArrowheads="1"/>
          </p:cNvSpPr>
          <p:nvPr>
            <p:ph type="title"/>
          </p:nvPr>
        </p:nvSpPr>
        <p:spPr>
          <a:noFill/>
        </p:spPr>
        <p:txBody>
          <a:bodyPr/>
          <a:lstStyle/>
          <a:p>
            <a:pPr eaLnBrk="1" hangingPunct="1"/>
            <a:r>
              <a:rPr lang="en-US" altLang="en-US" sz="3200"/>
              <a:t>A Guide to IRA Charitable Rollovers(QCD)</a:t>
            </a:r>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type="body" idx="1"/>
          </p:nvPr>
        </p:nvSpPr>
        <p:spPr>
          <a:xfrm>
            <a:off x="639763" y="1989138"/>
            <a:ext cx="7151687" cy="4946650"/>
          </a:xfrm>
        </p:spPr>
        <p:txBody>
          <a:bodyPr/>
          <a:lstStyle/>
          <a:p>
            <a:pPr eaLnBrk="1" hangingPunct="1"/>
            <a:r>
              <a:rPr lang="en-US" altLang="en-US" sz="2800">
                <a:solidFill>
                  <a:schemeClr val="tx2"/>
                </a:solidFill>
              </a:rPr>
              <a:t>Suggested procedures</a:t>
            </a:r>
          </a:p>
          <a:p>
            <a:pPr lvl="1" eaLnBrk="1" hangingPunct="1"/>
            <a:r>
              <a:rPr lang="en-US" altLang="en-US" sz="2400"/>
              <a:t>1.  Notify charity of potential gift</a:t>
            </a:r>
          </a:p>
          <a:p>
            <a:pPr lvl="1" eaLnBrk="1" hangingPunct="1"/>
            <a:r>
              <a:rPr lang="en-US" altLang="en-US" sz="2400"/>
              <a:t>2.  Instruct custodian/trustee of IRA on the proper form and if no form send a complete letter of instructions with payment/gift to the charity as a “third party payment”</a:t>
            </a:r>
          </a:p>
          <a:p>
            <a:pPr lvl="1" eaLnBrk="1" hangingPunct="1"/>
            <a:r>
              <a:rPr lang="en-US" altLang="en-US" sz="2400"/>
              <a:t>Transfer will be mostly cash but in-kind transfers (i.e. securities) are permitted</a:t>
            </a:r>
          </a:p>
          <a:p>
            <a:pPr lvl="1" eaLnBrk="1" hangingPunct="1"/>
            <a:r>
              <a:rPr lang="en-US" altLang="en-US" sz="2400"/>
              <a:t>3.  Keep records of transfer </a:t>
            </a:r>
          </a:p>
          <a:p>
            <a:pPr lvl="2" eaLnBrk="1" hangingPunct="1"/>
            <a:r>
              <a:rPr lang="en-US" altLang="en-US" sz="2000" b="1">
                <a:solidFill>
                  <a:srgbClr val="FF0000"/>
                </a:solidFill>
              </a:rPr>
              <a:t>substantiation from charity</a:t>
            </a:r>
          </a:p>
          <a:p>
            <a:pPr lvl="1" eaLnBrk="1" hangingPunct="1"/>
            <a:r>
              <a:rPr lang="en-US" altLang="en-US" sz="2400"/>
              <a:t>If appropriate, elect out of withholding</a:t>
            </a:r>
          </a:p>
        </p:txBody>
      </p:sp>
      <p:sp>
        <p:nvSpPr>
          <p:cNvPr id="47107" name="Rectangle 5"/>
          <p:cNvSpPr>
            <a:spLocks noGrp="1" noChangeArrowheads="1"/>
          </p:cNvSpPr>
          <p:nvPr>
            <p:ph type="title"/>
          </p:nvPr>
        </p:nvSpPr>
        <p:spPr>
          <a:noFill/>
        </p:spPr>
        <p:txBody>
          <a:bodyPr/>
          <a:lstStyle/>
          <a:p>
            <a:pPr eaLnBrk="1" hangingPunct="1"/>
            <a:r>
              <a:rPr lang="en-US" altLang="en-US" sz="3200"/>
              <a:t>A Guide to IRA Charitable Rollovers(QCD)</a:t>
            </a:r>
          </a:p>
        </p:txBody>
      </p:sp>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1"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49375" y="2271713"/>
            <a:ext cx="6762750" cy="388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5" name="Title 2"/>
          <p:cNvSpPr>
            <a:spLocks noGrp="1"/>
          </p:cNvSpPr>
          <p:nvPr>
            <p:ph type="title"/>
          </p:nvPr>
        </p:nvSpPr>
        <p:spPr/>
        <p:txBody>
          <a:bodyPr/>
          <a:lstStyle/>
          <a:p>
            <a:r>
              <a:rPr lang="en-US" altLang="en-US"/>
              <a:t>Marketing campaigns</a:t>
            </a:r>
          </a:p>
        </p:txBody>
      </p:sp>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altLang="en-US" sz="3600"/>
              <a:t>Questions to help donors decide</a:t>
            </a:r>
          </a:p>
        </p:txBody>
      </p:sp>
      <p:sp>
        <p:nvSpPr>
          <p:cNvPr id="50179" name="Content Placeholder 2"/>
          <p:cNvSpPr>
            <a:spLocks noGrp="1"/>
          </p:cNvSpPr>
          <p:nvPr>
            <p:ph idx="1"/>
          </p:nvPr>
        </p:nvSpPr>
        <p:spPr>
          <a:xfrm>
            <a:off x="658813" y="1973263"/>
            <a:ext cx="8137525" cy="4664075"/>
          </a:xfrm>
        </p:spPr>
        <p:txBody>
          <a:bodyPr/>
          <a:lstStyle/>
          <a:p>
            <a:r>
              <a:rPr lang="en-US" altLang="en-US">
                <a:solidFill>
                  <a:srgbClr val="FF0000"/>
                </a:solidFill>
              </a:rPr>
              <a:t>1.  </a:t>
            </a:r>
            <a:r>
              <a:rPr lang="en-US" altLang="en-US"/>
              <a:t>Are your planning to leave a charitable legacy through your estate plan?</a:t>
            </a:r>
          </a:p>
        </p:txBody>
      </p:sp>
      <p:pic>
        <p:nvPicPr>
          <p:cNvPr id="5018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244850"/>
            <a:ext cx="9144000" cy="407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altLang="en-US" sz="3600"/>
              <a:t>Questions to help donors decide</a:t>
            </a:r>
          </a:p>
        </p:txBody>
      </p:sp>
      <p:sp>
        <p:nvSpPr>
          <p:cNvPr id="51203" name="Content Placeholder 2"/>
          <p:cNvSpPr>
            <a:spLocks noGrp="1"/>
          </p:cNvSpPr>
          <p:nvPr>
            <p:ph idx="1"/>
          </p:nvPr>
        </p:nvSpPr>
        <p:spPr>
          <a:xfrm>
            <a:off x="615950" y="2017713"/>
            <a:ext cx="8528050" cy="4664075"/>
          </a:xfrm>
        </p:spPr>
        <p:txBody>
          <a:bodyPr/>
          <a:lstStyle/>
          <a:p>
            <a:r>
              <a:rPr lang="en-US" altLang="en-US">
                <a:solidFill>
                  <a:srgbClr val="FF0000"/>
                </a:solidFill>
              </a:rPr>
              <a:t>2.  </a:t>
            </a:r>
            <a:r>
              <a:rPr lang="en-US" altLang="en-US"/>
              <a:t>Have your designated your favorite cause as the beneficiary of retirement assets?</a:t>
            </a:r>
          </a:p>
        </p:txBody>
      </p:sp>
      <p:pic>
        <p:nvPicPr>
          <p:cNvPr id="5120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529013"/>
            <a:ext cx="9144000" cy="400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type="body" idx="1"/>
          </p:nvPr>
        </p:nvSpPr>
        <p:spPr>
          <a:xfrm>
            <a:off x="674688" y="1979613"/>
            <a:ext cx="7151687" cy="4946650"/>
          </a:xfrm>
        </p:spPr>
        <p:txBody>
          <a:bodyPr/>
          <a:lstStyle/>
          <a:p>
            <a:pPr eaLnBrk="1" hangingPunct="1"/>
            <a:r>
              <a:rPr lang="en-US" altLang="en-US">
                <a:solidFill>
                  <a:schemeClr val="tx2"/>
                </a:solidFill>
              </a:rPr>
              <a:t>Donor Profile – Convenience Donor</a:t>
            </a:r>
          </a:p>
          <a:p>
            <a:pPr lvl="1" eaLnBrk="1" hangingPunct="1"/>
            <a:r>
              <a:rPr lang="en-US" altLang="en-US"/>
              <a:t>Most delay taking distributions until the last quarter of the year in order to grow the invested funds tax-free</a:t>
            </a:r>
          </a:p>
          <a:p>
            <a:pPr lvl="1" eaLnBrk="1" hangingPunct="1"/>
            <a:r>
              <a:rPr lang="en-US" altLang="en-US"/>
              <a:t>If actively making charitable gifts may consider the benefits of making gifts from their IRA account(s)</a:t>
            </a:r>
          </a:p>
          <a:p>
            <a:pPr lvl="3" eaLnBrk="1" hangingPunct="1"/>
            <a:r>
              <a:rPr lang="en-US" altLang="en-US"/>
              <a:t>No inclusion in income</a:t>
            </a:r>
          </a:p>
          <a:p>
            <a:pPr lvl="3" eaLnBrk="1" hangingPunct="1"/>
            <a:r>
              <a:rPr lang="en-US" altLang="en-US">
                <a:solidFill>
                  <a:srgbClr val="FF0000"/>
                </a:solidFill>
              </a:rPr>
              <a:t>No income tax deduction</a:t>
            </a:r>
          </a:p>
          <a:p>
            <a:pPr lvl="3" eaLnBrk="1" hangingPunct="1"/>
            <a:r>
              <a:rPr lang="en-US" altLang="en-US"/>
              <a:t>Qualifies for RMD</a:t>
            </a:r>
          </a:p>
        </p:txBody>
      </p:sp>
      <p:sp>
        <p:nvSpPr>
          <p:cNvPr id="52227" name="Rectangle 5"/>
          <p:cNvSpPr>
            <a:spLocks noGrp="1" noChangeArrowheads="1"/>
          </p:cNvSpPr>
          <p:nvPr>
            <p:ph type="title"/>
          </p:nvPr>
        </p:nvSpPr>
        <p:spPr>
          <a:noFill/>
        </p:spPr>
        <p:txBody>
          <a:bodyPr/>
          <a:lstStyle/>
          <a:p>
            <a:pPr eaLnBrk="1" hangingPunct="1"/>
            <a:r>
              <a:rPr lang="en-US" altLang="en-US" sz="3200"/>
              <a:t>A Guide to IRA Charitable Rollovers(QCD)</a:t>
            </a:r>
          </a:p>
        </p:txBody>
      </p:sp>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altLang="en-US" sz="3600"/>
              <a:t>Questions to help donors decide</a:t>
            </a:r>
          </a:p>
        </p:txBody>
      </p:sp>
      <p:sp>
        <p:nvSpPr>
          <p:cNvPr id="54275" name="Content Placeholder 2"/>
          <p:cNvSpPr>
            <a:spLocks noGrp="1"/>
          </p:cNvSpPr>
          <p:nvPr>
            <p:ph idx="1"/>
          </p:nvPr>
        </p:nvSpPr>
        <p:spPr>
          <a:xfrm>
            <a:off x="720725" y="2017713"/>
            <a:ext cx="8423275" cy="4664075"/>
          </a:xfrm>
        </p:spPr>
        <p:txBody>
          <a:bodyPr/>
          <a:lstStyle/>
          <a:p>
            <a:r>
              <a:rPr lang="en-US" altLang="en-US">
                <a:solidFill>
                  <a:srgbClr val="FF0000"/>
                </a:solidFill>
              </a:rPr>
              <a:t>3.  </a:t>
            </a:r>
            <a:r>
              <a:rPr lang="en-US" altLang="en-US"/>
              <a:t>Have your retirement savings and investments growth exceeded your expectations?</a:t>
            </a:r>
          </a:p>
          <a:p>
            <a:endParaRPr lang="en-US" altLang="en-US"/>
          </a:p>
        </p:txBody>
      </p:sp>
      <p:pic>
        <p:nvPicPr>
          <p:cNvPr id="5427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587750"/>
            <a:ext cx="9144000"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1103313" y="376238"/>
            <a:ext cx="7793037" cy="1462087"/>
          </a:xfrm>
        </p:spPr>
        <p:txBody>
          <a:bodyPr/>
          <a:lstStyle/>
          <a:p>
            <a:pPr algn="ctr"/>
            <a:r>
              <a:rPr lang="en-US" altLang="en-US" sz="3200"/>
              <a:t>Required Minimum Distribution (RMD)</a:t>
            </a:r>
            <a:br>
              <a:rPr lang="en-US" altLang="en-US" sz="3200"/>
            </a:br>
            <a:r>
              <a:rPr lang="en-US" altLang="en-US" sz="3200"/>
              <a:t>IRS table percentages</a:t>
            </a:r>
          </a:p>
        </p:txBody>
      </p:sp>
      <p:graphicFrame>
        <p:nvGraphicFramePr>
          <p:cNvPr id="55299" name="Object 3"/>
          <p:cNvGraphicFramePr>
            <a:graphicFrameLocks noChangeAspect="1"/>
          </p:cNvGraphicFramePr>
          <p:nvPr/>
        </p:nvGraphicFramePr>
        <p:xfrm>
          <a:off x="674688" y="2239963"/>
          <a:ext cx="7708900" cy="3971925"/>
        </p:xfrm>
        <a:graphic>
          <a:graphicData uri="http://schemas.openxmlformats.org/presentationml/2006/ole">
            <mc:AlternateContent xmlns:mc="http://schemas.openxmlformats.org/markup-compatibility/2006">
              <mc:Choice xmlns:v="urn:schemas-microsoft-com:vml" Requires="v">
                <p:oleObj spid="_x0000_s55335" name="Document" r:id="rId3" imgW="7753600" imgH="4006877" progId="Word.Document.8">
                  <p:embed/>
                </p:oleObj>
              </mc:Choice>
              <mc:Fallback>
                <p:oleObj name="Document" r:id="rId3" imgW="7753600" imgH="4006877"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688" y="2239963"/>
                        <a:ext cx="7708900" cy="397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3"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9850"/>
            <a:ext cx="9064625" cy="66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sz="3600"/>
              <a:t>Questions to help donors decide</a:t>
            </a:r>
          </a:p>
        </p:txBody>
      </p:sp>
      <p:sp>
        <p:nvSpPr>
          <p:cNvPr id="3" name="Content Placeholder 2"/>
          <p:cNvSpPr>
            <a:spLocks noGrp="1"/>
          </p:cNvSpPr>
          <p:nvPr>
            <p:ph idx="1"/>
          </p:nvPr>
        </p:nvSpPr>
        <p:spPr>
          <a:xfrm>
            <a:off x="782638" y="2017713"/>
            <a:ext cx="8172450" cy="4840287"/>
          </a:xfrm>
        </p:spPr>
        <p:txBody>
          <a:bodyPr/>
          <a:lstStyle/>
          <a:p>
            <a:pPr>
              <a:defRPr/>
            </a:pPr>
            <a:r>
              <a:rPr lang="en-US" dirty="0">
                <a:solidFill>
                  <a:srgbClr val="FF0000"/>
                </a:solidFill>
              </a:rPr>
              <a:t>4.  </a:t>
            </a:r>
            <a:r>
              <a:rPr lang="en-US" dirty="0"/>
              <a:t>Are your itemized deduction reduced by 3% because of the reduction on itemized deductions for higher income individuals?</a:t>
            </a:r>
          </a:p>
          <a:p>
            <a:pPr marL="0" indent="0">
              <a:spcBef>
                <a:spcPct val="0"/>
              </a:spcBef>
              <a:buClrTx/>
              <a:buSzTx/>
              <a:buFont typeface="Wingdings" panose="05000000000000000000" pitchFamily="2" charset="2"/>
              <a:buNone/>
              <a:defRPr/>
            </a:pPr>
            <a:endParaRPr lang="en-US" sz="1800" b="1" i="1" kern="1200" dirty="0">
              <a:solidFill>
                <a:srgbClr val="FF0000"/>
              </a:solidFill>
              <a:latin typeface="Arial" panose="020B0604020202020204" pitchFamily="34" charset="0"/>
              <a:ea typeface="ＭＳ Ｐゴシック" panose="020B0600070205080204" pitchFamily="34" charset="-128"/>
            </a:endParaRPr>
          </a:p>
          <a:p>
            <a:pPr marL="0" indent="0">
              <a:spcBef>
                <a:spcPct val="0"/>
              </a:spcBef>
              <a:buClrTx/>
              <a:buSzTx/>
              <a:buFont typeface="Wingdings" panose="05000000000000000000" pitchFamily="2" charset="2"/>
              <a:buNone/>
              <a:defRPr/>
            </a:pPr>
            <a:r>
              <a:rPr lang="en-US" sz="1800" b="1" i="1" kern="1200" dirty="0">
                <a:solidFill>
                  <a:srgbClr val="FF0000"/>
                </a:solidFill>
                <a:latin typeface="Arial" panose="020B0604020202020204" pitchFamily="34" charset="0"/>
                <a:ea typeface="ＭＳ Ｐゴシック" panose="020B0600070205080204" pitchFamily="34" charset="-128"/>
              </a:rPr>
              <a:t>For example:</a:t>
            </a:r>
            <a:r>
              <a:rPr lang="en-US" sz="1800" kern="1200" dirty="0">
                <a:solidFill>
                  <a:srgbClr val="FF0000"/>
                </a:solidFill>
                <a:latin typeface="Arial" panose="020B0604020202020204" pitchFamily="34" charset="0"/>
                <a:ea typeface="ＭＳ Ｐゴシック" panose="020B0600070205080204" pitchFamily="34" charset="-128"/>
              </a:rPr>
              <a:t> </a:t>
            </a:r>
            <a:r>
              <a:rPr lang="en-US" sz="1800" kern="1200" dirty="0">
                <a:solidFill>
                  <a:srgbClr val="BBE0E3">
                    <a:lumMod val="25000"/>
                  </a:srgbClr>
                </a:solidFill>
                <a:latin typeface="Arial" panose="020B0604020202020204" pitchFamily="34" charset="0"/>
                <a:ea typeface="ＭＳ Ｐゴシック" panose="020B0600070205080204" pitchFamily="34" charset="-128"/>
              </a:rPr>
              <a:t>A married couple filing jointly has $500,000 in adjusted gross income (AGI) and because their AGI exceeds the $305,050 threshold, the 3 percent reduction applies to this couple’s itemized deductions.</a:t>
            </a:r>
          </a:p>
          <a:p>
            <a:pPr marL="0" indent="0">
              <a:spcBef>
                <a:spcPct val="0"/>
              </a:spcBef>
              <a:buClrTx/>
              <a:buSzTx/>
              <a:buFont typeface="Wingdings" panose="05000000000000000000" pitchFamily="2" charset="2"/>
              <a:buNone/>
              <a:defRPr/>
            </a:pPr>
            <a:r>
              <a:rPr lang="en-US" sz="1800" kern="1200" dirty="0">
                <a:solidFill>
                  <a:srgbClr val="BBE0E3">
                    <a:lumMod val="25000"/>
                  </a:srgbClr>
                </a:solidFill>
                <a:latin typeface="Arial" panose="020B0604020202020204" pitchFamily="34" charset="0"/>
                <a:ea typeface="ＭＳ Ｐゴシック" panose="020B0600070205080204" pitchFamily="34" charset="-128"/>
              </a:rPr>
              <a:t> </a:t>
            </a:r>
          </a:p>
          <a:p>
            <a:pPr marL="0" indent="0">
              <a:spcBef>
                <a:spcPct val="0"/>
              </a:spcBef>
              <a:buClrTx/>
              <a:buSzTx/>
              <a:buFont typeface="Wingdings" panose="05000000000000000000" pitchFamily="2" charset="2"/>
              <a:buNone/>
              <a:defRPr/>
            </a:pPr>
            <a:r>
              <a:rPr lang="en-US" sz="1800" kern="1200" dirty="0">
                <a:solidFill>
                  <a:srgbClr val="BBE0E3">
                    <a:lumMod val="25000"/>
                  </a:srgbClr>
                </a:solidFill>
                <a:latin typeface="Arial" panose="020B0604020202020204" pitchFamily="34" charset="0"/>
                <a:ea typeface="ＭＳ Ｐゴシック" panose="020B0600070205080204" pitchFamily="34" charset="-128"/>
              </a:rPr>
              <a:t>AGI $500,000 </a:t>
            </a:r>
          </a:p>
          <a:p>
            <a:pPr marL="0" indent="0">
              <a:spcBef>
                <a:spcPct val="0"/>
              </a:spcBef>
              <a:buClrTx/>
              <a:buSzTx/>
              <a:buFont typeface="Wingdings" panose="05000000000000000000" pitchFamily="2" charset="2"/>
              <a:buNone/>
              <a:defRPr/>
            </a:pPr>
            <a:r>
              <a:rPr lang="en-US" sz="1800" kern="1200" dirty="0">
                <a:solidFill>
                  <a:srgbClr val="BBE0E3">
                    <a:lumMod val="25000"/>
                  </a:srgbClr>
                </a:solidFill>
                <a:latin typeface="Arial" panose="020B0604020202020204" pitchFamily="34" charset="0"/>
                <a:ea typeface="ＭＳ Ｐゴシック" panose="020B0600070205080204" pitchFamily="34" charset="-128"/>
              </a:rPr>
              <a:t>Excess of couple’s AGI over $305,050 = $194,950 </a:t>
            </a:r>
          </a:p>
          <a:p>
            <a:pPr marL="0" indent="0">
              <a:spcBef>
                <a:spcPct val="0"/>
              </a:spcBef>
              <a:buClrTx/>
              <a:buSzTx/>
              <a:buFont typeface="Wingdings" panose="05000000000000000000" pitchFamily="2" charset="2"/>
              <a:buNone/>
              <a:defRPr/>
            </a:pPr>
            <a:r>
              <a:rPr lang="en-US" sz="1800" kern="1200" dirty="0">
                <a:solidFill>
                  <a:srgbClr val="BBE0E3">
                    <a:lumMod val="25000"/>
                  </a:srgbClr>
                </a:solidFill>
                <a:latin typeface="Arial" panose="020B0604020202020204" pitchFamily="34" charset="0"/>
                <a:ea typeface="ＭＳ Ｐゴシック" panose="020B0600070205080204" pitchFamily="34" charset="-128"/>
              </a:rPr>
              <a:t>3% reduction x 3% </a:t>
            </a:r>
          </a:p>
          <a:p>
            <a:pPr marL="0" indent="0">
              <a:spcBef>
                <a:spcPct val="0"/>
              </a:spcBef>
              <a:buClrTx/>
              <a:buSzTx/>
              <a:buFont typeface="Wingdings" panose="05000000000000000000" pitchFamily="2" charset="2"/>
              <a:buNone/>
              <a:defRPr/>
            </a:pPr>
            <a:r>
              <a:rPr lang="en-US" sz="2000" kern="1200" dirty="0">
                <a:solidFill>
                  <a:srgbClr val="BBE0E3">
                    <a:lumMod val="25000"/>
                  </a:srgbClr>
                </a:solidFill>
                <a:latin typeface="Arial" panose="020B0604020202020204" pitchFamily="34" charset="0"/>
                <a:ea typeface="ＭＳ Ｐゴシック" panose="020B0600070205080204" pitchFamily="34" charset="-128"/>
              </a:rPr>
              <a:t>_______________ </a:t>
            </a:r>
          </a:p>
          <a:p>
            <a:pPr marL="0" indent="0">
              <a:spcBef>
                <a:spcPct val="0"/>
              </a:spcBef>
              <a:buClrTx/>
              <a:buSzTx/>
              <a:buFont typeface="Wingdings" panose="05000000000000000000" pitchFamily="2" charset="2"/>
              <a:buNone/>
              <a:defRPr/>
            </a:pPr>
            <a:r>
              <a:rPr lang="en-US" sz="2000" kern="1200" dirty="0">
                <a:solidFill>
                  <a:srgbClr val="BBE0E3">
                    <a:lumMod val="25000"/>
                  </a:srgbClr>
                </a:solidFill>
                <a:latin typeface="Arial" panose="020B0604020202020204" pitchFamily="34" charset="0"/>
                <a:ea typeface="ＭＳ Ｐゴシック" panose="020B0600070205080204" pitchFamily="34" charset="-128"/>
              </a:rPr>
              <a:t>Reduction of itemized deductions </a:t>
            </a:r>
            <a:r>
              <a:rPr lang="en-US" sz="2000" kern="1200" dirty="0">
                <a:solidFill>
                  <a:srgbClr val="FF0000"/>
                </a:solidFill>
                <a:latin typeface="Arial" panose="020B0604020202020204" pitchFamily="34" charset="0"/>
                <a:ea typeface="ＭＳ Ｐゴシック" panose="020B0600070205080204" pitchFamily="34" charset="-128"/>
              </a:rPr>
              <a:t>$5,848.50 </a:t>
            </a:r>
          </a:p>
          <a:p>
            <a:pPr>
              <a:defRPr/>
            </a:pPr>
            <a:endParaRPr lang="en-US" dirty="0"/>
          </a:p>
          <a:p>
            <a:pPr>
              <a:defRPr/>
            </a:pPr>
            <a:endParaRPr lang="en-US" dirty="0"/>
          </a:p>
        </p:txBody>
      </p:sp>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en-US" altLang="en-US" sz="3600"/>
              <a:t>Questions to help donors decide</a:t>
            </a:r>
          </a:p>
        </p:txBody>
      </p:sp>
      <p:sp>
        <p:nvSpPr>
          <p:cNvPr id="3" name="Content Placeholder 2"/>
          <p:cNvSpPr>
            <a:spLocks noGrp="1"/>
          </p:cNvSpPr>
          <p:nvPr>
            <p:ph idx="1"/>
          </p:nvPr>
        </p:nvSpPr>
        <p:spPr>
          <a:xfrm>
            <a:off x="738188" y="2017713"/>
            <a:ext cx="8216900" cy="4840287"/>
          </a:xfrm>
        </p:spPr>
        <p:txBody>
          <a:bodyPr/>
          <a:lstStyle/>
          <a:p>
            <a:pPr>
              <a:defRPr/>
            </a:pPr>
            <a:r>
              <a:rPr lang="en-US" dirty="0">
                <a:solidFill>
                  <a:srgbClr val="FF0000"/>
                </a:solidFill>
              </a:rPr>
              <a:t>5.  </a:t>
            </a:r>
            <a:r>
              <a:rPr lang="en-US" dirty="0"/>
              <a:t>Do you take the standard deduction on your tax return and make annual gifts to your favorite charities?</a:t>
            </a:r>
          </a:p>
          <a:p>
            <a:pPr marL="0" indent="0" eaLnBrk="1" hangingPunct="1">
              <a:lnSpc>
                <a:spcPct val="95000"/>
              </a:lnSpc>
              <a:spcBef>
                <a:spcPct val="0"/>
              </a:spcBef>
              <a:buClrTx/>
              <a:buSzTx/>
              <a:buFont typeface="Wingdings" panose="05000000000000000000" pitchFamily="2" charset="2"/>
              <a:buNone/>
              <a:defRPr/>
            </a:pPr>
            <a:endParaRPr lang="en-US" altLang="en-US" sz="1500" b="1" i="1" kern="1200" dirty="0">
              <a:solidFill>
                <a:srgbClr val="01415B"/>
              </a:solidFill>
              <a:latin typeface="Arial" panose="020B0604020202020204" pitchFamily="34" charset="0"/>
              <a:ea typeface="ＭＳ Ｐゴシック" panose="020B0600070205080204" pitchFamily="34" charset="-128"/>
            </a:endParaRPr>
          </a:p>
          <a:p>
            <a:pPr marL="0" indent="0" eaLnBrk="1" hangingPunct="1">
              <a:lnSpc>
                <a:spcPct val="95000"/>
              </a:lnSpc>
              <a:spcBef>
                <a:spcPct val="0"/>
              </a:spcBef>
              <a:buClrTx/>
              <a:buSzTx/>
              <a:buFont typeface="Wingdings" panose="05000000000000000000" pitchFamily="2" charset="2"/>
              <a:buNone/>
              <a:defRPr/>
            </a:pPr>
            <a:endParaRPr lang="en-US" altLang="en-US" sz="1500" b="1" i="1" kern="1200" dirty="0">
              <a:solidFill>
                <a:srgbClr val="01415B"/>
              </a:solidFill>
              <a:latin typeface="Arial" panose="020B0604020202020204" pitchFamily="34" charset="0"/>
              <a:ea typeface="ＭＳ Ｐゴシック" panose="020B0600070205080204" pitchFamily="34" charset="-128"/>
            </a:endParaRPr>
          </a:p>
          <a:p>
            <a:pPr marL="0" indent="0" eaLnBrk="1" hangingPunct="1">
              <a:lnSpc>
                <a:spcPct val="95000"/>
              </a:lnSpc>
              <a:spcBef>
                <a:spcPct val="0"/>
              </a:spcBef>
              <a:buClrTx/>
              <a:buSzTx/>
              <a:buFont typeface="Wingdings" panose="05000000000000000000" pitchFamily="2" charset="2"/>
              <a:buNone/>
              <a:defRPr/>
            </a:pPr>
            <a:r>
              <a:rPr lang="en-US" altLang="en-US" sz="2000" b="1" i="1" kern="1200" dirty="0">
                <a:solidFill>
                  <a:srgbClr val="FF0000"/>
                </a:solidFill>
                <a:latin typeface="Arial" panose="020B0604020202020204" pitchFamily="34" charset="0"/>
                <a:ea typeface="ＭＳ Ｐゴシック" panose="020B0600070205080204" pitchFamily="34" charset="-128"/>
              </a:rPr>
              <a:t>For example:</a:t>
            </a:r>
            <a:r>
              <a:rPr lang="en-US" altLang="en-US" sz="2000" i="1" kern="1200" dirty="0">
                <a:solidFill>
                  <a:srgbClr val="FF0000"/>
                </a:solidFill>
                <a:latin typeface="Arial" panose="020B0604020202020204" pitchFamily="34" charset="0"/>
                <a:ea typeface="ＭＳ Ｐゴシック" panose="020B0600070205080204" pitchFamily="34" charset="-128"/>
              </a:rPr>
              <a:t>  </a:t>
            </a:r>
            <a:r>
              <a:rPr lang="en-US" altLang="en-US" sz="2000" i="1" kern="1200" dirty="0">
                <a:solidFill>
                  <a:srgbClr val="01415B"/>
                </a:solidFill>
                <a:latin typeface="Arial" panose="020B0604020202020204" pitchFamily="34" charset="0"/>
                <a:ea typeface="ＭＳ Ｐゴシック" panose="020B0600070205080204" pitchFamily="34" charset="-128"/>
              </a:rPr>
              <a:t>the standard deduction for a married couple is $15,100 in 2016; if donors have no mortgage and low state/property taxes, they may not itemize and deduct charitable contributions—the new law allows for charitable contributions from IRAs to be excluded from income which is a special advantage for non-itemizers.</a:t>
            </a:r>
          </a:p>
          <a:p>
            <a:pPr>
              <a:defRPr/>
            </a:pPr>
            <a:endParaRPr lang="en-US" dirty="0"/>
          </a:p>
          <a:p>
            <a:pPr>
              <a:defRPr/>
            </a:pPr>
            <a:endParaRPr lang="en-US" dirty="0"/>
          </a:p>
        </p:txBody>
      </p:sp>
    </p:spTree>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3"/>
          <p:cNvSpPr>
            <a:spLocks noGrp="1" noChangeArrowheads="1"/>
          </p:cNvSpPr>
          <p:nvPr>
            <p:ph type="body" idx="1"/>
          </p:nvPr>
        </p:nvSpPr>
        <p:spPr>
          <a:xfrm>
            <a:off x="676275" y="1911350"/>
            <a:ext cx="7618413" cy="4946650"/>
          </a:xfrm>
        </p:spPr>
        <p:txBody>
          <a:bodyPr/>
          <a:lstStyle/>
          <a:p>
            <a:pPr>
              <a:lnSpc>
                <a:spcPct val="90000"/>
              </a:lnSpc>
            </a:pPr>
            <a:r>
              <a:rPr lang="en-US" altLang="en-US"/>
              <a:t>Donor Profile – Non-Itemizers</a:t>
            </a:r>
          </a:p>
          <a:p>
            <a:pPr lvl="2">
              <a:lnSpc>
                <a:spcPct val="90000"/>
              </a:lnSpc>
            </a:pPr>
            <a:r>
              <a:rPr lang="en-US" altLang="en-US" sz="2000"/>
              <a:t>May be donors with modest IRA account balances, but sufficient retirement income from personal investments and tax-exempt accounts</a:t>
            </a:r>
          </a:p>
          <a:p>
            <a:pPr lvl="2">
              <a:lnSpc>
                <a:spcPct val="90000"/>
              </a:lnSpc>
            </a:pPr>
            <a:r>
              <a:rPr lang="en-US" altLang="en-US" sz="2000"/>
              <a:t>Taking MRD may not significantly increase their lifestyle</a:t>
            </a:r>
          </a:p>
          <a:p>
            <a:pPr lvl="2">
              <a:lnSpc>
                <a:spcPct val="90000"/>
              </a:lnSpc>
            </a:pPr>
            <a:r>
              <a:rPr lang="en-US" altLang="en-US" sz="2000"/>
              <a:t>Do not have significant tax deductions</a:t>
            </a:r>
          </a:p>
          <a:p>
            <a:pPr lvl="3">
              <a:lnSpc>
                <a:spcPct val="90000"/>
              </a:lnSpc>
            </a:pPr>
            <a:r>
              <a:rPr lang="en-US" altLang="en-US" sz="1800"/>
              <a:t>State and local income taxes</a:t>
            </a:r>
          </a:p>
          <a:p>
            <a:pPr lvl="3">
              <a:lnSpc>
                <a:spcPct val="90000"/>
              </a:lnSpc>
            </a:pPr>
            <a:r>
              <a:rPr lang="en-US" altLang="en-US" sz="1800"/>
              <a:t>Interest expenses</a:t>
            </a:r>
          </a:p>
          <a:p>
            <a:pPr lvl="3">
              <a:lnSpc>
                <a:spcPct val="90000"/>
              </a:lnSpc>
            </a:pPr>
            <a:r>
              <a:rPr lang="en-US" altLang="en-US" sz="1800"/>
              <a:t>Medical expenses</a:t>
            </a:r>
          </a:p>
          <a:p>
            <a:pPr lvl="3">
              <a:lnSpc>
                <a:spcPct val="90000"/>
              </a:lnSpc>
            </a:pPr>
            <a:r>
              <a:rPr lang="en-US" altLang="en-US" sz="1800"/>
              <a:t>Charitable deductions</a:t>
            </a:r>
          </a:p>
          <a:p>
            <a:pPr lvl="2">
              <a:lnSpc>
                <a:spcPct val="90000"/>
              </a:lnSpc>
            </a:pPr>
            <a:r>
              <a:rPr lang="en-US" altLang="en-US" sz="2000"/>
              <a:t>So the standard deduction applies (2016), over 65</a:t>
            </a:r>
          </a:p>
          <a:p>
            <a:pPr lvl="3">
              <a:lnSpc>
                <a:spcPct val="90000"/>
              </a:lnSpc>
            </a:pPr>
            <a:r>
              <a:rPr lang="en-US" altLang="en-US" sz="1800"/>
              <a:t>Married/Joint - $13,850 one / </a:t>
            </a:r>
            <a:r>
              <a:rPr lang="en-US" altLang="en-US" sz="1800" b="1">
                <a:solidFill>
                  <a:srgbClr val="FF0000"/>
                </a:solidFill>
              </a:rPr>
              <a:t>$15,100 two</a:t>
            </a:r>
          </a:p>
          <a:p>
            <a:pPr lvl="3">
              <a:lnSpc>
                <a:spcPct val="90000"/>
              </a:lnSpc>
            </a:pPr>
            <a:r>
              <a:rPr lang="en-US" altLang="en-US" sz="1800"/>
              <a:t>Single - $7,850</a:t>
            </a:r>
          </a:p>
          <a:p>
            <a:pPr lvl="3">
              <a:lnSpc>
                <a:spcPct val="90000"/>
              </a:lnSpc>
            </a:pPr>
            <a:r>
              <a:rPr lang="en-US" altLang="en-US" sz="1800"/>
              <a:t>Head of household  - $10,850</a:t>
            </a:r>
          </a:p>
          <a:p>
            <a:pPr lvl="3">
              <a:lnSpc>
                <a:spcPct val="90000"/>
              </a:lnSpc>
            </a:pPr>
            <a:endParaRPr lang="en-US" altLang="en-US" sz="1800"/>
          </a:p>
        </p:txBody>
      </p:sp>
      <p:sp>
        <p:nvSpPr>
          <p:cNvPr id="59395" name="Rectangle 5"/>
          <p:cNvSpPr>
            <a:spLocks noGrp="1" noChangeArrowheads="1"/>
          </p:cNvSpPr>
          <p:nvPr>
            <p:ph type="title"/>
          </p:nvPr>
        </p:nvSpPr>
        <p:spPr/>
        <p:txBody>
          <a:bodyPr/>
          <a:lstStyle/>
          <a:p>
            <a:r>
              <a:rPr lang="en-US" altLang="en-US" sz="3200"/>
              <a:t>A Guide to IRA Charitable Rollovers(QCD)</a:t>
            </a:r>
          </a:p>
        </p:txBody>
      </p:sp>
    </p:spTree>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altLang="en-US" sz="3600"/>
              <a:t>Questions to help donors decide</a:t>
            </a:r>
          </a:p>
        </p:txBody>
      </p:sp>
      <p:sp>
        <p:nvSpPr>
          <p:cNvPr id="3" name="Content Placeholder 2"/>
          <p:cNvSpPr>
            <a:spLocks noGrp="1"/>
          </p:cNvSpPr>
          <p:nvPr>
            <p:ph idx="1"/>
          </p:nvPr>
        </p:nvSpPr>
        <p:spPr>
          <a:xfrm>
            <a:off x="738188" y="2017713"/>
            <a:ext cx="8216900" cy="4840287"/>
          </a:xfrm>
        </p:spPr>
        <p:txBody>
          <a:bodyPr/>
          <a:lstStyle/>
          <a:p>
            <a:pPr>
              <a:defRPr/>
            </a:pPr>
            <a:r>
              <a:rPr lang="en-US" dirty="0">
                <a:solidFill>
                  <a:srgbClr val="FF0000"/>
                </a:solidFill>
              </a:rPr>
              <a:t>6.  </a:t>
            </a:r>
            <a:r>
              <a:rPr lang="en-US" dirty="0"/>
              <a:t>Do your take minimum distributions from your IRA but have adequate alternative sources of income?</a:t>
            </a:r>
          </a:p>
          <a:p>
            <a:pPr lvl="1">
              <a:defRPr/>
            </a:pPr>
            <a:r>
              <a:rPr lang="en-US" b="1" dirty="0">
                <a:solidFill>
                  <a:srgbClr val="FF0000"/>
                </a:solidFill>
              </a:rPr>
              <a:t>You do not need it for your lifestyle!</a:t>
            </a:r>
          </a:p>
          <a:p>
            <a:pPr marL="0" indent="0" eaLnBrk="1" hangingPunct="1">
              <a:lnSpc>
                <a:spcPct val="95000"/>
              </a:lnSpc>
              <a:spcBef>
                <a:spcPct val="0"/>
              </a:spcBef>
              <a:buClrTx/>
              <a:buSzTx/>
              <a:buFont typeface="Wingdings" panose="05000000000000000000" pitchFamily="2" charset="2"/>
              <a:buNone/>
              <a:defRPr/>
            </a:pPr>
            <a:r>
              <a:rPr lang="en-US" altLang="en-US" sz="2000" b="1" i="1" kern="1200" dirty="0">
                <a:solidFill>
                  <a:srgbClr val="FF0000"/>
                </a:solidFill>
                <a:latin typeface="Arial" panose="020B0604020202020204" pitchFamily="34" charset="0"/>
                <a:ea typeface="ＭＳ Ｐゴシック" panose="020B0600070205080204" pitchFamily="34" charset="-128"/>
              </a:rPr>
              <a:t>For example:</a:t>
            </a:r>
            <a:r>
              <a:rPr lang="en-US" altLang="en-US" sz="2000" i="1" kern="1200" dirty="0">
                <a:solidFill>
                  <a:srgbClr val="FF0000"/>
                </a:solidFill>
                <a:latin typeface="Arial" panose="020B0604020202020204" pitchFamily="34" charset="0"/>
                <a:ea typeface="ＭＳ Ｐゴシック" panose="020B0600070205080204" pitchFamily="34" charset="-128"/>
              </a:rPr>
              <a:t> </a:t>
            </a:r>
            <a:r>
              <a:rPr lang="en-US" altLang="en-US" sz="2000" i="1" kern="1200" dirty="0">
                <a:solidFill>
                  <a:srgbClr val="01415B"/>
                </a:solidFill>
                <a:latin typeface="Arial" panose="020B0604020202020204" pitchFamily="34" charset="0"/>
                <a:ea typeface="ＭＳ Ｐゴシック" panose="020B0600070205080204" pitchFamily="34" charset="-128"/>
              </a:rPr>
              <a:t>By age 70 ½, individuals must start to withdraw funds from their IRAs based on an IRS schedule, a 75 year old with $1,000,000 in IRAs must distribute at least $44,000.</a:t>
            </a:r>
          </a:p>
          <a:p>
            <a:pPr>
              <a:defRPr/>
            </a:pPr>
            <a:endParaRPr lang="en-US" dirty="0"/>
          </a:p>
          <a:p>
            <a:pPr>
              <a:defRPr/>
            </a:pPr>
            <a:endParaRPr lang="en-US" dirty="0"/>
          </a:p>
          <a:p>
            <a:pPr>
              <a:defRPr/>
            </a:pPr>
            <a:endParaRPr lang="en-US" dirty="0"/>
          </a:p>
        </p:txBody>
      </p:sp>
      <p:pic>
        <p:nvPicPr>
          <p:cNvPr id="6144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0839" y="4979690"/>
            <a:ext cx="3217862" cy="196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5839" y="4571681"/>
            <a:ext cx="2048161" cy="2286319"/>
          </a:xfrm>
          <a:prstGeom prst="rect">
            <a:avLst/>
          </a:prstGeom>
        </p:spPr>
      </p:pic>
      <p:sp>
        <p:nvSpPr>
          <p:cNvPr id="4" name="TextBox 3"/>
          <p:cNvSpPr txBox="1"/>
          <p:nvPr/>
        </p:nvSpPr>
        <p:spPr>
          <a:xfrm>
            <a:off x="6496956" y="6570921"/>
            <a:ext cx="2685351" cy="369332"/>
          </a:xfrm>
          <a:prstGeom prst="rect">
            <a:avLst/>
          </a:prstGeom>
          <a:noFill/>
        </p:spPr>
        <p:txBody>
          <a:bodyPr wrap="none" rtlCol="0">
            <a:spAutoFit/>
          </a:bodyPr>
          <a:lstStyle/>
          <a:p>
            <a:r>
              <a:rPr lang="en-US" dirty="0" err="1">
                <a:solidFill>
                  <a:srgbClr val="FF0000"/>
                </a:solidFill>
              </a:rPr>
              <a:t>TRowe</a:t>
            </a:r>
            <a:r>
              <a:rPr lang="en-US" dirty="0">
                <a:solidFill>
                  <a:srgbClr val="FF0000"/>
                </a:solidFill>
              </a:rPr>
              <a:t> Price suggestion</a:t>
            </a:r>
          </a:p>
        </p:txBody>
      </p:sp>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r>
              <a:rPr lang="en-US" altLang="en-US" sz="3600"/>
              <a:t>Questions to help donors decide</a:t>
            </a:r>
          </a:p>
        </p:txBody>
      </p:sp>
      <p:sp>
        <p:nvSpPr>
          <p:cNvPr id="3" name="Content Placeholder 2"/>
          <p:cNvSpPr>
            <a:spLocks noGrp="1"/>
          </p:cNvSpPr>
          <p:nvPr>
            <p:ph idx="1"/>
          </p:nvPr>
        </p:nvSpPr>
        <p:spPr>
          <a:xfrm>
            <a:off x="703263" y="2017713"/>
            <a:ext cx="8251825" cy="4840287"/>
          </a:xfrm>
        </p:spPr>
        <p:txBody>
          <a:bodyPr/>
          <a:lstStyle/>
          <a:p>
            <a:pPr>
              <a:defRPr/>
            </a:pPr>
            <a:r>
              <a:rPr lang="en-US" dirty="0">
                <a:solidFill>
                  <a:srgbClr val="FF0000"/>
                </a:solidFill>
              </a:rPr>
              <a:t>7.  </a:t>
            </a:r>
            <a:r>
              <a:rPr lang="en-US" dirty="0"/>
              <a:t>If you take greater distributions from your retirement plans, does doing so affect the amount of Social Security benefits that are taxed?</a:t>
            </a:r>
          </a:p>
          <a:p>
            <a:pPr marL="0" indent="0">
              <a:buFont typeface="Wingdings" panose="05000000000000000000" pitchFamily="2" charset="2"/>
              <a:buNone/>
              <a:defRPr/>
            </a:pPr>
            <a:endParaRPr lang="en-US" altLang="en-US" sz="1500" b="1" i="1" kern="1200" dirty="0">
              <a:solidFill>
                <a:srgbClr val="01415B"/>
              </a:solidFill>
              <a:latin typeface="Arial" panose="020B0604020202020204" pitchFamily="34" charset="0"/>
              <a:ea typeface="ＭＳ Ｐゴシック" panose="020B0600070205080204" pitchFamily="34" charset="-128"/>
            </a:endParaRPr>
          </a:p>
          <a:p>
            <a:pPr marL="0" indent="0">
              <a:buFont typeface="Wingdings" panose="05000000000000000000" pitchFamily="2" charset="2"/>
              <a:buNone/>
              <a:defRPr/>
            </a:pPr>
            <a:r>
              <a:rPr lang="en-US" altLang="en-US" sz="2000" b="1" i="1" kern="1200" dirty="0">
                <a:solidFill>
                  <a:srgbClr val="FF0000"/>
                </a:solidFill>
                <a:latin typeface="Arial" panose="020B0604020202020204" pitchFamily="34" charset="0"/>
                <a:ea typeface="ＭＳ Ｐゴシック" panose="020B0600070205080204" pitchFamily="34" charset="-128"/>
              </a:rPr>
              <a:t>For example:</a:t>
            </a:r>
            <a:r>
              <a:rPr lang="en-US" altLang="en-US" sz="2000" i="1" kern="1200" dirty="0">
                <a:solidFill>
                  <a:srgbClr val="FF0000"/>
                </a:solidFill>
                <a:latin typeface="Arial" panose="020B0604020202020204" pitchFamily="34" charset="0"/>
                <a:ea typeface="ＭＳ Ｐゴシック" panose="020B0600070205080204" pitchFamily="34" charset="-128"/>
              </a:rPr>
              <a:t> </a:t>
            </a:r>
            <a:r>
              <a:rPr lang="en-US" altLang="en-US" sz="2000" i="1" kern="1200" dirty="0">
                <a:solidFill>
                  <a:srgbClr val="01415B"/>
                </a:solidFill>
                <a:latin typeface="Arial" panose="020B0604020202020204" pitchFamily="34" charset="0"/>
                <a:ea typeface="ＭＳ Ｐゴシック" panose="020B0600070205080204" pitchFamily="34" charset="-128"/>
              </a:rPr>
              <a:t>provisional income &lt; $32,000, no tax on SS;</a:t>
            </a:r>
            <a:br>
              <a:rPr lang="en-US" altLang="en-US" sz="2000" i="1" kern="1200" dirty="0">
                <a:solidFill>
                  <a:srgbClr val="01415B"/>
                </a:solidFill>
                <a:latin typeface="Arial" panose="020B0604020202020204" pitchFamily="34" charset="0"/>
                <a:ea typeface="ＭＳ Ｐゴシック" panose="020B0600070205080204" pitchFamily="34" charset="-128"/>
              </a:rPr>
            </a:br>
            <a:r>
              <a:rPr lang="en-US" altLang="en-US" sz="2000" i="1" kern="1200" dirty="0">
                <a:solidFill>
                  <a:srgbClr val="01415B"/>
                </a:solidFill>
                <a:latin typeface="Arial" panose="020B0604020202020204" pitchFamily="34" charset="0"/>
                <a:ea typeface="ＭＳ Ｐゴシック" panose="020B0600070205080204" pitchFamily="34" charset="-128"/>
              </a:rPr>
              <a:t>$32,000 to $44,000, 50% of SS is taxable; greater than $44,000, 85% of SS is taxable</a:t>
            </a:r>
            <a:endParaRPr lang="en-US" sz="4400" dirty="0"/>
          </a:p>
          <a:p>
            <a:pPr>
              <a:defRPr/>
            </a:pPr>
            <a:endParaRPr lang="en-US" dirty="0"/>
          </a:p>
          <a:p>
            <a:pPr>
              <a:defRPr/>
            </a:pPr>
            <a:endParaRPr lang="en-US" dirty="0"/>
          </a:p>
          <a:p>
            <a:pPr>
              <a:defRPr/>
            </a:pPr>
            <a:endParaRPr lang="en-US" dirty="0"/>
          </a:p>
        </p:txBody>
      </p:sp>
      <p:pic>
        <p:nvPicPr>
          <p:cNvPr id="62468"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3413" y="5135563"/>
            <a:ext cx="2730500" cy="159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altLang="en-US" sz="3600"/>
              <a:t>Questions to help donors decide</a:t>
            </a:r>
          </a:p>
        </p:txBody>
      </p:sp>
      <p:sp>
        <p:nvSpPr>
          <p:cNvPr id="63491" name="Content Placeholder 2"/>
          <p:cNvSpPr>
            <a:spLocks noGrp="1"/>
          </p:cNvSpPr>
          <p:nvPr>
            <p:ph idx="1"/>
          </p:nvPr>
        </p:nvSpPr>
        <p:spPr>
          <a:xfrm>
            <a:off x="668338" y="2017713"/>
            <a:ext cx="8286750" cy="4840287"/>
          </a:xfrm>
        </p:spPr>
        <p:txBody>
          <a:bodyPr/>
          <a:lstStyle/>
          <a:p>
            <a:r>
              <a:rPr lang="en-US" altLang="en-US">
                <a:solidFill>
                  <a:srgbClr val="FF0000"/>
                </a:solidFill>
              </a:rPr>
              <a:t>8. </a:t>
            </a:r>
            <a:r>
              <a:rPr lang="en-US" altLang="en-US"/>
              <a:t>Is there a special cause you care about?</a:t>
            </a:r>
          </a:p>
          <a:p>
            <a:r>
              <a:rPr lang="en-US" altLang="en-US"/>
              <a:t>Would you like to benefit your community?</a:t>
            </a:r>
          </a:p>
          <a:p>
            <a:r>
              <a:rPr lang="en-US" altLang="en-US"/>
              <a:t>Do you want your charitable gifts to have the greatest impact? </a:t>
            </a:r>
          </a:p>
          <a:p>
            <a:endParaRPr lang="en-US" altLang="en-US"/>
          </a:p>
          <a:p>
            <a:endParaRPr lang="en-US" altLang="en-US"/>
          </a:p>
        </p:txBody>
      </p:sp>
      <p:pic>
        <p:nvPicPr>
          <p:cNvPr id="63492" name="Picture 5" descr="http://s3.evcdn.com/images/edpborder500/I0-001/003/537/870-8.jpeg_/york-college-the-city-university-of-new-york-70.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725" y="4519613"/>
            <a:ext cx="2336800" cy="233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3" name="Picture 1" descr="Screen Clipp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89238" y="5292725"/>
            <a:ext cx="3233737" cy="140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4" name="Picture 2" descr="Screen Clippi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55950" y="4711700"/>
            <a:ext cx="250190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5" name="Picture 3" descr="Screen Clippi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22975" y="5121275"/>
            <a:ext cx="2744788" cy="98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US" altLang="en-US" sz="4000"/>
              <a:t>Sample questionnaire </a:t>
            </a:r>
          </a:p>
        </p:txBody>
      </p:sp>
      <p:pic>
        <p:nvPicPr>
          <p:cNvPr id="64515" name="Picture 2"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36625" y="1862138"/>
            <a:ext cx="5811838" cy="507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altLang="en-US" sz="4000"/>
              <a:t>Custodian notification letter</a:t>
            </a:r>
          </a:p>
        </p:txBody>
      </p:sp>
      <p:pic>
        <p:nvPicPr>
          <p:cNvPr id="65539" name="Picture 3"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188" y="2005013"/>
            <a:ext cx="8107362" cy="471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r>
              <a:rPr lang="en-US" altLang="en-US" sz="4000"/>
              <a:t>Charity notification letter</a:t>
            </a:r>
          </a:p>
        </p:txBody>
      </p:sp>
      <p:pic>
        <p:nvPicPr>
          <p:cNvPr id="66563" name="Picture 4"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6275" y="1925638"/>
            <a:ext cx="6524625" cy="493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US" altLang="en-US" sz="4000"/>
              <a:t>Charity acknowledgement letter</a:t>
            </a:r>
          </a:p>
        </p:txBody>
      </p:sp>
      <p:pic>
        <p:nvPicPr>
          <p:cNvPr id="67587" name="Picture 1"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2900" y="1825625"/>
            <a:ext cx="8202613" cy="50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r>
              <a:rPr lang="en-US" altLang="en-US" sz="3600"/>
              <a:t>IRA Legacy act: the future</a:t>
            </a:r>
          </a:p>
        </p:txBody>
      </p:sp>
      <p:sp>
        <p:nvSpPr>
          <p:cNvPr id="68611" name="Content Placeholder 2"/>
          <p:cNvSpPr>
            <a:spLocks noGrp="1"/>
          </p:cNvSpPr>
          <p:nvPr>
            <p:ph idx="1"/>
          </p:nvPr>
        </p:nvSpPr>
        <p:spPr>
          <a:xfrm>
            <a:off x="690563" y="2017713"/>
            <a:ext cx="8264525" cy="4114800"/>
          </a:xfrm>
        </p:spPr>
        <p:txBody>
          <a:bodyPr/>
          <a:lstStyle/>
          <a:p>
            <a:r>
              <a:rPr lang="en-US" altLang="en-US" sz="2400">
                <a:solidFill>
                  <a:srgbClr val="FF0000"/>
                </a:solidFill>
              </a:rPr>
              <a:t>Legacy IRA Act (HR 5171), </a:t>
            </a:r>
            <a:r>
              <a:rPr lang="en-US" altLang="en-US" sz="2400"/>
              <a:t>proposed federal legislation that would significantly expand the current-law IRA Rollover (QCD) to allow for life-income gifts, including charitable gift annuities and charitable remainder trusts.</a:t>
            </a:r>
          </a:p>
          <a:p>
            <a:r>
              <a:rPr lang="en-US" altLang="en-US" sz="2400"/>
              <a:t>CGAs and CRT, no PIF</a:t>
            </a:r>
          </a:p>
          <a:p>
            <a:r>
              <a:rPr lang="en-US" altLang="en-US" sz="2400"/>
              <a:t>$400,000 ceiling for 65+ individuals</a:t>
            </a:r>
          </a:p>
          <a:p>
            <a:r>
              <a:rPr lang="en-US" altLang="en-US" sz="2400"/>
              <a:t>Minimum payout 5%</a:t>
            </a:r>
          </a:p>
          <a:p>
            <a:r>
              <a:rPr lang="en-US" altLang="en-US" sz="2400"/>
              <a:t>Payments: all ordinary income – </a:t>
            </a:r>
            <a:r>
              <a:rPr lang="en-US" altLang="en-US" sz="2400">
                <a:solidFill>
                  <a:srgbClr val="FF0000"/>
                </a:solidFill>
              </a:rPr>
              <a:t>no tax-free</a:t>
            </a:r>
          </a:p>
          <a:p>
            <a:r>
              <a:rPr lang="en-US" altLang="en-US" sz="2400"/>
              <a:t>4 year trial period</a:t>
            </a:r>
          </a:p>
          <a:p>
            <a:r>
              <a:rPr lang="en-US" altLang="en-US" sz="2400"/>
              <a:t>Cost: $100 million over 10 years</a:t>
            </a:r>
          </a:p>
          <a:p>
            <a:endParaRPr lang="en-US" altLang="en-US" sz="2400"/>
          </a:p>
        </p:txBody>
      </p:sp>
      <p:pic>
        <p:nvPicPr>
          <p:cNvPr id="6861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91313" y="0"/>
            <a:ext cx="2452687"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n-US" altLang="en-US"/>
              <a:t>QCD – pledges and delivery</a:t>
            </a:r>
          </a:p>
        </p:txBody>
      </p:sp>
      <p:sp>
        <p:nvSpPr>
          <p:cNvPr id="69635" name="Content Placeholder 2"/>
          <p:cNvSpPr>
            <a:spLocks noGrp="1"/>
          </p:cNvSpPr>
          <p:nvPr>
            <p:ph idx="1"/>
          </p:nvPr>
        </p:nvSpPr>
        <p:spPr>
          <a:xfrm>
            <a:off x="633413" y="1912938"/>
            <a:ext cx="7891462" cy="4114800"/>
          </a:xfrm>
        </p:spPr>
        <p:txBody>
          <a:bodyPr/>
          <a:lstStyle/>
          <a:p>
            <a:r>
              <a:rPr lang="en-US" altLang="en-US" sz="2000">
                <a:solidFill>
                  <a:srgbClr val="FF0000"/>
                </a:solidFill>
              </a:rPr>
              <a:t>IRA Rollovers To Pay Pledges </a:t>
            </a:r>
            <a:r>
              <a:rPr lang="en-US" altLang="en-US" sz="2000"/>
              <a:t>– Because the IRA funds are owned by the IRA owner, they may be used to fulfill a legally-binding pledge. The transfer from the IRA owner to the charity is treated as a receipt by the owner under Sec. 4975(d)(9) and therefore the IRA rollover is not a prohibited transaction.</a:t>
            </a:r>
            <a:br>
              <a:rPr lang="en-US" altLang="en-US" sz="2000"/>
            </a:br>
            <a:endParaRPr lang="en-US" altLang="en-US" sz="2000"/>
          </a:p>
          <a:p>
            <a:r>
              <a:rPr lang="en-US" altLang="en-US" sz="2000">
                <a:solidFill>
                  <a:srgbClr val="FF0000"/>
                </a:solidFill>
              </a:rPr>
              <a:t>IRA Owner Delivers Check </a:t>
            </a:r>
            <a:r>
              <a:rPr lang="en-US" altLang="en-US" sz="2000"/>
              <a:t>– Most IRA custodians transfer IRA rollover funds by check or electronic transfer directly to the charity. However, some IRA custodians issue a check payable to the charity, but send the check to the donor for forwarding to the charity. This transaction will still qualify under Sec. 408(d)(8)(A) as an IRA rollover if the check is issued payable to the charity and the owner delivers the check prior to December 31 of the applicable year. </a:t>
            </a:r>
          </a:p>
          <a:p>
            <a:r>
              <a:rPr lang="en-US" altLang="en-US" sz="2000">
                <a:solidFill>
                  <a:srgbClr val="FF0000"/>
                </a:solidFill>
              </a:rPr>
              <a:t>IRA Custodian May Rely on IRA Owner Representation of charity</a:t>
            </a:r>
          </a:p>
          <a:p>
            <a:endParaRPr lang="en-US" altLang="en-US" sz="2000"/>
          </a:p>
        </p:txBody>
      </p:sp>
    </p:spTree>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r>
              <a:rPr lang="en-US" altLang="en-US" sz="4000"/>
              <a:t>IRA and split interest agreements</a:t>
            </a:r>
          </a:p>
        </p:txBody>
      </p:sp>
      <p:sp>
        <p:nvSpPr>
          <p:cNvPr id="68611" name="Content Placeholder 2"/>
          <p:cNvSpPr>
            <a:spLocks noGrp="1"/>
          </p:cNvSpPr>
          <p:nvPr>
            <p:ph idx="1"/>
          </p:nvPr>
        </p:nvSpPr>
        <p:spPr>
          <a:xfrm>
            <a:off x="738188" y="2017713"/>
            <a:ext cx="8216900" cy="4114800"/>
          </a:xfrm>
        </p:spPr>
        <p:txBody>
          <a:bodyPr/>
          <a:lstStyle/>
          <a:p>
            <a:r>
              <a:rPr lang="en-US" altLang="en-US">
                <a:solidFill>
                  <a:srgbClr val="FF0000"/>
                </a:solidFill>
              </a:rPr>
              <a:t>Q.  </a:t>
            </a:r>
            <a:r>
              <a:rPr lang="en-US" altLang="en-US"/>
              <a:t>Can I transfer my funds directly from my IRA and establish a…..</a:t>
            </a:r>
          </a:p>
          <a:p>
            <a:pPr lvl="1"/>
            <a:r>
              <a:rPr lang="en-US" altLang="en-US"/>
              <a:t>Charitable gift annuity?</a:t>
            </a:r>
          </a:p>
          <a:p>
            <a:pPr lvl="1"/>
            <a:r>
              <a:rPr lang="en-US" altLang="en-US"/>
              <a:t>Charitable remainder unitrust?</a:t>
            </a:r>
          </a:p>
          <a:p>
            <a:pPr lvl="1"/>
            <a:endParaRPr lang="en-US" altLang="en-US"/>
          </a:p>
          <a:p>
            <a:r>
              <a:rPr lang="en-US" altLang="en-US">
                <a:solidFill>
                  <a:srgbClr val="FF0000"/>
                </a:solidFill>
              </a:rPr>
              <a:t>A.  </a:t>
            </a:r>
            <a:r>
              <a:rPr lang="en-US" altLang="en-US"/>
              <a:t>Yes and NO….let me explain</a:t>
            </a:r>
          </a:p>
        </p:txBody>
      </p:sp>
      <p:pic>
        <p:nvPicPr>
          <p:cNvPr id="68612"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80075" y="5133975"/>
            <a:ext cx="32004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5191391"/>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n-US" altLang="en-US" sz="4000"/>
              <a:t>IRA and split interest agreements</a:t>
            </a:r>
          </a:p>
        </p:txBody>
      </p:sp>
      <p:sp>
        <p:nvSpPr>
          <p:cNvPr id="69635" name="Content Placeholder 2"/>
          <p:cNvSpPr>
            <a:spLocks noGrp="1"/>
          </p:cNvSpPr>
          <p:nvPr>
            <p:ph idx="1"/>
          </p:nvPr>
        </p:nvSpPr>
        <p:spPr>
          <a:xfrm>
            <a:off x="738188" y="2017713"/>
            <a:ext cx="8216900" cy="4114800"/>
          </a:xfrm>
        </p:spPr>
        <p:txBody>
          <a:bodyPr/>
          <a:lstStyle/>
          <a:p>
            <a:r>
              <a:rPr lang="en-US" altLang="en-US">
                <a:solidFill>
                  <a:srgbClr val="FF0000"/>
                </a:solidFill>
              </a:rPr>
              <a:t>NO</a:t>
            </a:r>
            <a:r>
              <a:rPr lang="en-US" altLang="en-US"/>
              <a:t>…there may be no direct transfer of funds from your IRA to a charitable gift annuity </a:t>
            </a:r>
            <a:r>
              <a:rPr lang="en-US" altLang="en-US">
                <a:solidFill>
                  <a:srgbClr val="FF0000"/>
                </a:solidFill>
              </a:rPr>
              <a:t>(CGA) </a:t>
            </a:r>
            <a:r>
              <a:rPr lang="en-US" altLang="en-US"/>
              <a:t>or charitable trust </a:t>
            </a:r>
            <a:r>
              <a:rPr lang="en-US" altLang="en-US">
                <a:solidFill>
                  <a:srgbClr val="FF0000"/>
                </a:solidFill>
              </a:rPr>
              <a:t>(CRT) </a:t>
            </a:r>
            <a:r>
              <a:rPr lang="en-US" altLang="en-US"/>
              <a:t>without first receiving and reporting taxable income from your withdrawal</a:t>
            </a:r>
          </a:p>
          <a:p>
            <a:r>
              <a:rPr lang="en-US" altLang="en-US">
                <a:solidFill>
                  <a:srgbClr val="FF0000"/>
                </a:solidFill>
              </a:rPr>
              <a:t>YES</a:t>
            </a:r>
            <a:r>
              <a:rPr lang="en-US" altLang="en-US"/>
              <a:t>…you can set up a CGA or CRT</a:t>
            </a:r>
          </a:p>
          <a:p>
            <a:pPr lvl="1"/>
            <a:r>
              <a:rPr lang="en-US" altLang="en-US">
                <a:solidFill>
                  <a:srgbClr val="FF0000"/>
                </a:solidFill>
              </a:rPr>
              <a:t>Q.  </a:t>
            </a:r>
            <a:r>
              <a:rPr lang="en-US" altLang="en-US"/>
              <a:t>Will it be a tax smart transactions?</a:t>
            </a:r>
          </a:p>
        </p:txBody>
      </p:sp>
      <p:pic>
        <p:nvPicPr>
          <p:cNvPr id="6963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80275" y="5632450"/>
            <a:ext cx="1766888"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4711287"/>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Content Placeholder 2"/>
          <p:cNvSpPr>
            <a:spLocks noGrp="1"/>
          </p:cNvSpPr>
          <p:nvPr>
            <p:ph idx="1"/>
          </p:nvPr>
        </p:nvSpPr>
        <p:spPr>
          <a:xfrm>
            <a:off x="763588" y="2017713"/>
            <a:ext cx="8304212" cy="4840287"/>
          </a:xfrm>
        </p:spPr>
        <p:txBody>
          <a:bodyPr/>
          <a:lstStyle/>
          <a:p>
            <a:r>
              <a:rPr lang="en-US" altLang="en-US" sz="2800"/>
              <a:t>The one-life rate for a CGA is 5.8%</a:t>
            </a:r>
          </a:p>
          <a:p>
            <a:r>
              <a:rPr lang="en-US" altLang="en-US" sz="2800"/>
              <a:t>The charitable deduction is $18,988 </a:t>
            </a:r>
          </a:p>
        </p:txBody>
      </p:sp>
      <p:sp>
        <p:nvSpPr>
          <p:cNvPr id="70659" name="Title 1"/>
          <p:cNvSpPr>
            <a:spLocks noGrp="1"/>
          </p:cNvSpPr>
          <p:nvPr>
            <p:ph type="title"/>
          </p:nvPr>
        </p:nvSpPr>
        <p:spPr/>
        <p:txBody>
          <a:bodyPr/>
          <a:lstStyle/>
          <a:p>
            <a:r>
              <a:rPr lang="en-US" altLang="en-US" sz="2800"/>
              <a:t>Mr. White age 75 has $1,000,000 in his IRA.  The MRD is $43,668 in 2016.</a:t>
            </a:r>
          </a:p>
        </p:txBody>
      </p:sp>
      <p:pic>
        <p:nvPicPr>
          <p:cNvPr id="70660" name="Picture 1"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00163" y="3190875"/>
            <a:ext cx="6373812" cy="349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1" name="TextBox 1"/>
          <p:cNvSpPr txBox="1">
            <a:spLocks noChangeArrowheads="1"/>
          </p:cNvSpPr>
          <p:nvPr/>
        </p:nvSpPr>
        <p:spPr bwMode="auto">
          <a:xfrm>
            <a:off x="280988" y="6577013"/>
            <a:ext cx="66119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 typeface="Wingdings" panose="05000000000000000000" pitchFamily="2" charset="2"/>
              <a:buChar char="Ø"/>
            </a:pPr>
            <a:r>
              <a:rPr lang="en-US" altLang="en-US" sz="1800">
                <a:solidFill>
                  <a:srgbClr val="FF0000"/>
                </a:solidFill>
                <a:latin typeface="Arial" panose="020B0604020202020204" pitchFamily="34" charset="0"/>
              </a:rPr>
              <a:t>$24,680 taxable unless offset by other charitable deductions</a:t>
            </a:r>
          </a:p>
        </p:txBody>
      </p:sp>
    </p:spTree>
    <p:extLst>
      <p:ext uri="{BB962C8B-B14F-4D97-AF65-F5344CB8AC3E}">
        <p14:creationId xmlns:p14="http://schemas.microsoft.com/office/powerpoint/2010/main" val="1915815106"/>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Content Placeholder 2"/>
          <p:cNvSpPr>
            <a:spLocks noGrp="1"/>
          </p:cNvSpPr>
          <p:nvPr>
            <p:ph idx="1"/>
          </p:nvPr>
        </p:nvSpPr>
        <p:spPr>
          <a:xfrm>
            <a:off x="630238" y="1903413"/>
            <a:ext cx="8313737" cy="4114800"/>
          </a:xfrm>
        </p:spPr>
        <p:txBody>
          <a:bodyPr/>
          <a:lstStyle/>
          <a:p>
            <a:r>
              <a:rPr lang="en-US" altLang="en-US" sz="2800"/>
              <a:t>The maximum one-life rate for a CGA is 5.8% but Mr. White accepts 5.0%</a:t>
            </a:r>
          </a:p>
          <a:p>
            <a:r>
              <a:rPr lang="en-US" altLang="en-US" sz="2800"/>
              <a:t>The charitable deduction is $30,830 </a:t>
            </a:r>
          </a:p>
          <a:p>
            <a:endParaRPr lang="en-US" altLang="en-US"/>
          </a:p>
          <a:p>
            <a:endParaRPr lang="en-US" altLang="en-US"/>
          </a:p>
        </p:txBody>
      </p:sp>
      <p:sp>
        <p:nvSpPr>
          <p:cNvPr id="71683" name="Title 1"/>
          <p:cNvSpPr>
            <a:spLocks noGrp="1"/>
          </p:cNvSpPr>
          <p:nvPr>
            <p:ph type="title"/>
          </p:nvPr>
        </p:nvSpPr>
        <p:spPr/>
        <p:txBody>
          <a:bodyPr/>
          <a:lstStyle/>
          <a:p>
            <a:r>
              <a:rPr lang="en-US" altLang="en-US" sz="2800"/>
              <a:t>Mr. White age 75 has $1,000,000 in his IRA. </a:t>
            </a:r>
            <a:br>
              <a:rPr lang="en-US" altLang="en-US" sz="2800"/>
            </a:br>
            <a:r>
              <a:rPr lang="en-US" altLang="en-US" sz="2800"/>
              <a:t>He has $60,000 in Apple stock, cost $20,000. The MRD is $43,668.</a:t>
            </a:r>
          </a:p>
        </p:txBody>
      </p:sp>
      <p:pic>
        <p:nvPicPr>
          <p:cNvPr id="71684" name="Picture 4"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50938" y="3419475"/>
            <a:ext cx="6194425"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5" name="TextBox 2"/>
          <p:cNvSpPr txBox="1">
            <a:spLocks noChangeArrowheads="1"/>
          </p:cNvSpPr>
          <p:nvPr/>
        </p:nvSpPr>
        <p:spPr bwMode="auto">
          <a:xfrm>
            <a:off x="280988" y="6559550"/>
            <a:ext cx="67278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 typeface="Wingdings" panose="05000000000000000000" pitchFamily="2" charset="2"/>
              <a:buChar char="Ø"/>
            </a:pPr>
            <a:r>
              <a:rPr lang="en-US" altLang="en-US" sz="1800">
                <a:solidFill>
                  <a:srgbClr val="FF0000"/>
                </a:solidFill>
                <a:latin typeface="Arial" panose="020B0604020202020204" pitchFamily="34" charset="0"/>
              </a:rPr>
              <a:t>$12,838 taxable unless offset by other charitable deductions</a:t>
            </a:r>
          </a:p>
        </p:txBody>
      </p:sp>
    </p:spTree>
    <p:extLst>
      <p:ext uri="{BB962C8B-B14F-4D97-AF65-F5344CB8AC3E}">
        <p14:creationId xmlns:p14="http://schemas.microsoft.com/office/powerpoint/2010/main" val="224514299"/>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a:xfrm>
            <a:off x="1162050" y="301625"/>
            <a:ext cx="7793038" cy="1462088"/>
          </a:xfrm>
        </p:spPr>
        <p:txBody>
          <a:bodyPr/>
          <a:lstStyle/>
          <a:p>
            <a:r>
              <a:rPr lang="en-US" altLang="en-US" sz="2800"/>
              <a:t>Sara, age 62 has seen her IRA grow to over $750,000.  She wants to make a $10,000 gift to charity this year.</a:t>
            </a:r>
          </a:p>
        </p:txBody>
      </p:sp>
      <p:sp>
        <p:nvSpPr>
          <p:cNvPr id="62467" name="Content Placeholder 2"/>
          <p:cNvSpPr>
            <a:spLocks noGrp="1"/>
          </p:cNvSpPr>
          <p:nvPr>
            <p:ph idx="1"/>
          </p:nvPr>
        </p:nvSpPr>
        <p:spPr>
          <a:xfrm>
            <a:off x="650875" y="2017713"/>
            <a:ext cx="8304213" cy="4840287"/>
          </a:xfrm>
        </p:spPr>
        <p:txBody>
          <a:bodyPr/>
          <a:lstStyle/>
          <a:p>
            <a:pPr>
              <a:defRPr/>
            </a:pPr>
            <a:r>
              <a:rPr lang="en-US" altLang="en-US" sz="2800" dirty="0"/>
              <a:t>Sara may withdraw $10,000 from her IRA to make the gift</a:t>
            </a:r>
          </a:p>
          <a:p>
            <a:pPr>
              <a:defRPr/>
            </a:pPr>
            <a:r>
              <a:rPr lang="en-US" altLang="en-US" sz="2800" dirty="0"/>
              <a:t>Sara reports the IRA withdrawal as income added to her wage earnings and investment income</a:t>
            </a:r>
          </a:p>
          <a:p>
            <a:pPr>
              <a:defRPr/>
            </a:pPr>
            <a:r>
              <a:rPr lang="en-US" altLang="en-US" sz="2800" dirty="0"/>
              <a:t>Sara taxes a $10,000 - 50% of AGI charitable deduction, a tax wash</a:t>
            </a:r>
          </a:p>
          <a:p>
            <a:pPr>
              <a:defRPr/>
            </a:pPr>
            <a:r>
              <a:rPr lang="en-US" altLang="en-US" sz="2800" dirty="0"/>
              <a:t>Is this a smart transaction?</a:t>
            </a:r>
          </a:p>
          <a:p>
            <a:pPr lvl="1">
              <a:defRPr/>
            </a:pPr>
            <a:r>
              <a:rPr lang="en-US" altLang="en-US" sz="2400" dirty="0"/>
              <a:t>What is she giving up?</a:t>
            </a:r>
          </a:p>
          <a:p>
            <a:pPr marL="457200" lvl="1" indent="0">
              <a:buFont typeface="Wingdings" panose="05000000000000000000" pitchFamily="2" charset="2"/>
              <a:buNone/>
              <a:defRPr/>
            </a:pPr>
            <a:endParaRPr lang="en-US" altLang="en-US" sz="2400" dirty="0"/>
          </a:p>
        </p:txBody>
      </p:sp>
    </p:spTree>
    <p:extLst>
      <p:ext uri="{BB962C8B-B14F-4D97-AF65-F5344CB8AC3E}">
        <p14:creationId xmlns:p14="http://schemas.microsoft.com/office/powerpoint/2010/main" val="1434266893"/>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Advisors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0926" y="2590109"/>
            <a:ext cx="4409524" cy="3714286"/>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0450" y="2753833"/>
            <a:ext cx="4274139" cy="2849426"/>
          </a:xfrm>
          <a:prstGeom prst="rect">
            <a:avLst/>
          </a:prstGeom>
        </p:spPr>
      </p:pic>
    </p:spTree>
    <p:extLst>
      <p:ext uri="{BB962C8B-B14F-4D97-AF65-F5344CB8AC3E}">
        <p14:creationId xmlns:p14="http://schemas.microsoft.com/office/powerpoint/2010/main" val="849920275"/>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200" dirty="0"/>
              <a:t>Fidelity Charitable: </a:t>
            </a:r>
            <a:br>
              <a:rPr lang="en-US" sz="3200" dirty="0"/>
            </a:br>
            <a:r>
              <a:rPr lang="en-US" sz="3200" dirty="0"/>
              <a:t>Webinar for financial advisors</a:t>
            </a:r>
          </a:p>
        </p:txBody>
      </p:sp>
      <p:pic>
        <p:nvPicPr>
          <p:cNvPr id="7" name="Content Placeholder 4"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606056" y="2062716"/>
            <a:ext cx="7638164" cy="4095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ight Arrow 1"/>
          <p:cNvSpPr/>
          <p:nvPr/>
        </p:nvSpPr>
        <p:spPr bwMode="auto">
          <a:xfrm>
            <a:off x="0" y="4934836"/>
            <a:ext cx="914400" cy="342900"/>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US">
              <a:latin typeface="Tahoma" pitchFamily="34" charset="0"/>
            </a:endParaRPr>
          </a:p>
        </p:txBody>
      </p:sp>
    </p:spTree>
    <p:extLst>
      <p:ext uri="{BB962C8B-B14F-4D97-AF65-F5344CB8AC3E}">
        <p14:creationId xmlns:p14="http://schemas.microsoft.com/office/powerpoint/2010/main" val="332565291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Professionals are invaluable for several reasons</a:t>
            </a:r>
          </a:p>
        </p:txBody>
      </p:sp>
      <p:sp>
        <p:nvSpPr>
          <p:cNvPr id="3" name="Content Placeholder 2"/>
          <p:cNvSpPr>
            <a:spLocks noGrp="1"/>
          </p:cNvSpPr>
          <p:nvPr>
            <p:ph idx="1"/>
          </p:nvPr>
        </p:nvSpPr>
        <p:spPr>
          <a:xfrm>
            <a:off x="685800" y="2286001"/>
            <a:ext cx="7886700" cy="3714749"/>
          </a:xfrm>
        </p:spPr>
        <p:txBody>
          <a:bodyPr/>
          <a:lstStyle/>
          <a:p>
            <a:r>
              <a:rPr lang="en-US" sz="1800" dirty="0"/>
              <a:t>1.  Number of cultivation and solicitation visits a PG officer can make by themselves are limited</a:t>
            </a:r>
            <a:br>
              <a:rPr lang="en-US" sz="1800" dirty="0"/>
            </a:br>
            <a:endParaRPr lang="en-US" sz="1800" dirty="0"/>
          </a:p>
          <a:p>
            <a:r>
              <a:rPr lang="en-US" sz="1800" dirty="0"/>
              <a:t>2.  Professionals may speak on behalf of your charity in ways a paid staff never can</a:t>
            </a:r>
            <a:br>
              <a:rPr lang="en-US" sz="1800" dirty="0"/>
            </a:br>
            <a:endParaRPr lang="en-US" sz="1800" dirty="0"/>
          </a:p>
          <a:p>
            <a:r>
              <a:rPr lang="en-US" sz="1800" dirty="0"/>
              <a:t>3.Philanthropy is now a wealth management tool for high net worth individuals (</a:t>
            </a:r>
            <a:r>
              <a:rPr lang="en-US" sz="1800" i="1" dirty="0">
                <a:solidFill>
                  <a:schemeClr val="tx2">
                    <a:lumMod val="60000"/>
                    <a:lumOff val="40000"/>
                  </a:schemeClr>
                </a:solidFill>
              </a:rPr>
              <a:t>HNW</a:t>
            </a:r>
            <a:r>
              <a:rPr lang="en-US" sz="1800" dirty="0"/>
              <a:t>)</a:t>
            </a:r>
          </a:p>
          <a:p>
            <a:pPr lvl="1"/>
            <a:r>
              <a:rPr lang="en-US" sz="1500" i="1" dirty="0"/>
              <a:t>“</a:t>
            </a:r>
            <a:r>
              <a:rPr lang="en-US" sz="1500" i="1" dirty="0" err="1"/>
              <a:t>Philanthrocapitalism</a:t>
            </a:r>
            <a:r>
              <a:rPr lang="en-US" sz="1500" i="1" dirty="0"/>
              <a:t>” </a:t>
            </a:r>
            <a:r>
              <a:rPr lang="en-US" sz="1500" dirty="0"/>
              <a:t>- 80% of </a:t>
            </a:r>
            <a:r>
              <a:rPr lang="en-US" sz="1500" i="1" dirty="0">
                <a:solidFill>
                  <a:schemeClr val="tx2">
                    <a:lumMod val="60000"/>
                    <a:lumOff val="40000"/>
                  </a:schemeClr>
                </a:solidFill>
              </a:rPr>
              <a:t>HNW</a:t>
            </a:r>
            <a:r>
              <a:rPr lang="en-US" sz="1500" dirty="0"/>
              <a:t> individuals give time, money and expertise to good causes </a:t>
            </a:r>
            <a:r>
              <a:rPr lang="en-US" sz="1050" dirty="0"/>
              <a:t>(Source:  Scorpio Partnership)</a:t>
            </a:r>
            <a:br>
              <a:rPr lang="en-US" sz="1050" dirty="0"/>
            </a:br>
            <a:endParaRPr lang="en-US" sz="1500" dirty="0"/>
          </a:p>
          <a:p>
            <a:r>
              <a:rPr lang="en-US" sz="1800" dirty="0"/>
              <a:t>3.  Professionals give you access to individuals otherwise out of reach to PG officer</a:t>
            </a:r>
          </a:p>
        </p:txBody>
      </p:sp>
    </p:spTree>
    <p:extLst>
      <p:ext uri="{BB962C8B-B14F-4D97-AF65-F5344CB8AC3E}">
        <p14:creationId xmlns:p14="http://schemas.microsoft.com/office/powerpoint/2010/main" val="155163738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Professionals are invaluable for several reasons</a:t>
            </a:r>
          </a:p>
        </p:txBody>
      </p:sp>
      <p:sp>
        <p:nvSpPr>
          <p:cNvPr id="3" name="Content Placeholder 2"/>
          <p:cNvSpPr>
            <a:spLocks noGrp="1"/>
          </p:cNvSpPr>
          <p:nvPr>
            <p:ph idx="1"/>
          </p:nvPr>
        </p:nvSpPr>
        <p:spPr>
          <a:xfrm>
            <a:off x="685800" y="2370534"/>
            <a:ext cx="7772400" cy="3630216"/>
          </a:xfrm>
        </p:spPr>
        <p:txBody>
          <a:bodyPr/>
          <a:lstStyle/>
          <a:p>
            <a:r>
              <a:rPr lang="en-US" sz="1800" dirty="0"/>
              <a:t>4.  Professionals provide continuity and will remain committed to the charity long after paid staff has left</a:t>
            </a:r>
            <a:br>
              <a:rPr lang="en-US" sz="1800" dirty="0"/>
            </a:br>
            <a:endParaRPr lang="en-US" sz="1800" dirty="0"/>
          </a:p>
          <a:p>
            <a:r>
              <a:rPr lang="en-US" sz="1800" dirty="0"/>
              <a:t>5.  Professional inspire others by example</a:t>
            </a:r>
          </a:p>
          <a:p>
            <a:pPr lvl="1"/>
            <a:r>
              <a:rPr lang="en-US" sz="1800" dirty="0"/>
              <a:t>Promoting practical planned gift strategies which fit into the donor’s financial and charitable goals</a:t>
            </a:r>
            <a:br>
              <a:rPr lang="en-US" sz="1800" dirty="0"/>
            </a:br>
            <a:endParaRPr lang="en-US" sz="1800" dirty="0"/>
          </a:p>
          <a:p>
            <a:r>
              <a:rPr lang="en-US" sz="1800" dirty="0"/>
              <a:t>6. Professionals are prospects themselves</a:t>
            </a:r>
          </a:p>
          <a:p>
            <a:pPr lvl="2"/>
            <a:r>
              <a:rPr lang="en-US" sz="1500" dirty="0"/>
              <a:t>Top prospects for flexible deferred CGAs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V="1">
            <a:off x="6457950" y="4286250"/>
            <a:ext cx="2400300" cy="1594866"/>
          </a:xfrm>
          <a:prstGeom prst="rect">
            <a:avLst/>
          </a:prstGeom>
        </p:spPr>
      </p:pic>
    </p:spTree>
    <p:extLst>
      <p:ext uri="{BB962C8B-B14F-4D97-AF65-F5344CB8AC3E}">
        <p14:creationId xmlns:p14="http://schemas.microsoft.com/office/powerpoint/2010/main" val="366224942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Survey says:  Involve professionals for the right reasons </a:t>
            </a:r>
          </a:p>
        </p:txBody>
      </p:sp>
      <p:sp>
        <p:nvSpPr>
          <p:cNvPr id="3" name="Content Placeholder 2"/>
          <p:cNvSpPr>
            <a:spLocks noGrp="1"/>
          </p:cNvSpPr>
          <p:nvPr>
            <p:ph idx="1"/>
          </p:nvPr>
        </p:nvSpPr>
        <p:spPr>
          <a:xfrm>
            <a:off x="639283" y="2049426"/>
            <a:ext cx="8212138" cy="3801665"/>
          </a:xfrm>
        </p:spPr>
        <p:txBody>
          <a:bodyPr/>
          <a:lstStyle/>
          <a:p>
            <a:r>
              <a:rPr lang="en-US" sz="2400" dirty="0"/>
              <a:t>1. PGO must demonstrate competency and instill confidence in your ability to work with professionals and their clients</a:t>
            </a:r>
            <a:br>
              <a:rPr lang="en-US" sz="1800" dirty="0"/>
            </a:br>
            <a:endParaRPr lang="en-US" sz="1800" dirty="0"/>
          </a:p>
          <a:p>
            <a:r>
              <a:rPr lang="en-US" sz="2400" dirty="0"/>
              <a:t>2.  May give visibility and exposure to charity and its work</a:t>
            </a:r>
            <a:br>
              <a:rPr lang="en-US" sz="2400" dirty="0"/>
            </a:br>
            <a:endParaRPr lang="en-US" sz="2400" dirty="0"/>
          </a:p>
          <a:p>
            <a:r>
              <a:rPr lang="en-US" sz="2400" dirty="0"/>
              <a:t>3. Have a broad base of current contacts with relationships that may open doors</a:t>
            </a:r>
            <a:br>
              <a:rPr lang="en-US" sz="2400" dirty="0"/>
            </a:br>
            <a:endParaRPr lang="en-US" sz="2400" dirty="0"/>
          </a:p>
          <a:p>
            <a:r>
              <a:rPr lang="en-US" sz="2400" dirty="0"/>
              <a:t>4.  Possible assistance with areas of law, money management, insurance, banking and accounting</a:t>
            </a:r>
            <a:br>
              <a:rPr lang="en-US" sz="1800" dirty="0"/>
            </a:br>
            <a:endParaRPr lang="en-US" sz="1800" dirty="0"/>
          </a:p>
        </p:txBody>
      </p:sp>
    </p:spTree>
    <p:extLst>
      <p:ext uri="{BB962C8B-B14F-4D97-AF65-F5344CB8AC3E}">
        <p14:creationId xmlns:p14="http://schemas.microsoft.com/office/powerpoint/2010/main" val="303677176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Survey says:  Involve professionals for the right reasons </a:t>
            </a:r>
          </a:p>
        </p:txBody>
      </p:sp>
      <p:sp>
        <p:nvSpPr>
          <p:cNvPr id="3" name="Content Placeholder 2"/>
          <p:cNvSpPr>
            <a:spLocks noGrp="1"/>
          </p:cNvSpPr>
          <p:nvPr>
            <p:ph idx="1"/>
          </p:nvPr>
        </p:nvSpPr>
        <p:spPr>
          <a:xfrm>
            <a:off x="696432" y="2083455"/>
            <a:ext cx="8447568" cy="3573066"/>
          </a:xfrm>
        </p:spPr>
        <p:txBody>
          <a:bodyPr/>
          <a:lstStyle/>
          <a:p>
            <a:r>
              <a:rPr lang="en-US" sz="2400" dirty="0"/>
              <a:t>5.  Possible training for higher leadership positions</a:t>
            </a:r>
          </a:p>
          <a:p>
            <a:pPr marL="0" indent="0">
              <a:buNone/>
            </a:pPr>
            <a:endParaRPr lang="en-US" sz="2400" dirty="0"/>
          </a:p>
          <a:p>
            <a:r>
              <a:rPr lang="en-US" sz="2400" dirty="0"/>
              <a:t>6.  Participate in ad hoc committees to help develop events for prospects and other professional</a:t>
            </a:r>
          </a:p>
          <a:p>
            <a:pPr lvl="1"/>
            <a:r>
              <a:rPr lang="en-US" sz="1800" dirty="0"/>
              <a:t>Be seminar participants themselves</a:t>
            </a:r>
          </a:p>
          <a:p>
            <a:pPr lvl="1"/>
            <a:r>
              <a:rPr lang="en-US" sz="1800" dirty="0"/>
              <a:t>Attend events and encourage their peers to attend</a:t>
            </a:r>
            <a:br>
              <a:rPr lang="en-US" sz="1800" dirty="0"/>
            </a:br>
            <a:endParaRPr lang="en-US" sz="1800" dirty="0"/>
          </a:p>
          <a:p>
            <a:r>
              <a:rPr lang="en-US" sz="2400" dirty="0"/>
              <a:t>7.  Must be able to put own economic self-interests aside</a:t>
            </a:r>
            <a:br>
              <a:rPr lang="en-US" sz="1800" dirty="0"/>
            </a:br>
            <a:endParaRPr lang="en-US" sz="1800" dirty="0"/>
          </a:p>
        </p:txBody>
      </p:sp>
    </p:spTree>
    <p:extLst>
      <p:ext uri="{BB962C8B-B14F-4D97-AF65-F5344CB8AC3E}">
        <p14:creationId xmlns:p14="http://schemas.microsoft.com/office/powerpoint/2010/main" val="418769257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Survey says:  Involve professionals for the right reasons </a:t>
            </a:r>
          </a:p>
        </p:txBody>
      </p:sp>
      <p:sp>
        <p:nvSpPr>
          <p:cNvPr id="3" name="Content Placeholder 2"/>
          <p:cNvSpPr>
            <a:spLocks noGrp="1"/>
          </p:cNvSpPr>
          <p:nvPr>
            <p:ph idx="1"/>
          </p:nvPr>
        </p:nvSpPr>
        <p:spPr>
          <a:xfrm>
            <a:off x="531628" y="2073349"/>
            <a:ext cx="8070112" cy="3870251"/>
          </a:xfrm>
        </p:spPr>
        <p:txBody>
          <a:bodyPr/>
          <a:lstStyle/>
          <a:p>
            <a:r>
              <a:rPr lang="en-US" sz="2400" dirty="0"/>
              <a:t>8.  Involved professional may </a:t>
            </a:r>
            <a:r>
              <a:rPr lang="en-US" sz="2400" u="sng" dirty="0"/>
              <a:t>prevent</a:t>
            </a:r>
            <a:r>
              <a:rPr lang="en-US" sz="2400" dirty="0"/>
              <a:t> the </a:t>
            </a:r>
            <a:r>
              <a:rPr lang="en-US" sz="2400" dirty="0">
                <a:solidFill>
                  <a:srgbClr val="FF0000"/>
                </a:solidFill>
              </a:rPr>
              <a:t>“torpedo” </a:t>
            </a:r>
            <a:r>
              <a:rPr lang="en-US" sz="2400" dirty="0"/>
              <a:t>of your gift proposal</a:t>
            </a:r>
          </a:p>
          <a:p>
            <a:pPr lvl="1"/>
            <a:r>
              <a:rPr lang="en-US" sz="1800" dirty="0"/>
              <a:t>Modification to prevent lost or severely altered plans</a:t>
            </a:r>
            <a:br>
              <a:rPr lang="en-US" sz="1800" dirty="0"/>
            </a:br>
            <a:endParaRPr lang="en-US" sz="1800" dirty="0"/>
          </a:p>
          <a:p>
            <a:r>
              <a:rPr lang="en-US" sz="2400" dirty="0"/>
              <a:t>9.  Targets of opportunity for sponsorships of seminars, etc.</a:t>
            </a:r>
            <a:br>
              <a:rPr lang="en-US" sz="2400" dirty="0"/>
            </a:br>
            <a:endParaRPr lang="en-US" sz="2400" dirty="0"/>
          </a:p>
          <a:p>
            <a:r>
              <a:rPr lang="en-US" sz="2400" dirty="0"/>
              <a:t>10.  </a:t>
            </a:r>
            <a:r>
              <a:rPr lang="en-US" sz="2400" dirty="0">
                <a:solidFill>
                  <a:srgbClr val="FF0000"/>
                </a:solidFill>
              </a:rPr>
              <a:t>Not every charity is a candidate to form a PAC</a:t>
            </a:r>
            <a:br>
              <a:rPr lang="en-US" sz="1800" dirty="0">
                <a:solidFill>
                  <a:srgbClr val="FF0000"/>
                </a:solidFill>
              </a:rPr>
            </a:br>
            <a:endParaRPr lang="en-US" sz="1800" dirty="0">
              <a:solidFill>
                <a:srgbClr val="FF0000"/>
              </a:solidFill>
            </a:endParaRPr>
          </a:p>
        </p:txBody>
      </p:sp>
    </p:spTree>
    <p:extLst>
      <p:ext uri="{BB962C8B-B14F-4D97-AF65-F5344CB8AC3E}">
        <p14:creationId xmlns:p14="http://schemas.microsoft.com/office/powerpoint/2010/main" val="73194560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Agents of Wealth</a:t>
            </a:r>
            <a:br>
              <a:rPr lang="en-US" dirty="0"/>
            </a:br>
            <a:r>
              <a:rPr lang="en-US" dirty="0"/>
              <a:t>Successful program tips</a:t>
            </a:r>
          </a:p>
        </p:txBody>
      </p:sp>
      <p:sp>
        <p:nvSpPr>
          <p:cNvPr id="3" name="Content Placeholder 2"/>
          <p:cNvSpPr>
            <a:spLocks noGrp="1"/>
          </p:cNvSpPr>
          <p:nvPr>
            <p:ph idx="1"/>
          </p:nvPr>
        </p:nvSpPr>
        <p:spPr>
          <a:xfrm>
            <a:off x="629795" y="1943284"/>
            <a:ext cx="7772400" cy="4914716"/>
          </a:xfrm>
        </p:spPr>
        <p:txBody>
          <a:bodyPr/>
          <a:lstStyle/>
          <a:p>
            <a:r>
              <a:rPr lang="en-US" sz="2800" dirty="0">
                <a:solidFill>
                  <a:srgbClr val="FF0000"/>
                </a:solidFill>
              </a:rPr>
              <a:t>Identify</a:t>
            </a:r>
            <a:r>
              <a:rPr lang="en-US" sz="2800" dirty="0"/>
              <a:t> professionals with appropriate mindset and skills</a:t>
            </a:r>
          </a:p>
          <a:p>
            <a:r>
              <a:rPr lang="en-US" sz="2800" dirty="0">
                <a:solidFill>
                  <a:srgbClr val="FF0000"/>
                </a:solidFill>
              </a:rPr>
              <a:t>Recruit</a:t>
            </a:r>
            <a:r>
              <a:rPr lang="en-US" sz="2800" dirty="0"/>
              <a:t> using roles and responsibilities</a:t>
            </a:r>
          </a:p>
          <a:p>
            <a:r>
              <a:rPr lang="en-US" sz="2800" dirty="0">
                <a:solidFill>
                  <a:srgbClr val="FF0000"/>
                </a:solidFill>
              </a:rPr>
              <a:t>Educate</a:t>
            </a:r>
            <a:r>
              <a:rPr lang="en-US" sz="2800" dirty="0"/>
              <a:t> at each meeting on mission and tools and techniques</a:t>
            </a:r>
          </a:p>
          <a:p>
            <a:r>
              <a:rPr lang="en-US" sz="2800" dirty="0">
                <a:solidFill>
                  <a:srgbClr val="FF0000"/>
                </a:solidFill>
              </a:rPr>
              <a:t>Involve</a:t>
            </a:r>
            <a:r>
              <a:rPr lang="en-US" sz="2800" dirty="0"/>
              <a:t> in mission event</a:t>
            </a:r>
          </a:p>
          <a:p>
            <a:r>
              <a:rPr lang="en-US" sz="2800" dirty="0">
                <a:solidFill>
                  <a:srgbClr val="FF0000"/>
                </a:solidFill>
              </a:rPr>
              <a:t>Recognize</a:t>
            </a:r>
            <a:r>
              <a:rPr lang="en-US" sz="2800" dirty="0"/>
              <a:t> by giving tasks to complete</a:t>
            </a:r>
          </a:p>
          <a:p>
            <a:r>
              <a:rPr lang="en-US" sz="2800" dirty="0">
                <a:solidFill>
                  <a:srgbClr val="FF0000"/>
                </a:solidFill>
              </a:rPr>
              <a:t>Reward</a:t>
            </a:r>
            <a:r>
              <a:rPr lang="en-US" sz="2800" dirty="0"/>
              <a:t> find ethical ways </a:t>
            </a:r>
            <a:r>
              <a:rPr lang="en-US" sz="2800"/>
              <a:t>to compensate</a:t>
            </a:r>
          </a:p>
          <a:p>
            <a:r>
              <a:rPr lang="en-US" sz="2800">
                <a:solidFill>
                  <a:srgbClr val="FF0000"/>
                </a:solidFill>
              </a:rPr>
              <a:t>Crescendo </a:t>
            </a:r>
            <a:r>
              <a:rPr lang="en-US" sz="2800" dirty="0">
                <a:solidFill>
                  <a:srgbClr val="FF0000"/>
                </a:solidFill>
              </a:rPr>
              <a:t>presentation on website</a:t>
            </a:r>
          </a:p>
          <a:p>
            <a:pPr lvl="1"/>
            <a:r>
              <a:rPr lang="en-US" sz="2400" b="1" dirty="0">
                <a:solidFill>
                  <a:schemeClr val="tx2">
                    <a:lumMod val="60000"/>
                    <a:lumOff val="40000"/>
                  </a:schemeClr>
                </a:solidFill>
              </a:rPr>
              <a:t>www.connellandassoc.com/articles.html</a:t>
            </a:r>
          </a:p>
          <a:p>
            <a:pPr marL="457200" lvl="1" indent="0">
              <a:buNone/>
            </a:pPr>
            <a:endParaRPr lang="en-US" sz="2400" dirty="0">
              <a:solidFill>
                <a:srgbClr val="FF0000"/>
              </a:solidFill>
            </a:endParaRPr>
          </a:p>
          <a:p>
            <a:pPr lvl="1"/>
            <a:endParaRPr lang="en-US" sz="2400" dirty="0">
              <a:solidFill>
                <a:srgbClr val="FF0000"/>
              </a:solidFill>
            </a:endParaRPr>
          </a:p>
        </p:txBody>
      </p:sp>
    </p:spTree>
    <p:extLst>
      <p:ext uri="{BB962C8B-B14F-4D97-AF65-F5344CB8AC3E}">
        <p14:creationId xmlns:p14="http://schemas.microsoft.com/office/powerpoint/2010/main" val="4079207006"/>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50938" y="2198466"/>
            <a:ext cx="7304378" cy="411480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938" y="214313"/>
            <a:ext cx="7793037" cy="1593222"/>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0938" y="2198466"/>
            <a:ext cx="2908298" cy="1653348"/>
          </a:xfrm>
          <a:prstGeom prst="rect">
            <a:avLst/>
          </a:prstGeom>
        </p:spPr>
      </p:pic>
    </p:spTree>
    <p:extLst>
      <p:ext uri="{BB962C8B-B14F-4D97-AF65-F5344CB8AC3E}">
        <p14:creationId xmlns:p14="http://schemas.microsoft.com/office/powerpoint/2010/main" val="1283134745"/>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Testamentary CGA</a:t>
            </a:r>
          </a:p>
        </p:txBody>
      </p:sp>
      <p:sp>
        <p:nvSpPr>
          <p:cNvPr id="3" name="Content Placeholder 2"/>
          <p:cNvSpPr>
            <a:spLocks noGrp="1"/>
          </p:cNvSpPr>
          <p:nvPr>
            <p:ph idx="1"/>
          </p:nvPr>
        </p:nvSpPr>
        <p:spPr>
          <a:xfrm>
            <a:off x="693591" y="1996448"/>
            <a:ext cx="7772400" cy="4787124"/>
          </a:xfrm>
        </p:spPr>
        <p:txBody>
          <a:bodyPr/>
          <a:lstStyle/>
          <a:p>
            <a:r>
              <a:rPr lang="en-US" dirty="0"/>
              <a:t>Will, Trust or IRA beneficiary designation provides funding of a CGA for named beneficiary, one or two lives</a:t>
            </a:r>
          </a:p>
          <a:p>
            <a:r>
              <a:rPr lang="en-US" dirty="0"/>
              <a:t>Funding assets could be a specific amount or percentage of estate or a named asset/account</a:t>
            </a:r>
          </a:p>
          <a:p>
            <a:r>
              <a:rPr lang="en-US" dirty="0"/>
              <a:t>IRA funds are IRD assets</a:t>
            </a:r>
          </a:p>
          <a:p>
            <a:pPr lvl="1"/>
            <a:r>
              <a:rPr lang="en-US" dirty="0"/>
              <a:t>Subject to income and/or estate taxes</a:t>
            </a:r>
          </a:p>
          <a:p>
            <a:r>
              <a:rPr lang="en-US" dirty="0"/>
              <a:t>Annuity may be immediate or deferred</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0870" y="0"/>
            <a:ext cx="2703130" cy="1584252"/>
          </a:xfrm>
          <a:prstGeom prst="rect">
            <a:avLst/>
          </a:prstGeom>
        </p:spPr>
      </p:pic>
    </p:spTree>
    <p:extLst>
      <p:ext uri="{BB962C8B-B14F-4D97-AF65-F5344CB8AC3E}">
        <p14:creationId xmlns:p14="http://schemas.microsoft.com/office/powerpoint/2010/main" val="42587845"/>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Testamentary CGA</a:t>
            </a:r>
          </a:p>
        </p:txBody>
      </p:sp>
      <p:sp>
        <p:nvSpPr>
          <p:cNvPr id="3" name="Content Placeholder 2"/>
          <p:cNvSpPr>
            <a:spLocks noGrp="1"/>
          </p:cNvSpPr>
          <p:nvPr>
            <p:ph idx="1"/>
          </p:nvPr>
        </p:nvSpPr>
        <p:spPr>
          <a:xfrm>
            <a:off x="693591" y="1996448"/>
            <a:ext cx="7772400" cy="4787124"/>
          </a:xfrm>
        </p:spPr>
        <p:txBody>
          <a:bodyPr/>
          <a:lstStyle/>
          <a:p>
            <a:r>
              <a:rPr lang="en-US" dirty="0"/>
              <a:t>Prospects are individuals who wish to provide income but not assets to friends or family</a:t>
            </a:r>
          </a:p>
          <a:p>
            <a:r>
              <a:rPr lang="en-US" dirty="0"/>
              <a:t>Supporters who have previously established</a:t>
            </a:r>
          </a:p>
          <a:p>
            <a:pPr lvl="1"/>
            <a:r>
              <a:rPr lang="en-US" dirty="0"/>
              <a:t>Scholarships</a:t>
            </a:r>
          </a:p>
          <a:p>
            <a:pPr lvl="1"/>
            <a:r>
              <a:rPr lang="en-US" dirty="0"/>
              <a:t>Endowments</a:t>
            </a:r>
          </a:p>
          <a:p>
            <a:pPr lvl="1"/>
            <a:r>
              <a:rPr lang="en-US" dirty="0"/>
              <a:t>Named facilities</a:t>
            </a:r>
          </a:p>
          <a:p>
            <a:r>
              <a:rPr lang="en-US" dirty="0"/>
              <a:t>Maybe their only CGA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0870" y="0"/>
            <a:ext cx="2703130" cy="1584252"/>
          </a:xfrm>
          <a:prstGeom prst="rect">
            <a:avLst/>
          </a:prstGeom>
        </p:spPr>
      </p:pic>
    </p:spTree>
    <p:extLst>
      <p:ext uri="{BB962C8B-B14F-4D97-AF65-F5344CB8AC3E}">
        <p14:creationId xmlns:p14="http://schemas.microsoft.com/office/powerpoint/2010/main" val="2055211724"/>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Testamentary CGA</a:t>
            </a:r>
            <a:br>
              <a:rPr lang="en-US" dirty="0"/>
            </a:br>
            <a:r>
              <a:rPr lang="en-US" dirty="0"/>
              <a:t>Sample language</a:t>
            </a:r>
          </a:p>
        </p:txBody>
      </p:sp>
      <p:sp>
        <p:nvSpPr>
          <p:cNvPr id="3" name="Content Placeholder 2"/>
          <p:cNvSpPr>
            <a:spLocks noGrp="1"/>
          </p:cNvSpPr>
          <p:nvPr>
            <p:ph idx="1"/>
          </p:nvPr>
        </p:nvSpPr>
        <p:spPr>
          <a:xfrm>
            <a:off x="555367" y="1879490"/>
            <a:ext cx="7772400" cy="4893450"/>
          </a:xfrm>
        </p:spPr>
        <p:txBody>
          <a:bodyPr/>
          <a:lstStyle/>
          <a:p>
            <a:r>
              <a:rPr lang="en-US" sz="1600" b="1" i="1" dirty="0">
                <a:solidFill>
                  <a:srgbClr val="FF0000"/>
                </a:solidFill>
              </a:rPr>
              <a:t>Sample language:  </a:t>
            </a:r>
            <a:r>
              <a:rPr lang="en-US" sz="1600" dirty="0"/>
              <a:t>"I give to the </a:t>
            </a:r>
            <a:r>
              <a:rPr lang="en-US" sz="1600" dirty="0">
                <a:solidFill>
                  <a:srgbClr val="FF0000"/>
                </a:solidFill>
              </a:rPr>
              <a:t>Habitat for Humanity of the NC Sandhills</a:t>
            </a:r>
            <a:r>
              <a:rPr lang="en-US" sz="1600" dirty="0"/>
              <a:t>, a North Carolina not-for-profit corporation, federal tax ID Number 56-1596170, located in Aberdeen, North Carolina the sum of </a:t>
            </a:r>
            <a:r>
              <a:rPr lang="en-US" sz="1600" dirty="0">
                <a:solidFill>
                  <a:srgbClr val="FF0000"/>
                </a:solidFill>
              </a:rPr>
              <a:t>$10,000</a:t>
            </a:r>
            <a:r>
              <a:rPr lang="en-US" sz="1600" dirty="0"/>
              <a:t>, provided Habitat </a:t>
            </a:r>
            <a:r>
              <a:rPr lang="en-US" sz="1600" dirty="0">
                <a:solidFill>
                  <a:srgbClr val="FF0000"/>
                </a:solidFill>
              </a:rPr>
              <a:t>shall pay an annuity to my spouse, Mary Doe, 123 Main St., Pinehurst, NC, DOB 11-12-42, during her lifetime at the then rate being paid by Habitat to annuitants of my spouse’s age and sex at my death</a:t>
            </a:r>
            <a:r>
              <a:rPr lang="en-US" sz="1600" dirty="0"/>
              <a:t>.</a:t>
            </a:r>
          </a:p>
          <a:p>
            <a:r>
              <a:rPr lang="en-US" sz="1600" dirty="0"/>
              <a:t>The annuity shall be non-assignable.  </a:t>
            </a:r>
          </a:p>
          <a:p>
            <a:r>
              <a:rPr lang="en-US" sz="1600" dirty="0"/>
              <a:t>The payments are to be made </a:t>
            </a:r>
            <a:r>
              <a:rPr lang="en-US" sz="1600" dirty="0">
                <a:solidFill>
                  <a:srgbClr val="FF0000"/>
                </a:solidFill>
              </a:rPr>
              <a:t>quarterly</a:t>
            </a:r>
            <a:r>
              <a:rPr lang="en-US" sz="1600" dirty="0"/>
              <a:t> and shall end with the quarterly payment, preceding my spouse’s death. I intend to make a charitable gift to Habitat and to provide an annuity for my spouse.  </a:t>
            </a:r>
          </a:p>
          <a:p>
            <a:r>
              <a:rPr lang="en-US" sz="1600" dirty="0"/>
              <a:t>If Habitat has </a:t>
            </a:r>
            <a:r>
              <a:rPr lang="en-US" sz="1600" dirty="0">
                <a:solidFill>
                  <a:srgbClr val="FF0000"/>
                </a:solidFill>
              </a:rPr>
              <a:t>no annuity program or for any other reason is unable to obligate itself to make annuity payments </a:t>
            </a:r>
            <a:r>
              <a:rPr lang="en-US" sz="1600" dirty="0"/>
              <a:t>to my spouse, I give $2,000 to Habitat for its general purposes and direct my executor to purchase for $8,000 from a life insurance or annuity company of good standing in the United States a non-assignable annuity contract providing for the payment of an annuity, quarterly, to my spouse during her lifetime at the then rate being paid by such company to annuitants who are my spouse’s age and sex at the time of the purchase of the annuity</a:t>
            </a:r>
            <a:r>
              <a:rPr lang="en-US" sz="1600" dirty="0">
                <a:solidFill>
                  <a:srgbClr val="FF0000"/>
                </a:solidFill>
              </a:rPr>
              <a:t>.  If my spouse does not survive me, I give $10,000 to Habitat for general uses and purposes.</a:t>
            </a:r>
          </a:p>
        </p:txBody>
      </p:sp>
    </p:spTree>
    <p:extLst>
      <p:ext uri="{BB962C8B-B14F-4D97-AF65-F5344CB8AC3E}">
        <p14:creationId xmlns:p14="http://schemas.microsoft.com/office/powerpoint/2010/main" val="2132570822"/>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Testamentary CGA</a:t>
            </a:r>
            <a:br>
              <a:rPr lang="en-US" sz="4000" dirty="0"/>
            </a:br>
            <a:r>
              <a:rPr lang="en-US" sz="4000" dirty="0"/>
              <a:t>Joe Shafer Estate</a:t>
            </a:r>
          </a:p>
        </p:txBody>
      </p:sp>
      <p:sp>
        <p:nvSpPr>
          <p:cNvPr id="4" name="Content Placeholder 3"/>
          <p:cNvSpPr>
            <a:spLocks noGrp="1"/>
          </p:cNvSpPr>
          <p:nvPr>
            <p:ph idx="1"/>
          </p:nvPr>
        </p:nvSpPr>
        <p:spPr>
          <a:xfrm>
            <a:off x="640427" y="2007080"/>
            <a:ext cx="7772400" cy="4850920"/>
          </a:xfrm>
        </p:spPr>
        <p:txBody>
          <a:bodyPr/>
          <a:lstStyle/>
          <a:p>
            <a:r>
              <a:rPr lang="en-US" sz="2000" dirty="0"/>
              <a:t>Joe Shafer died June 3, 2016, age 87</a:t>
            </a:r>
          </a:p>
          <a:p>
            <a:pPr lvl="1"/>
            <a:r>
              <a:rPr lang="en-US" sz="1800" dirty="0"/>
              <a:t>Dorothy spouse died in 2008</a:t>
            </a:r>
          </a:p>
          <a:p>
            <a:pPr lvl="1"/>
            <a:r>
              <a:rPr lang="en-US" sz="1800" dirty="0"/>
              <a:t>No children, many loving friends</a:t>
            </a:r>
          </a:p>
          <a:p>
            <a:r>
              <a:rPr lang="en-US" sz="2000" dirty="0"/>
              <a:t>Worked at Sears, Roebuck &amp; Co, Atlanta from 1945, retired 43 years later as Warehouse Manager</a:t>
            </a:r>
          </a:p>
          <a:p>
            <a:pPr lvl="1"/>
            <a:r>
              <a:rPr lang="en-US" sz="1800" dirty="0"/>
              <a:t>Started at $0.57/hour</a:t>
            </a:r>
          </a:p>
          <a:p>
            <a:r>
              <a:rPr lang="en-US" sz="2000" dirty="0"/>
              <a:t>Master Mason for over 60 years</a:t>
            </a:r>
          </a:p>
          <a:p>
            <a:r>
              <a:rPr lang="en-US" sz="2000" dirty="0"/>
              <a:t>On board of Gwinnett Hospital Authority</a:t>
            </a:r>
          </a:p>
          <a:p>
            <a:pPr lvl="1"/>
            <a:r>
              <a:rPr lang="en-US" sz="1800" dirty="0"/>
              <a:t>Modest long term supporter, board members knowledge</a:t>
            </a:r>
          </a:p>
          <a:p>
            <a:pPr lvl="1"/>
            <a:r>
              <a:rPr lang="en-US" sz="1800" dirty="0"/>
              <a:t>PG chair visits with Foundation Ex. Dir.</a:t>
            </a:r>
          </a:p>
          <a:p>
            <a:r>
              <a:rPr lang="en-US" sz="2000" dirty="0"/>
              <a:t>IRA beneficiary designation </a:t>
            </a:r>
          </a:p>
          <a:p>
            <a:pPr lvl="1"/>
            <a:r>
              <a:rPr lang="en-US" sz="1800" dirty="0"/>
              <a:t>Shared with school system foundation</a:t>
            </a:r>
          </a:p>
          <a:p>
            <a:pPr lvl="1"/>
            <a:r>
              <a:rPr lang="en-US" sz="1800" dirty="0"/>
              <a:t>$3.5 million largest single gift to Gwinnett Medical Center</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7075" y="9525"/>
            <a:ext cx="2066925" cy="1666875"/>
          </a:xfrm>
          <a:prstGeom prst="rect">
            <a:avLst/>
          </a:prstGeom>
        </p:spPr>
      </p:pic>
    </p:spTree>
    <p:extLst>
      <p:ext uri="{BB962C8B-B14F-4D97-AF65-F5344CB8AC3E}">
        <p14:creationId xmlns:p14="http://schemas.microsoft.com/office/powerpoint/2010/main" val="1342157292"/>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Testamentary CGA</a:t>
            </a:r>
            <a:br>
              <a:rPr lang="en-US" sz="4000" dirty="0"/>
            </a:br>
            <a:r>
              <a:rPr lang="en-US" sz="4000" dirty="0"/>
              <a:t>Joe Shafer Estate</a:t>
            </a:r>
          </a:p>
        </p:txBody>
      </p:sp>
      <p:sp>
        <p:nvSpPr>
          <p:cNvPr id="3" name="Content Placeholder 2"/>
          <p:cNvSpPr>
            <a:spLocks noGrp="1"/>
          </p:cNvSpPr>
          <p:nvPr>
            <p:ph idx="1"/>
          </p:nvPr>
        </p:nvSpPr>
        <p:spPr>
          <a:xfrm>
            <a:off x="608530" y="1953918"/>
            <a:ext cx="7772400" cy="4904082"/>
          </a:xfrm>
        </p:spPr>
        <p:txBody>
          <a:bodyPr/>
          <a:lstStyle/>
          <a:p>
            <a:r>
              <a:rPr lang="en-US" sz="2400" dirty="0"/>
              <a:t>December 2011 - gift and endowment agreement signed leaving his IRA to Gwinnett Medical Center(</a:t>
            </a:r>
            <a:r>
              <a:rPr lang="en-US" sz="2400" i="1" dirty="0">
                <a:solidFill>
                  <a:srgbClr val="FF0000"/>
                </a:solidFill>
              </a:rPr>
              <a:t>GMC </a:t>
            </a:r>
            <a:r>
              <a:rPr lang="en-US" sz="2400" dirty="0"/>
              <a:t>) to establish the </a:t>
            </a:r>
            <a:r>
              <a:rPr lang="en-US" sz="2400" i="1" dirty="0">
                <a:solidFill>
                  <a:srgbClr val="FF0000"/>
                </a:solidFill>
              </a:rPr>
              <a:t>Dorothy Shafer Healthcare Endowment</a:t>
            </a:r>
          </a:p>
          <a:p>
            <a:r>
              <a:rPr lang="en-US" sz="2400" dirty="0"/>
              <a:t>December, 2012 - Testamentary CGA bequest wording supplied to Joe &amp; Atty. for </a:t>
            </a:r>
            <a:r>
              <a:rPr lang="en-US" sz="2400" b="1" dirty="0">
                <a:solidFill>
                  <a:srgbClr val="FF0000"/>
                </a:solidFill>
              </a:rPr>
              <a:t>Clark TCGA</a:t>
            </a:r>
            <a:br>
              <a:rPr lang="en-US" sz="2400" dirty="0"/>
            </a:br>
            <a:r>
              <a:rPr lang="en-US" sz="2400" dirty="0"/>
              <a:t> </a:t>
            </a:r>
          </a:p>
          <a:p>
            <a:r>
              <a:rPr lang="en-US" sz="2400" dirty="0"/>
              <a:t>March, 2014 – attorney supplied wording to </a:t>
            </a:r>
            <a:r>
              <a:rPr lang="en-US" sz="2400" b="1" i="1" dirty="0">
                <a:solidFill>
                  <a:srgbClr val="FF0000"/>
                </a:solidFill>
              </a:rPr>
              <a:t>GMC</a:t>
            </a:r>
            <a:r>
              <a:rPr lang="en-US" sz="2400" dirty="0"/>
              <a:t> as updated with additional </a:t>
            </a:r>
            <a:r>
              <a:rPr lang="en-US" sz="2400" b="1" dirty="0">
                <a:solidFill>
                  <a:srgbClr val="FF0000"/>
                </a:solidFill>
              </a:rPr>
              <a:t>Brennan TCGA</a:t>
            </a:r>
          </a:p>
          <a:p>
            <a:r>
              <a:rPr lang="en-US" sz="2400" dirty="0"/>
              <a:t>Last probated will dated June 1, 2016</a:t>
            </a:r>
          </a:p>
          <a:p>
            <a:r>
              <a:rPr lang="en-US" sz="2400" dirty="0"/>
              <a:t>Ultimate TCGA residuum to </a:t>
            </a:r>
            <a:r>
              <a:rPr lang="en-US" sz="2400" i="1" dirty="0">
                <a:solidFill>
                  <a:srgbClr val="FF0000"/>
                </a:solidFill>
              </a:rPr>
              <a:t>Dorothy Shafer Healthcare Endowment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7075" y="9525"/>
            <a:ext cx="2066925" cy="1666875"/>
          </a:xfrm>
          <a:prstGeom prst="rect">
            <a:avLst/>
          </a:prstGeom>
        </p:spPr>
      </p:pic>
    </p:spTree>
    <p:extLst>
      <p:ext uri="{BB962C8B-B14F-4D97-AF65-F5344CB8AC3E}">
        <p14:creationId xmlns:p14="http://schemas.microsoft.com/office/powerpoint/2010/main" val="2742726415"/>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Clark – TCGA specifics</a:t>
            </a:r>
          </a:p>
        </p:txBody>
      </p:sp>
      <p:sp>
        <p:nvSpPr>
          <p:cNvPr id="3" name="Content Placeholder 2"/>
          <p:cNvSpPr>
            <a:spLocks noGrp="1"/>
          </p:cNvSpPr>
          <p:nvPr>
            <p:ph idx="1"/>
          </p:nvPr>
        </p:nvSpPr>
        <p:spPr>
          <a:xfrm>
            <a:off x="606056" y="2017712"/>
            <a:ext cx="8349032" cy="4840287"/>
          </a:xfrm>
        </p:spPr>
        <p:txBody>
          <a:bodyPr/>
          <a:lstStyle/>
          <a:p>
            <a:r>
              <a:rPr lang="en-US" dirty="0"/>
              <a:t>Clark </a:t>
            </a:r>
            <a:r>
              <a:rPr lang="en-US" dirty="0" err="1"/>
              <a:t>dob</a:t>
            </a:r>
            <a:r>
              <a:rPr lang="en-US" dirty="0"/>
              <a:t> 6-18-1950 (65)</a:t>
            </a:r>
          </a:p>
          <a:p>
            <a:pPr lvl="1"/>
            <a:r>
              <a:rPr lang="en-US" dirty="0"/>
              <a:t>ACGA rate:  4.7%</a:t>
            </a:r>
          </a:p>
          <a:p>
            <a:pPr lvl="1"/>
            <a:r>
              <a:rPr lang="en-US" dirty="0"/>
              <a:t>Georgia resident, friend &amp; caregiver</a:t>
            </a:r>
          </a:p>
          <a:p>
            <a:pPr lvl="1"/>
            <a:r>
              <a:rPr lang="en-US" dirty="0"/>
              <a:t>LE 24.6 </a:t>
            </a:r>
            <a:r>
              <a:rPr lang="en-US" dirty="0" err="1"/>
              <a:t>yrs</a:t>
            </a:r>
            <a:endParaRPr lang="en-US" dirty="0"/>
          </a:p>
          <a:p>
            <a:r>
              <a:rPr lang="en-US" dirty="0"/>
              <a:t>$900,000 from Edward Jones Act.</a:t>
            </a:r>
          </a:p>
          <a:p>
            <a:pPr lvl="1"/>
            <a:r>
              <a:rPr lang="en-US" dirty="0"/>
              <a:t>If less than $900,000 no make up</a:t>
            </a:r>
          </a:p>
          <a:p>
            <a:pPr lvl="1"/>
            <a:r>
              <a:rPr lang="en-US" dirty="0"/>
              <a:t>“Rate paid by Foundation annuitants at time of my death, quarterly”</a:t>
            </a:r>
          </a:p>
          <a:p>
            <a:r>
              <a:rPr lang="en-US" dirty="0"/>
              <a:t>Payments commence when funded</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9950" y="104885"/>
            <a:ext cx="1924050" cy="1438275"/>
          </a:xfrm>
          <a:prstGeom prst="rect">
            <a:avLst/>
          </a:prstGeom>
        </p:spPr>
      </p:pic>
    </p:spTree>
    <p:extLst>
      <p:ext uri="{BB962C8B-B14F-4D97-AF65-F5344CB8AC3E}">
        <p14:creationId xmlns:p14="http://schemas.microsoft.com/office/powerpoint/2010/main" val="1443699936"/>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Clark – TCGA specifics</a:t>
            </a:r>
          </a:p>
        </p:txBody>
      </p:sp>
      <p:sp>
        <p:nvSpPr>
          <p:cNvPr id="3" name="Content Placeholder 2"/>
          <p:cNvSpPr>
            <a:spLocks noGrp="1"/>
          </p:cNvSpPr>
          <p:nvPr>
            <p:ph idx="1"/>
          </p:nvPr>
        </p:nvSpPr>
        <p:spPr>
          <a:xfrm>
            <a:off x="661692" y="2038978"/>
            <a:ext cx="7772400" cy="4819021"/>
          </a:xfrm>
        </p:spPr>
        <p:txBody>
          <a:bodyPr/>
          <a:lstStyle/>
          <a:p>
            <a:r>
              <a:rPr lang="en-US" dirty="0"/>
              <a:t>Foundation option:</a:t>
            </a:r>
          </a:p>
          <a:p>
            <a:pPr lvl="1"/>
            <a:r>
              <a:rPr lang="en-US" dirty="0"/>
              <a:t>If no annuity program or for any other reason does not want obligation….</a:t>
            </a:r>
          </a:p>
          <a:p>
            <a:pPr lvl="1"/>
            <a:r>
              <a:rPr lang="en-US" dirty="0"/>
              <a:t>Give to Foundation the lesser of $450,000 or 50% of Edward Jones Act.</a:t>
            </a:r>
          </a:p>
          <a:p>
            <a:r>
              <a:rPr lang="en-US" dirty="0"/>
              <a:t>Executor responsibility:</a:t>
            </a:r>
          </a:p>
          <a:p>
            <a:pPr lvl="1"/>
            <a:r>
              <a:rPr lang="en-US" dirty="0"/>
              <a:t>$450,000 or 50% Edward Jones Act.to purchase commercial annuity</a:t>
            </a:r>
          </a:p>
          <a:p>
            <a:pPr lvl="1"/>
            <a:r>
              <a:rPr lang="en-US" dirty="0"/>
              <a:t>Death benefit of annuity to </a:t>
            </a:r>
            <a:r>
              <a:rPr lang="en-US" b="1" i="1" dirty="0">
                <a:solidFill>
                  <a:srgbClr val="FF0000"/>
                </a:solidFill>
              </a:rPr>
              <a:t>GMC</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9950" y="104885"/>
            <a:ext cx="1924050" cy="1438275"/>
          </a:xfrm>
          <a:prstGeom prst="rect">
            <a:avLst/>
          </a:prstGeom>
        </p:spPr>
      </p:pic>
    </p:spTree>
    <p:extLst>
      <p:ext uri="{BB962C8B-B14F-4D97-AF65-F5344CB8AC3E}">
        <p14:creationId xmlns:p14="http://schemas.microsoft.com/office/powerpoint/2010/main" val="2161233080"/>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Brennan – TCGA specifics</a:t>
            </a:r>
          </a:p>
        </p:txBody>
      </p:sp>
      <p:sp>
        <p:nvSpPr>
          <p:cNvPr id="3" name="Content Placeholder 2"/>
          <p:cNvSpPr>
            <a:spLocks noGrp="1"/>
          </p:cNvSpPr>
          <p:nvPr>
            <p:ph idx="1"/>
          </p:nvPr>
        </p:nvSpPr>
        <p:spPr>
          <a:xfrm>
            <a:off x="606056" y="2017712"/>
            <a:ext cx="8349032" cy="4840287"/>
          </a:xfrm>
        </p:spPr>
        <p:txBody>
          <a:bodyPr/>
          <a:lstStyle/>
          <a:p>
            <a:r>
              <a:rPr lang="en-US" dirty="0"/>
              <a:t>Brennan </a:t>
            </a:r>
            <a:r>
              <a:rPr lang="en-US" dirty="0" err="1"/>
              <a:t>dob</a:t>
            </a:r>
            <a:r>
              <a:rPr lang="en-US" dirty="0"/>
              <a:t> 5-4-1948 (68)</a:t>
            </a:r>
          </a:p>
          <a:p>
            <a:pPr lvl="1"/>
            <a:r>
              <a:rPr lang="en-US" dirty="0"/>
              <a:t>Rate:  5.0%, ACGA rate 4.9%</a:t>
            </a:r>
          </a:p>
          <a:p>
            <a:pPr lvl="1"/>
            <a:r>
              <a:rPr lang="en-US" dirty="0"/>
              <a:t>Florida resident, sister-in-law</a:t>
            </a:r>
          </a:p>
          <a:p>
            <a:pPr lvl="1"/>
            <a:r>
              <a:rPr lang="en-US" dirty="0"/>
              <a:t>LE 22.8 </a:t>
            </a:r>
            <a:r>
              <a:rPr lang="en-US" dirty="0" err="1"/>
              <a:t>yrs</a:t>
            </a:r>
            <a:endParaRPr lang="en-US" dirty="0"/>
          </a:p>
          <a:p>
            <a:r>
              <a:rPr lang="en-US" dirty="0"/>
              <a:t>$1,000,000 from Merrill Lynch Act.</a:t>
            </a:r>
          </a:p>
          <a:p>
            <a:pPr lvl="1"/>
            <a:r>
              <a:rPr lang="en-US" dirty="0"/>
              <a:t>If less than $1,000,000 no make up</a:t>
            </a:r>
          </a:p>
          <a:p>
            <a:pPr lvl="1"/>
            <a:r>
              <a:rPr lang="en-US" dirty="0"/>
              <a:t>“Rate paid by Foundation annuitants at time of my death, quarterly”</a:t>
            </a:r>
          </a:p>
          <a:p>
            <a:r>
              <a:rPr lang="en-US" dirty="0"/>
              <a:t>Payments commence when funded</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9628" y="0"/>
            <a:ext cx="1754372" cy="1754372"/>
          </a:xfrm>
          <a:prstGeom prst="rect">
            <a:avLst/>
          </a:prstGeom>
        </p:spPr>
      </p:pic>
    </p:spTree>
    <p:extLst>
      <p:ext uri="{BB962C8B-B14F-4D97-AF65-F5344CB8AC3E}">
        <p14:creationId xmlns:p14="http://schemas.microsoft.com/office/powerpoint/2010/main" val="3499028333"/>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Brennan – TCGA specifics</a:t>
            </a:r>
          </a:p>
        </p:txBody>
      </p:sp>
      <p:sp>
        <p:nvSpPr>
          <p:cNvPr id="3" name="Content Placeholder 2"/>
          <p:cNvSpPr>
            <a:spLocks noGrp="1"/>
          </p:cNvSpPr>
          <p:nvPr>
            <p:ph idx="1"/>
          </p:nvPr>
        </p:nvSpPr>
        <p:spPr>
          <a:xfrm>
            <a:off x="661692" y="2038978"/>
            <a:ext cx="7772400" cy="4819021"/>
          </a:xfrm>
        </p:spPr>
        <p:txBody>
          <a:bodyPr/>
          <a:lstStyle/>
          <a:p>
            <a:r>
              <a:rPr lang="en-US" sz="2800" dirty="0"/>
              <a:t>Foundation option:</a:t>
            </a:r>
          </a:p>
          <a:p>
            <a:pPr lvl="1"/>
            <a:r>
              <a:rPr lang="en-US" sz="2400" dirty="0"/>
              <a:t>If no annuity program or for any other reason does not want obligation….</a:t>
            </a:r>
          </a:p>
          <a:p>
            <a:pPr lvl="1"/>
            <a:r>
              <a:rPr lang="en-US" sz="2400" dirty="0"/>
              <a:t>Give to Foundation the lesser of $500,000 or 50% of Merrill Lynch Act.</a:t>
            </a:r>
            <a:br>
              <a:rPr lang="en-US" sz="2400" dirty="0"/>
            </a:br>
            <a:endParaRPr lang="en-US" sz="2400" dirty="0"/>
          </a:p>
          <a:p>
            <a:r>
              <a:rPr lang="en-US" sz="2800" dirty="0"/>
              <a:t>Executor responsibility:</a:t>
            </a:r>
          </a:p>
          <a:p>
            <a:pPr lvl="1"/>
            <a:r>
              <a:rPr lang="en-US" sz="2400" dirty="0"/>
              <a:t>$500,000 or 50% Merrill Lynch Act.to purchase commercial annuity</a:t>
            </a:r>
          </a:p>
          <a:p>
            <a:pPr lvl="1"/>
            <a:r>
              <a:rPr lang="en-US" sz="2400" dirty="0">
                <a:solidFill>
                  <a:srgbClr val="FF0000"/>
                </a:solidFill>
              </a:rPr>
              <a:t>Not to exceed $50,000/year</a:t>
            </a:r>
          </a:p>
          <a:p>
            <a:pPr lvl="1"/>
            <a:r>
              <a:rPr lang="en-US" sz="2400" dirty="0"/>
              <a:t>Death benefit of annuity to </a:t>
            </a:r>
            <a:r>
              <a:rPr lang="en-US" sz="2400" b="1" i="1" dirty="0">
                <a:solidFill>
                  <a:srgbClr val="FF0000"/>
                </a:solidFill>
              </a:rPr>
              <a:t>GMC</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9628" y="0"/>
            <a:ext cx="1754372" cy="1754372"/>
          </a:xfrm>
          <a:prstGeom prst="rect">
            <a:avLst/>
          </a:prstGeom>
        </p:spPr>
      </p:pic>
    </p:spTree>
    <p:extLst>
      <p:ext uri="{BB962C8B-B14F-4D97-AF65-F5344CB8AC3E}">
        <p14:creationId xmlns:p14="http://schemas.microsoft.com/office/powerpoint/2010/main" val="2325906402"/>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Issues</a:t>
            </a:r>
          </a:p>
        </p:txBody>
      </p:sp>
      <p:sp>
        <p:nvSpPr>
          <p:cNvPr id="3" name="Content Placeholder 2"/>
          <p:cNvSpPr>
            <a:spLocks noGrp="1"/>
          </p:cNvSpPr>
          <p:nvPr>
            <p:ph idx="1"/>
          </p:nvPr>
        </p:nvSpPr>
        <p:spPr>
          <a:xfrm>
            <a:off x="510363" y="2017712"/>
            <a:ext cx="8444725" cy="4840287"/>
          </a:xfrm>
        </p:spPr>
        <p:txBody>
          <a:bodyPr/>
          <a:lstStyle/>
          <a:p>
            <a:r>
              <a:rPr lang="en-US" dirty="0"/>
              <a:t>What was Joe’s intention?</a:t>
            </a:r>
          </a:p>
          <a:p>
            <a:pPr lvl="1"/>
            <a:r>
              <a:rPr lang="en-US" dirty="0"/>
              <a:t>Income beneficiaries vs GMC endowment?</a:t>
            </a:r>
          </a:p>
          <a:p>
            <a:r>
              <a:rPr lang="en-US" dirty="0"/>
              <a:t>GMC not registered in Florida for CGAs</a:t>
            </a:r>
          </a:p>
          <a:p>
            <a:r>
              <a:rPr lang="en-US" dirty="0"/>
              <a:t>Present value analysis</a:t>
            </a:r>
          </a:p>
          <a:p>
            <a:r>
              <a:rPr lang="en-US" dirty="0"/>
              <a:t>Responsibilities of executors</a:t>
            </a:r>
          </a:p>
          <a:p>
            <a:r>
              <a:rPr lang="en-US" dirty="0"/>
              <a:t>Investment advisors on accounts</a:t>
            </a:r>
          </a:p>
          <a:p>
            <a:r>
              <a:rPr lang="en-US" dirty="0"/>
              <a:t>Residuum of estate goes to Community Foundation</a:t>
            </a:r>
          </a:p>
        </p:txBody>
      </p:sp>
    </p:spTree>
    <p:extLst>
      <p:ext uri="{BB962C8B-B14F-4D97-AF65-F5344CB8AC3E}">
        <p14:creationId xmlns:p14="http://schemas.microsoft.com/office/powerpoint/2010/main" val="1805488120"/>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j03155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3" name="Rectangle 3"/>
          <p:cNvSpPr>
            <a:spLocks noGrp="1" noChangeArrowheads="1"/>
          </p:cNvSpPr>
          <p:nvPr>
            <p:ph type="title"/>
          </p:nvPr>
        </p:nvSpPr>
        <p:spPr>
          <a:xfrm>
            <a:off x="0" y="0"/>
            <a:ext cx="9144000" cy="2119313"/>
          </a:xfrm>
        </p:spPr>
        <p:txBody>
          <a:bodyPr/>
          <a:lstStyle/>
          <a:p>
            <a:pPr eaLnBrk="1" hangingPunct="1"/>
            <a:r>
              <a:rPr lang="en-US" altLang="en-US" sz="3600" dirty="0"/>
              <a:t>Qualified Charitable Distribution(QCD)</a:t>
            </a:r>
            <a:br>
              <a:rPr lang="en-US" altLang="en-US" sz="3600" dirty="0"/>
            </a:br>
            <a:r>
              <a:rPr lang="en-US" altLang="en-US" sz="3600" dirty="0"/>
              <a:t>Professional Advisor Strategies</a:t>
            </a:r>
            <a:br>
              <a:rPr lang="en-US" altLang="en-US" sz="3600" dirty="0"/>
            </a:br>
            <a:r>
              <a:rPr lang="en-US" altLang="en-US" sz="3600" dirty="0"/>
              <a:t>Testamentary Charitable Gift Annuities</a:t>
            </a:r>
            <a:br>
              <a:rPr lang="en-US" altLang="en-US" sz="2800" b="1" dirty="0">
                <a:solidFill>
                  <a:schemeClr val="folHlink"/>
                </a:solidFill>
              </a:rPr>
            </a:br>
            <a:endParaRPr lang="en-US" altLang="en-US" sz="2800" b="1" dirty="0">
              <a:solidFill>
                <a:schemeClr val="folHlink"/>
              </a:solidFill>
            </a:endParaRPr>
          </a:p>
        </p:txBody>
      </p:sp>
      <p:sp>
        <p:nvSpPr>
          <p:cNvPr id="40964" name="WordArt 4"/>
          <p:cNvSpPr>
            <a:spLocks noChangeArrowheads="1" noChangeShapeType="1" noTextEdit="1"/>
          </p:cNvSpPr>
          <p:nvPr/>
        </p:nvSpPr>
        <p:spPr bwMode="auto">
          <a:xfrm>
            <a:off x="2030413" y="2905125"/>
            <a:ext cx="5575300" cy="2079625"/>
          </a:xfrm>
          <a:prstGeom prst="rect">
            <a:avLst/>
          </a:prstGeom>
        </p:spPr>
        <p:txBody>
          <a:bodyPr wrap="none" fromWordArt="1">
            <a:prstTxWarp prst="textDeflateBottom">
              <a:avLst>
                <a:gd name="adj" fmla="val 100000"/>
              </a:avLst>
            </a:prstTxWarp>
            <a:scene3d>
              <a:camera prst="legacyPerspectiveFront">
                <a:rot lat="19799980" lon="19439992" rev="0"/>
              </a:camera>
              <a:lightRig rig="legacyNormal2" dir="t"/>
            </a:scene3d>
            <a:sp3d extrusionH="354000" prstMaterial="legacyMatte">
              <a:extrusionClr>
                <a:srgbClr val="939676"/>
              </a:extrusionClr>
              <a:contourClr>
                <a:srgbClr val="707070"/>
              </a:contourClr>
            </a:sp3d>
          </a:bodyPr>
          <a:lstStyle/>
          <a:p>
            <a:pPr algn="ctr"/>
            <a:r>
              <a:rPr lang="en-US" sz="3600" kern="10">
                <a:ln w="9525">
                  <a:round/>
                  <a:headEnd/>
                  <a:tailEnd/>
                </a:ln>
                <a:gradFill rotWithShape="1">
                  <a:gsLst>
                    <a:gs pos="0">
                      <a:srgbClr val="707070"/>
                    </a:gs>
                    <a:gs pos="50000">
                      <a:srgbClr val="FFFFFF"/>
                    </a:gs>
                    <a:gs pos="100000">
                      <a:srgbClr val="707070"/>
                    </a:gs>
                  </a:gsLst>
                  <a:lin ang="2700000" scaled="1"/>
                </a:gradFill>
                <a:latin typeface="Impact" panose="020B0806030902050204" pitchFamily="34" charset="0"/>
              </a:rPr>
              <a:t>Thank You</a:t>
            </a:r>
          </a:p>
        </p:txBody>
      </p:sp>
      <p:pic>
        <p:nvPicPr>
          <p:cNvPr id="71685"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23075" y="2419350"/>
            <a:ext cx="2320925" cy="174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6" name="Picture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239000" y="5407025"/>
            <a:ext cx="1905000"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40964"/>
                                        </p:tgtEl>
                                        <p:attrNameLst>
                                          <p:attrName>style.visibility</p:attrName>
                                        </p:attrNameLst>
                                      </p:cBhvr>
                                      <p:to>
                                        <p:strVal val="visible"/>
                                      </p:to>
                                    </p:set>
                                    <p:anim calcmode="lin" valueType="num">
                                      <p:cBhvr>
                                        <p:cTn id="7" dur="1000" fill="hold"/>
                                        <p:tgtEl>
                                          <p:spTgt spid="40964"/>
                                        </p:tgtEl>
                                        <p:attrNameLst>
                                          <p:attrName>ppt_w</p:attrName>
                                        </p:attrNameLst>
                                      </p:cBhvr>
                                      <p:tavLst>
                                        <p:tav tm="0">
                                          <p:val>
                                            <p:fltVal val="0"/>
                                          </p:val>
                                        </p:tav>
                                        <p:tav tm="100000">
                                          <p:val>
                                            <p:strVal val="#ppt_w"/>
                                          </p:val>
                                        </p:tav>
                                      </p:tavLst>
                                    </p:anim>
                                    <p:anim calcmode="lin" valueType="num">
                                      <p:cBhvr>
                                        <p:cTn id="8" dur="1000" fill="hold"/>
                                        <p:tgtEl>
                                          <p:spTgt spid="40964"/>
                                        </p:tgtEl>
                                        <p:attrNameLst>
                                          <p:attrName>ppt_h</p:attrName>
                                        </p:attrNameLst>
                                      </p:cBhvr>
                                      <p:tavLst>
                                        <p:tav tm="0">
                                          <p:val>
                                            <p:fltVal val="0"/>
                                          </p:val>
                                        </p:tav>
                                        <p:tav tm="100000">
                                          <p:val>
                                            <p:strVal val="#ppt_h"/>
                                          </p:val>
                                        </p:tav>
                                      </p:tavLst>
                                    </p:anim>
                                    <p:anim calcmode="lin" valueType="num">
                                      <p:cBhvr>
                                        <p:cTn id="9" dur="1000" fill="hold"/>
                                        <p:tgtEl>
                                          <p:spTgt spid="4096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096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4"/>
          <p:cNvSpPr>
            <a:spLocks noGrp="1"/>
          </p:cNvSpPr>
          <p:nvPr>
            <p:ph type="title"/>
          </p:nvPr>
        </p:nvSpPr>
        <p:spPr/>
        <p:txBody>
          <a:bodyPr/>
          <a:lstStyle/>
          <a:p>
            <a:r>
              <a:rPr lang="en-US" altLang="en-US"/>
              <a:t>Video on QCD</a:t>
            </a:r>
          </a:p>
        </p:txBody>
      </p:sp>
      <p:sp>
        <p:nvSpPr>
          <p:cNvPr id="70659" name="Content Placeholder 5"/>
          <p:cNvSpPr>
            <a:spLocks noGrp="1"/>
          </p:cNvSpPr>
          <p:nvPr>
            <p:ph idx="1"/>
          </p:nvPr>
        </p:nvSpPr>
        <p:spPr/>
        <p:txBody>
          <a:bodyPr/>
          <a:lstStyle/>
          <a:p>
            <a:r>
              <a:rPr lang="en-US" altLang="en-US">
                <a:hlinkClick r:id="rId2"/>
              </a:rPr>
              <a:t>http://www.goodnewsqcd.com/</a:t>
            </a:r>
            <a:endParaRPr lang="en-US" altLang="en-US"/>
          </a:p>
          <a:p>
            <a:r>
              <a:rPr lang="en-US" altLang="en-US"/>
              <a:t>Greg Pierce &amp; CPA interview</a:t>
            </a:r>
          </a:p>
          <a:p>
            <a:endParaRPr lang="en-US" altLang="en-US"/>
          </a:p>
        </p:txBody>
      </p:sp>
      <p:pic>
        <p:nvPicPr>
          <p:cNvPr id="70660" name="Picture 6" descr="Screen Clipp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3038" y="3346450"/>
            <a:ext cx="6032500" cy="351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3829</TotalTime>
  <Words>3048</Words>
  <Application>Microsoft Office PowerPoint</Application>
  <PresentationFormat>On-screen Show (4:3)</PresentationFormat>
  <Paragraphs>376</Paragraphs>
  <Slides>67</Slides>
  <Notes>7</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67</vt:i4>
      </vt:variant>
    </vt:vector>
  </HeadingPairs>
  <TitlesOfParts>
    <vt:vector size="77" baseType="lpstr">
      <vt:lpstr>ＭＳ Ｐゴシック</vt:lpstr>
      <vt:lpstr>Arial</vt:lpstr>
      <vt:lpstr>Impact</vt:lpstr>
      <vt:lpstr>Monotype Sorts</vt:lpstr>
      <vt:lpstr>Tahoma</vt:lpstr>
      <vt:lpstr>Times New Roman</vt:lpstr>
      <vt:lpstr>Wingdings</vt:lpstr>
      <vt:lpstr>Blends</vt:lpstr>
      <vt:lpstr>1_Blends</vt:lpstr>
      <vt:lpstr>Document</vt:lpstr>
      <vt:lpstr>Qualified Charitable Distribution(QCD) Professional Advisor Strategies Testamentary Charitable Gift Annuities</vt:lpstr>
      <vt:lpstr>Snoopy and the IRS</vt:lpstr>
      <vt:lpstr>5 things to know about RMD</vt:lpstr>
      <vt:lpstr>Which accounts require distributions?</vt:lpstr>
      <vt:lpstr>How do I calculate RMDs?</vt:lpstr>
      <vt:lpstr>PowerPoint Presentation</vt:lpstr>
      <vt:lpstr>Multiple IRAs and RMDs?</vt:lpstr>
      <vt:lpstr>What if I don’t need my RMD?</vt:lpstr>
      <vt:lpstr>History of the QCD</vt:lpstr>
      <vt:lpstr>Retirees lead the nation in giving</vt:lpstr>
      <vt:lpstr>Retirees lead the nation in giving</vt:lpstr>
      <vt:lpstr>PowerPoint Presentation</vt:lpstr>
      <vt:lpstr>What to call it?</vt:lpstr>
      <vt:lpstr>Pennsylvania income tax system</vt:lpstr>
      <vt:lpstr>Pennsylvania income tax system</vt:lpstr>
      <vt:lpstr>IRA statistics </vt:lpstr>
      <vt:lpstr>About the IRA Rollover Law(QCD)</vt:lpstr>
      <vt:lpstr>         A Guide to IRA Charitable Rollovers(QCD) </vt:lpstr>
      <vt:lpstr>A Guide to IRA Charitable Rollovers (QCD)</vt:lpstr>
      <vt:lpstr>Charities and those not eligible</vt:lpstr>
      <vt:lpstr>A Guide to IRA Charitable Rollovers(QCD)</vt:lpstr>
      <vt:lpstr>A Guide to IRA Charitable Rollovers(QCD)</vt:lpstr>
      <vt:lpstr>Marketing campaigns</vt:lpstr>
      <vt:lpstr>Questions to help donors decide</vt:lpstr>
      <vt:lpstr>Questions to help donors decide</vt:lpstr>
      <vt:lpstr>A Guide to IRA Charitable Rollovers(QCD)</vt:lpstr>
      <vt:lpstr>Questions to help donors decide</vt:lpstr>
      <vt:lpstr>Required Minimum Distribution (RMD) IRS table percentages</vt:lpstr>
      <vt:lpstr>PowerPoint Presentation</vt:lpstr>
      <vt:lpstr>Questions to help donors decide</vt:lpstr>
      <vt:lpstr>Questions to help donors decide</vt:lpstr>
      <vt:lpstr>A Guide to IRA Charitable Rollovers(QCD)</vt:lpstr>
      <vt:lpstr>Questions to help donors decide</vt:lpstr>
      <vt:lpstr>Questions to help donors decide</vt:lpstr>
      <vt:lpstr>Questions to help donors decide</vt:lpstr>
      <vt:lpstr>Sample questionnaire </vt:lpstr>
      <vt:lpstr>Custodian notification letter</vt:lpstr>
      <vt:lpstr>Charity notification letter</vt:lpstr>
      <vt:lpstr>Charity acknowledgement letter</vt:lpstr>
      <vt:lpstr>IRA Legacy act: the future</vt:lpstr>
      <vt:lpstr>QCD – pledges and delivery</vt:lpstr>
      <vt:lpstr>IRA and split interest agreements</vt:lpstr>
      <vt:lpstr>IRA and split interest agreements</vt:lpstr>
      <vt:lpstr>Mr. White age 75 has $1,000,000 in his IRA.  The MRD is $43,668 in 2016.</vt:lpstr>
      <vt:lpstr>Mr. White age 75 has $1,000,000 in his IRA.  He has $60,000 in Apple stock, cost $20,000. The MRD is $43,668.</vt:lpstr>
      <vt:lpstr>Sara, age 62 has seen her IRA grow to over $750,000.  She wants to make a $10,000 gift to charity this year.</vt:lpstr>
      <vt:lpstr>Advisors</vt:lpstr>
      <vt:lpstr>Fidelity Charitable:  Webinar for financial advisors</vt:lpstr>
      <vt:lpstr>Professionals are invaluable for several reasons</vt:lpstr>
      <vt:lpstr>Professionals are invaluable for several reasons</vt:lpstr>
      <vt:lpstr>Survey says:  Involve professionals for the right reasons </vt:lpstr>
      <vt:lpstr>Survey says:  Involve professionals for the right reasons </vt:lpstr>
      <vt:lpstr>Survey says:  Involve professionals for the right reasons </vt:lpstr>
      <vt:lpstr>Agents of Wealth Successful program tips</vt:lpstr>
      <vt:lpstr>PowerPoint Presentation</vt:lpstr>
      <vt:lpstr>Testamentary CGA</vt:lpstr>
      <vt:lpstr>Testamentary CGA</vt:lpstr>
      <vt:lpstr>Testamentary CGA Sample language</vt:lpstr>
      <vt:lpstr>Testamentary CGA Joe Shafer Estate</vt:lpstr>
      <vt:lpstr>Testamentary CGA Joe Shafer Estate</vt:lpstr>
      <vt:lpstr>Clark – TCGA specifics</vt:lpstr>
      <vt:lpstr>Clark – TCGA specifics</vt:lpstr>
      <vt:lpstr>Brennan – TCGA specifics</vt:lpstr>
      <vt:lpstr>Brennan – TCGA specifics</vt:lpstr>
      <vt:lpstr>Issues</vt:lpstr>
      <vt:lpstr>Qualified Charitable Distribution(QCD) Professional Advisor Strategies Testamentary Charitable Gift Annuities </vt:lpstr>
      <vt:lpstr>Video on QCD</vt:lpstr>
    </vt:vector>
  </TitlesOfParts>
  <Company>Williams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Philanthropy Update</dc:title>
  <dc:creator>mgreene</dc:creator>
  <cp:lastModifiedBy>James Connell</cp:lastModifiedBy>
  <cp:revision>350</cp:revision>
  <cp:lastPrinted>2016-11-12T18:47:46Z</cp:lastPrinted>
  <dcterms:created xsi:type="dcterms:W3CDTF">2006-08-22T13:40:05Z</dcterms:created>
  <dcterms:modified xsi:type="dcterms:W3CDTF">2016-11-13T16:54:50Z</dcterms:modified>
</cp:coreProperties>
</file>