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2"/>
  </p:notesMasterIdLst>
  <p:handoutMasterIdLst>
    <p:handoutMasterId r:id="rId73"/>
  </p:handoutMasterIdLst>
  <p:sldIdLst>
    <p:sldId id="282" r:id="rId2"/>
    <p:sldId id="283" r:id="rId3"/>
    <p:sldId id="284" r:id="rId4"/>
    <p:sldId id="285" r:id="rId5"/>
    <p:sldId id="286" r:id="rId6"/>
    <p:sldId id="287" r:id="rId7"/>
    <p:sldId id="288" r:id="rId8"/>
    <p:sldId id="346" r:id="rId9"/>
    <p:sldId id="316" r:id="rId10"/>
    <p:sldId id="317" r:id="rId11"/>
    <p:sldId id="349" r:id="rId12"/>
    <p:sldId id="289" r:id="rId13"/>
    <p:sldId id="290" r:id="rId14"/>
    <p:sldId id="335" r:id="rId15"/>
    <p:sldId id="291" r:id="rId16"/>
    <p:sldId id="292" r:id="rId17"/>
    <p:sldId id="315" r:id="rId18"/>
    <p:sldId id="294" r:id="rId19"/>
    <p:sldId id="295" r:id="rId20"/>
    <p:sldId id="293" r:id="rId21"/>
    <p:sldId id="296" r:id="rId22"/>
    <p:sldId id="297" r:id="rId23"/>
    <p:sldId id="298" r:id="rId24"/>
    <p:sldId id="361" r:id="rId25"/>
    <p:sldId id="363" r:id="rId26"/>
    <p:sldId id="364" r:id="rId27"/>
    <p:sldId id="299" r:id="rId28"/>
    <p:sldId id="300" r:id="rId29"/>
    <p:sldId id="301" r:id="rId30"/>
    <p:sldId id="302" r:id="rId31"/>
    <p:sldId id="303" r:id="rId32"/>
    <p:sldId id="308" r:id="rId33"/>
    <p:sldId id="304" r:id="rId34"/>
    <p:sldId id="324" r:id="rId35"/>
    <p:sldId id="333" r:id="rId36"/>
    <p:sldId id="334" r:id="rId37"/>
    <p:sldId id="365" r:id="rId38"/>
    <p:sldId id="366" r:id="rId39"/>
    <p:sldId id="367" r:id="rId40"/>
    <p:sldId id="369" r:id="rId41"/>
    <p:sldId id="370" r:id="rId42"/>
    <p:sldId id="371" r:id="rId43"/>
    <p:sldId id="372" r:id="rId44"/>
    <p:sldId id="373" r:id="rId45"/>
    <p:sldId id="374" r:id="rId46"/>
    <p:sldId id="375" r:id="rId47"/>
    <p:sldId id="376" r:id="rId48"/>
    <p:sldId id="368" r:id="rId49"/>
    <p:sldId id="327" r:id="rId50"/>
    <p:sldId id="350" r:id="rId51"/>
    <p:sldId id="354" r:id="rId52"/>
    <p:sldId id="325" r:id="rId53"/>
    <p:sldId id="351" r:id="rId54"/>
    <p:sldId id="352" r:id="rId55"/>
    <p:sldId id="276" r:id="rId56"/>
    <p:sldId id="328" r:id="rId57"/>
    <p:sldId id="330" r:id="rId58"/>
    <p:sldId id="347" r:id="rId59"/>
    <p:sldId id="331" r:id="rId60"/>
    <p:sldId id="355" r:id="rId61"/>
    <p:sldId id="357" r:id="rId62"/>
    <p:sldId id="358" r:id="rId63"/>
    <p:sldId id="329" r:id="rId64"/>
    <p:sldId id="326" r:id="rId65"/>
    <p:sldId id="271" r:id="rId66"/>
    <p:sldId id="264" r:id="rId67"/>
    <p:sldId id="260" r:id="rId68"/>
    <p:sldId id="263" r:id="rId69"/>
    <p:sldId id="265" r:id="rId70"/>
    <p:sldId id="360" r:id="rId7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720" y="36"/>
      </p:cViewPr>
      <p:guideLst>
        <p:guide orient="horz" pos="2160"/>
        <p:guide pos="2880"/>
      </p:guideLst>
    </p:cSldViewPr>
  </p:slideViewPr>
  <p:notesTextViewPr>
    <p:cViewPr>
      <p:scale>
        <a:sx n="1" d="1"/>
        <a:sy n="1" d="1"/>
      </p:scale>
      <p:origin x="0" y="0"/>
    </p:cViewPr>
  </p:notesTextViewPr>
  <p:sorterViewPr>
    <p:cViewPr>
      <p:scale>
        <a:sx n="110" d="100"/>
        <a:sy n="110" d="100"/>
      </p:scale>
      <p:origin x="0" y="0"/>
    </p:cViewPr>
  </p:sorterViewPr>
  <p:notesViewPr>
    <p:cSldViewPr>
      <p:cViewPr varScale="1">
        <p:scale>
          <a:sx n="51" d="100"/>
          <a:sy n="51" d="100"/>
        </p:scale>
        <p:origin x="2668" y="3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470401" cy="640080"/>
          </a:xfrm>
          <a:prstGeom prst="rect">
            <a:avLst/>
          </a:prstGeom>
        </p:spPr>
        <p:txBody>
          <a:bodyPr vert="horz" lIns="96646" tIns="48323" rIns="96646" bIns="48323" rtlCol="0"/>
          <a:lstStyle>
            <a:lvl1pPr algn="l">
              <a:defRPr sz="1200"/>
            </a:lvl1pPr>
          </a:lstStyle>
          <a:p>
            <a:r>
              <a:rPr lang="en-US" sz="1900" b="1" dirty="0"/>
              <a:t>Building a Professional Advisory Council &amp; Agents of Wealth Program</a:t>
            </a:r>
            <a:br>
              <a:rPr lang="en-US" sz="1700" dirty="0"/>
            </a:br>
            <a:endParaRPr lang="en-US" sz="1700" dirty="0"/>
          </a:p>
        </p:txBody>
      </p:sp>
      <p:sp>
        <p:nvSpPr>
          <p:cNvPr id="3" name="Date Placeholder 2"/>
          <p:cNvSpPr>
            <a:spLocks noGrp="1"/>
          </p:cNvSpPr>
          <p:nvPr>
            <p:ph type="dt" sz="quarter" idx="1"/>
          </p:nvPr>
        </p:nvSpPr>
        <p:spPr>
          <a:xfrm>
            <a:off x="4389120" y="1"/>
            <a:ext cx="2924387" cy="789723"/>
          </a:xfrm>
          <a:prstGeom prst="rect">
            <a:avLst/>
          </a:prstGeom>
        </p:spPr>
        <p:txBody>
          <a:bodyPr vert="horz" lIns="96646" tIns="48323" rIns="96646" bIns="48323" rtlCol="0"/>
          <a:lstStyle>
            <a:lvl1pPr algn="r">
              <a:defRPr sz="1200"/>
            </a:lvl1pPr>
          </a:lstStyle>
          <a:p>
            <a:r>
              <a:rPr lang="en-US" sz="1700" b="1" dirty="0"/>
              <a:t>Planned Giving Council of Greater Philadelphia</a:t>
            </a:r>
          </a:p>
          <a:p>
            <a:r>
              <a:rPr lang="en-US" sz="1700" b="1" dirty="0"/>
              <a:t>October, 2017</a:t>
            </a:r>
          </a:p>
        </p:txBody>
      </p:sp>
      <p:sp>
        <p:nvSpPr>
          <p:cNvPr id="5" name="Slide Number Placeholder 4"/>
          <p:cNvSpPr>
            <a:spLocks noGrp="1"/>
          </p:cNvSpPr>
          <p:nvPr>
            <p:ph type="sldNum" sz="quarter" idx="3"/>
          </p:nvPr>
        </p:nvSpPr>
        <p:spPr>
          <a:xfrm>
            <a:off x="4143586" y="9119475"/>
            <a:ext cx="3169921" cy="481726"/>
          </a:xfrm>
          <a:prstGeom prst="rect">
            <a:avLst/>
          </a:prstGeom>
        </p:spPr>
        <p:txBody>
          <a:bodyPr vert="horz" lIns="96646" tIns="48323" rIns="96646" bIns="48323" rtlCol="0" anchor="b"/>
          <a:lstStyle>
            <a:lvl1pPr algn="r">
              <a:defRPr sz="1200"/>
            </a:lvl1pPr>
          </a:lstStyle>
          <a:p>
            <a:r>
              <a:rPr lang="en-US" sz="1500" b="1" dirty="0"/>
              <a:t>Page….</a:t>
            </a:r>
            <a:fld id="{7D6C3D52-2219-4AC8-B519-024664328C1E}" type="slidenum">
              <a:rPr lang="en-US" sz="1500" b="1"/>
              <a:t>‹#›</a:t>
            </a:fld>
            <a:endParaRPr lang="en-US" sz="1500" b="1" dirty="0"/>
          </a:p>
        </p:txBody>
      </p:sp>
      <p:sp>
        <p:nvSpPr>
          <p:cNvPr id="8" name="Footer Placeholder 3"/>
          <p:cNvSpPr txBox="1">
            <a:spLocks/>
          </p:cNvSpPr>
          <p:nvPr/>
        </p:nvSpPr>
        <p:spPr>
          <a:xfrm>
            <a:off x="0" y="9081134"/>
            <a:ext cx="3975220" cy="558404"/>
          </a:xfrm>
          <a:prstGeom prst="rect">
            <a:avLst/>
          </a:prstGeom>
        </p:spPr>
        <p:txBody>
          <a:bodyPr vert="horz" lIns="96646" tIns="48323" rIns="96646" bIns="48323" rtlCol="0" anchor="b"/>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900" dirty="0">
                <a:solidFill>
                  <a:prstClr val="black"/>
                </a:solidFill>
              </a:rPr>
              <a:t>James E. Connell FAHP, CSA</a:t>
            </a:r>
          </a:p>
          <a:p>
            <a:pPr>
              <a:defRPr/>
            </a:pPr>
            <a:r>
              <a:rPr lang="en-US" sz="900" dirty="0">
                <a:solidFill>
                  <a:prstClr val="black"/>
                </a:solidFill>
              </a:rPr>
              <a:t>Charitable Estate and Gift Planning Specialists</a:t>
            </a:r>
          </a:p>
          <a:p>
            <a:pPr>
              <a:defRPr/>
            </a:pPr>
            <a:r>
              <a:rPr lang="en-US" sz="900" dirty="0">
                <a:solidFill>
                  <a:prstClr val="black"/>
                </a:solidFill>
              </a:rPr>
              <a:t>Box 3335, Pinehurst, North Carolina 28374-3335</a:t>
            </a:r>
          </a:p>
          <a:p>
            <a:pPr>
              <a:defRPr/>
            </a:pPr>
            <a:r>
              <a:rPr lang="en-US" sz="900" dirty="0">
                <a:solidFill>
                  <a:prstClr val="black"/>
                </a:solidFill>
              </a:rPr>
              <a:t>Phone 910-295-6800 …. Fax 910-295-6866</a:t>
            </a:r>
          </a:p>
          <a:p>
            <a:pPr>
              <a:defRPr/>
            </a:pPr>
            <a:r>
              <a:rPr lang="en-US" sz="900" dirty="0">
                <a:solidFill>
                  <a:prstClr val="black"/>
                </a:solidFill>
              </a:rPr>
              <a:t>E-mail:  james@connellandassoc.com  Internet: www.connellandassoc.com</a:t>
            </a:r>
          </a:p>
          <a:p>
            <a:pPr>
              <a:defRPr/>
            </a:pPr>
            <a:r>
              <a:rPr lang="en-US" sz="900" dirty="0">
                <a:solidFill>
                  <a:prstClr val="black"/>
                </a:solidFill>
              </a:rPr>
              <a:t>“Building Endowments for American Charities”</a:t>
            </a:r>
          </a:p>
        </p:txBody>
      </p:sp>
    </p:spTree>
    <p:extLst>
      <p:ext uri="{BB962C8B-B14F-4D97-AF65-F5344CB8AC3E}">
        <p14:creationId xmlns:p14="http://schemas.microsoft.com/office/powerpoint/2010/main" val="2977336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1" cy="481727"/>
          </a:xfrm>
          <a:prstGeom prst="rect">
            <a:avLst/>
          </a:prstGeom>
        </p:spPr>
        <p:txBody>
          <a:bodyPr vert="horz" lIns="96646" tIns="48323" rIns="96646" bIns="48323" rtlCol="0"/>
          <a:lstStyle>
            <a:lvl1pPr algn="l">
              <a:defRPr sz="1200"/>
            </a:lvl1pPr>
          </a:lstStyle>
          <a:p>
            <a:endParaRPr lang="en-US"/>
          </a:p>
        </p:txBody>
      </p:sp>
      <p:sp>
        <p:nvSpPr>
          <p:cNvPr id="3" name="Date Placeholder 2"/>
          <p:cNvSpPr>
            <a:spLocks noGrp="1"/>
          </p:cNvSpPr>
          <p:nvPr>
            <p:ph type="dt" idx="1"/>
          </p:nvPr>
        </p:nvSpPr>
        <p:spPr>
          <a:xfrm>
            <a:off x="4143586" y="1"/>
            <a:ext cx="3169921" cy="481727"/>
          </a:xfrm>
          <a:prstGeom prst="rect">
            <a:avLst/>
          </a:prstGeom>
        </p:spPr>
        <p:txBody>
          <a:bodyPr vert="horz" lIns="96646" tIns="48323" rIns="96646" bIns="48323" rtlCol="0"/>
          <a:lstStyle>
            <a:lvl1pPr algn="r">
              <a:defRPr sz="1200"/>
            </a:lvl1pPr>
          </a:lstStyle>
          <a:p>
            <a:fld id="{2CD58F07-7659-4D1D-A27F-2964E3C7B047}" type="datetimeFigureOut">
              <a:rPr lang="en-US" smtClean="0"/>
              <a:t>10/6/2017</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46" tIns="48323" rIns="96646" bIns="48323" rtlCol="0" anchor="ctr"/>
          <a:lstStyle/>
          <a:p>
            <a:endParaRPr lang="en-US"/>
          </a:p>
        </p:txBody>
      </p:sp>
      <p:sp>
        <p:nvSpPr>
          <p:cNvPr id="5" name="Notes Placeholder 4"/>
          <p:cNvSpPr>
            <a:spLocks noGrp="1"/>
          </p:cNvSpPr>
          <p:nvPr>
            <p:ph type="body" sz="quarter" idx="3"/>
          </p:nvPr>
        </p:nvSpPr>
        <p:spPr>
          <a:xfrm>
            <a:off x="731521" y="4620577"/>
            <a:ext cx="5852160" cy="3780473"/>
          </a:xfrm>
          <a:prstGeom prst="rect">
            <a:avLst/>
          </a:prstGeom>
        </p:spPr>
        <p:txBody>
          <a:bodyPr vert="horz" lIns="96646" tIns="48323" rIns="96646" bIns="483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1" cy="481726"/>
          </a:xfrm>
          <a:prstGeom prst="rect">
            <a:avLst/>
          </a:prstGeom>
        </p:spPr>
        <p:txBody>
          <a:bodyPr vert="horz" lIns="96646" tIns="48323" rIns="96646" bIns="48323" rtlCol="0" anchor="b"/>
          <a:lstStyle>
            <a:lvl1pPr algn="l">
              <a:defRPr sz="1200"/>
            </a:lvl1pPr>
          </a:lstStyle>
          <a:p>
            <a:endParaRPr lang="en-US"/>
          </a:p>
        </p:txBody>
      </p:sp>
      <p:sp>
        <p:nvSpPr>
          <p:cNvPr id="7" name="Slide Number Placeholder 6"/>
          <p:cNvSpPr>
            <a:spLocks noGrp="1"/>
          </p:cNvSpPr>
          <p:nvPr>
            <p:ph type="sldNum" sz="quarter" idx="5"/>
          </p:nvPr>
        </p:nvSpPr>
        <p:spPr>
          <a:xfrm>
            <a:off x="4143586" y="9119475"/>
            <a:ext cx="3169921" cy="481726"/>
          </a:xfrm>
          <a:prstGeom prst="rect">
            <a:avLst/>
          </a:prstGeom>
        </p:spPr>
        <p:txBody>
          <a:bodyPr vert="horz" lIns="96646" tIns="48323" rIns="96646" bIns="48323" rtlCol="0" anchor="b"/>
          <a:lstStyle>
            <a:lvl1pPr algn="r">
              <a:defRPr sz="1200"/>
            </a:lvl1pPr>
          </a:lstStyle>
          <a:p>
            <a:fld id="{43274FE1-A471-4465-946E-A6B01198EB99}" type="slidenum">
              <a:rPr lang="en-US" smtClean="0"/>
              <a:t>‹#›</a:t>
            </a:fld>
            <a:endParaRPr lang="en-US"/>
          </a:p>
        </p:txBody>
      </p:sp>
    </p:spTree>
    <p:extLst>
      <p:ext uri="{BB962C8B-B14F-4D97-AF65-F5344CB8AC3E}">
        <p14:creationId xmlns:p14="http://schemas.microsoft.com/office/powerpoint/2010/main" val="2226977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274FE1-A471-4465-946E-A6B01198EB99}" type="slidenum">
              <a:rPr lang="en-US" smtClean="0"/>
              <a:t>38</a:t>
            </a:fld>
            <a:endParaRPr lang="en-US"/>
          </a:p>
        </p:txBody>
      </p:sp>
    </p:spTree>
    <p:extLst>
      <p:ext uri="{BB962C8B-B14F-4D97-AF65-F5344CB8AC3E}">
        <p14:creationId xmlns:p14="http://schemas.microsoft.com/office/powerpoint/2010/main" val="3561898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274FE1-A471-4465-946E-A6B01198EB99}" type="slidenum">
              <a:rPr lang="en-US" smtClean="0"/>
              <a:t>39</a:t>
            </a:fld>
            <a:endParaRPr lang="en-US"/>
          </a:p>
        </p:txBody>
      </p:sp>
    </p:spTree>
    <p:extLst>
      <p:ext uri="{BB962C8B-B14F-4D97-AF65-F5344CB8AC3E}">
        <p14:creationId xmlns:p14="http://schemas.microsoft.com/office/powerpoint/2010/main" val="927460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928731-EC00-4279-AF1A-95DAAD553462}" type="slidenum">
              <a:rPr lang="en-US" smtClean="0"/>
              <a:t>70</a:t>
            </a:fld>
            <a:endParaRPr lang="en-US"/>
          </a:p>
        </p:txBody>
      </p:sp>
    </p:spTree>
    <p:extLst>
      <p:ext uri="{BB962C8B-B14F-4D97-AF65-F5344CB8AC3E}">
        <p14:creationId xmlns:p14="http://schemas.microsoft.com/office/powerpoint/2010/main" val="2001259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2438402"/>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350">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fld id="{73998A0D-6E21-4A69-AE35-516B3C7CD7B3}" type="slidenum">
              <a:rPr lang="en-US"/>
              <a:pPr>
                <a:buClr>
                  <a:srgbClr val="FFCF01"/>
                </a:buClr>
                <a:defRPr/>
              </a:pPr>
              <a:t>‹#›</a:t>
            </a:fld>
            <a:endParaRPr lang="en-US"/>
          </a:p>
        </p:txBody>
      </p:sp>
    </p:spTree>
    <p:extLst>
      <p:ext uri="{BB962C8B-B14F-4D97-AF65-F5344CB8AC3E}">
        <p14:creationId xmlns:p14="http://schemas.microsoft.com/office/powerpoint/2010/main" val="419046316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
                <a:schemeClr val="tx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C407F82C-73FE-4944-9A5E-15435D651A7A}" type="slidenum">
              <a:rPr lang="en-US"/>
              <a:pPr>
                <a:buClr>
                  <a:srgbClr val="FFCF01"/>
                </a:buClr>
                <a:defRPr/>
              </a:pPr>
              <a:t>‹#›</a:t>
            </a:fld>
            <a:endParaRPr lang="en-US"/>
          </a:p>
        </p:txBody>
      </p:sp>
    </p:spTree>
    <p:extLst>
      <p:ext uri="{BB962C8B-B14F-4D97-AF65-F5344CB8AC3E}">
        <p14:creationId xmlns:p14="http://schemas.microsoft.com/office/powerpoint/2010/main" val="83002052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AD8A7BB8-4E8B-4AE3-9547-49A25E424F5D}" type="slidenum">
              <a:rPr lang="en-US"/>
              <a:pPr>
                <a:buClr>
                  <a:srgbClr val="FFCF01"/>
                </a:buClr>
                <a:defRPr/>
              </a:pPr>
              <a:t>‹#›</a:t>
            </a:fld>
            <a:endParaRPr lang="en-US"/>
          </a:p>
        </p:txBody>
      </p:sp>
    </p:spTree>
    <p:extLst>
      <p:ext uri="{BB962C8B-B14F-4D97-AF65-F5344CB8AC3E}">
        <p14:creationId xmlns:p14="http://schemas.microsoft.com/office/powerpoint/2010/main" val="413367889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450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216169EE-F58D-4CC7-8D9F-1ADD1E59A643}" type="slidenum">
              <a:rPr lang="en-US"/>
              <a:pPr>
                <a:buClr>
                  <a:srgbClr val="FFCF01"/>
                </a:buClr>
                <a:defRPr/>
              </a:pPr>
              <a:t>‹#›</a:t>
            </a:fld>
            <a:endParaRPr lang="en-US"/>
          </a:p>
        </p:txBody>
      </p:sp>
    </p:spTree>
    <p:extLst>
      <p:ext uri="{BB962C8B-B14F-4D97-AF65-F5344CB8AC3E}">
        <p14:creationId xmlns:p14="http://schemas.microsoft.com/office/powerpoint/2010/main" val="31458994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8"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9"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DAFC6A0A-AA7D-4CB4-82E0-155E58CBADC2}" type="slidenum">
              <a:rPr lang="en-US"/>
              <a:pPr>
                <a:buClr>
                  <a:srgbClr val="FFCF01"/>
                </a:buClr>
                <a:defRPr/>
              </a:pPr>
              <a:t>‹#›</a:t>
            </a:fld>
            <a:endParaRPr lang="en-US"/>
          </a:p>
        </p:txBody>
      </p:sp>
    </p:spTree>
    <p:extLst>
      <p:ext uri="{BB962C8B-B14F-4D97-AF65-F5344CB8AC3E}">
        <p14:creationId xmlns:p14="http://schemas.microsoft.com/office/powerpoint/2010/main" val="26240134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4"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469B1800-1ED9-42B3-8598-4CA4F410F6CA}" type="slidenum">
              <a:rPr lang="en-US"/>
              <a:pPr>
                <a:buClr>
                  <a:srgbClr val="FFCF01"/>
                </a:buClr>
                <a:defRPr/>
              </a:pPr>
              <a:t>‹#›</a:t>
            </a:fld>
            <a:endParaRPr lang="en-US"/>
          </a:p>
        </p:txBody>
      </p:sp>
    </p:spTree>
    <p:extLst>
      <p:ext uri="{BB962C8B-B14F-4D97-AF65-F5344CB8AC3E}">
        <p14:creationId xmlns:p14="http://schemas.microsoft.com/office/powerpoint/2010/main" val="19110110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3"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4"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B073EBF3-4156-4083-A898-B17DEA20C419}" type="slidenum">
              <a:rPr lang="en-US"/>
              <a:pPr>
                <a:buClr>
                  <a:srgbClr val="FFCF01"/>
                </a:buClr>
                <a:defRPr/>
              </a:pPr>
              <a:t>‹#›</a:t>
            </a:fld>
            <a:endParaRPr lang="en-US"/>
          </a:p>
        </p:txBody>
      </p:sp>
    </p:spTree>
    <p:extLst>
      <p:ext uri="{BB962C8B-B14F-4D97-AF65-F5344CB8AC3E}">
        <p14:creationId xmlns:p14="http://schemas.microsoft.com/office/powerpoint/2010/main" val="8021018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743BF930-EBA2-4C5D-B596-7A2D067B98E7}" type="slidenum">
              <a:rPr lang="en-US"/>
              <a:pPr>
                <a:buClr>
                  <a:srgbClr val="FFCF01"/>
                </a:buClr>
                <a:defRPr/>
              </a:pPr>
              <a:t>‹#›</a:t>
            </a:fld>
            <a:endParaRPr lang="en-US"/>
          </a:p>
        </p:txBody>
      </p:sp>
    </p:spTree>
    <p:extLst>
      <p:ext uri="{BB962C8B-B14F-4D97-AF65-F5344CB8AC3E}">
        <p14:creationId xmlns:p14="http://schemas.microsoft.com/office/powerpoint/2010/main" val="32556586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BA35CEC8-9A6A-4F2B-959F-BA1A35303315}" type="slidenum">
              <a:rPr lang="en-US"/>
              <a:pPr>
                <a:buClr>
                  <a:srgbClr val="FFCF01"/>
                </a:buClr>
                <a:defRPr/>
              </a:pPr>
              <a:t>‹#›</a:t>
            </a:fld>
            <a:endParaRPr lang="en-US"/>
          </a:p>
        </p:txBody>
      </p:sp>
    </p:spTree>
    <p:extLst>
      <p:ext uri="{BB962C8B-B14F-4D97-AF65-F5344CB8AC3E}">
        <p14:creationId xmlns:p14="http://schemas.microsoft.com/office/powerpoint/2010/main" val="29037098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48EDB44E-9D20-4084-A5C5-190A7EF7DDD5}" type="slidenum">
              <a:rPr lang="en-US"/>
              <a:pPr>
                <a:buClr>
                  <a:srgbClr val="FFCF01"/>
                </a:buClr>
                <a:defRPr/>
              </a:pPr>
              <a:t>‹#›</a:t>
            </a:fld>
            <a:endParaRPr lang="en-US"/>
          </a:p>
        </p:txBody>
      </p:sp>
    </p:spTree>
    <p:extLst>
      <p:ext uri="{BB962C8B-B14F-4D97-AF65-F5344CB8AC3E}">
        <p14:creationId xmlns:p14="http://schemas.microsoft.com/office/powerpoint/2010/main" val="10603787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6A0A052C-9C75-4F6D-9A83-A0FB8B245794}" type="slidenum">
              <a:rPr lang="en-US"/>
              <a:pPr>
                <a:buClr>
                  <a:srgbClr val="FFCF01"/>
                </a:buClr>
                <a:defRPr/>
              </a:pPr>
              <a:t>‹#›</a:t>
            </a:fld>
            <a:endParaRPr lang="en-US"/>
          </a:p>
        </p:txBody>
      </p:sp>
    </p:spTree>
    <p:extLst>
      <p:ext uri="{BB962C8B-B14F-4D97-AF65-F5344CB8AC3E}">
        <p14:creationId xmlns:p14="http://schemas.microsoft.com/office/powerpoint/2010/main" val="100231439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72400" cy="1143000"/>
          </a:xfrm>
        </p:spPr>
        <p:txBody>
          <a:bodyPr/>
          <a:lstStyle/>
          <a:p>
            <a:r>
              <a:rPr lang="en-US"/>
              <a:t>Click to edit Master title style</a:t>
            </a:r>
          </a:p>
        </p:txBody>
      </p:sp>
      <p:sp>
        <p:nvSpPr>
          <p:cNvPr id="3" name="Chart Placeholder 2"/>
          <p:cNvSpPr>
            <a:spLocks noGrp="1"/>
          </p:cNvSpPr>
          <p:nvPr>
            <p:ph type="chart" idx="1"/>
          </p:nvPr>
        </p:nvSpPr>
        <p:spPr>
          <a:xfrm>
            <a:off x="990600" y="1828800"/>
            <a:ext cx="7772400" cy="4114800"/>
          </a:xfrm>
        </p:spPr>
        <p:txBody>
          <a:bodyPr/>
          <a:lstStyle/>
          <a:p>
            <a:pPr lvl="0"/>
            <a:endParaRPr lang="en-US" noProof="0"/>
          </a:p>
        </p:txBody>
      </p:sp>
    </p:spTree>
    <p:extLst>
      <p:ext uri="{BB962C8B-B14F-4D97-AF65-F5344CB8AC3E}">
        <p14:creationId xmlns:p14="http://schemas.microsoft.com/office/powerpoint/2010/main" val="3931507960"/>
      </p:ext>
    </p:extLst>
  </p:cSld>
  <p:clrMapOvr>
    <a:masterClrMapping/>
  </p:clrMapOvr>
  <p:transition>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417513" y="1098552"/>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099" name="Rectangle 3"/>
          <p:cNvSpPr>
            <a:spLocks noChangeArrowheads="1"/>
          </p:cNvSpPr>
          <p:nvPr/>
        </p:nvSpPr>
        <p:spPr bwMode="ltGray">
          <a:xfrm>
            <a:off x="800101" y="1098552"/>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0" name="Rectangle 4"/>
          <p:cNvSpPr>
            <a:spLocks noChangeArrowheads="1"/>
          </p:cNvSpPr>
          <p:nvPr/>
        </p:nvSpPr>
        <p:spPr bwMode="ltGray">
          <a:xfrm>
            <a:off x="541339" y="1520827"/>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1" name="Rectangle 5"/>
          <p:cNvSpPr>
            <a:spLocks noChangeArrowheads="1"/>
          </p:cNvSpPr>
          <p:nvPr/>
        </p:nvSpPr>
        <p:spPr bwMode="ltGray">
          <a:xfrm>
            <a:off x="911226" y="1520827"/>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2" name="Rectangle 6"/>
          <p:cNvSpPr>
            <a:spLocks noChangeArrowheads="1"/>
          </p:cNvSpPr>
          <p:nvPr/>
        </p:nvSpPr>
        <p:spPr bwMode="ltGray">
          <a:xfrm>
            <a:off x="127000" y="1447802"/>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3" name="Rectangle 7"/>
          <p:cNvSpPr>
            <a:spLocks noChangeArrowheads="1"/>
          </p:cNvSpPr>
          <p:nvPr/>
        </p:nvSpPr>
        <p:spPr bwMode="gray">
          <a:xfrm>
            <a:off x="762000" y="990602"/>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4" name="Rectangle 8"/>
          <p:cNvSpPr>
            <a:spLocks noChangeArrowheads="1"/>
          </p:cNvSpPr>
          <p:nvPr/>
        </p:nvSpPr>
        <p:spPr bwMode="gray">
          <a:xfrm>
            <a:off x="442914"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1800">
              <a:solidFill>
                <a:srgbClr val="000000"/>
              </a:solidFill>
            </a:endParaRPr>
          </a:p>
        </p:txBody>
      </p:sp>
      <p:sp>
        <p:nvSpPr>
          <p:cNvPr id="4105" name="Rectangle 9"/>
          <p:cNvSpPr>
            <a:spLocks noGrp="1" noChangeArrowheads="1"/>
          </p:cNvSpPr>
          <p:nvPr>
            <p:ph type="title"/>
          </p:nvPr>
        </p:nvSpPr>
        <p:spPr bwMode="auto">
          <a:xfrm>
            <a:off x="1150939" y="214314"/>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4106"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050">
                <a:solidFill>
                  <a:srgbClr val="000000"/>
                </a:solidFill>
                <a:effectLst/>
                <a:latin typeface="Tahoma" pitchFamily="34" charset="0"/>
              </a:defRPr>
            </a:lvl1pPr>
          </a:lstStyle>
          <a:p>
            <a:pPr fontAlgn="base">
              <a:spcAft>
                <a:spcPct val="0"/>
              </a:spcAft>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050">
                <a:solidFill>
                  <a:srgbClr val="000000"/>
                </a:solidFill>
                <a:effectLst/>
                <a:latin typeface="Tahoma" pitchFamily="34" charset="0"/>
              </a:defRPr>
            </a:lvl1pPr>
          </a:lstStyle>
          <a:p>
            <a:pPr fontAlgn="base">
              <a:spcAft>
                <a:spcPct val="0"/>
              </a:spcAft>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050">
                <a:solidFill>
                  <a:srgbClr val="000000"/>
                </a:solidFill>
                <a:effectLst/>
                <a:latin typeface="Tahoma" pitchFamily="34" charset="0"/>
              </a:defRPr>
            </a:lvl1pPr>
          </a:lstStyle>
          <a:p>
            <a:pPr fontAlgn="base">
              <a:spcAft>
                <a:spcPct val="0"/>
              </a:spcAft>
              <a:defRPr/>
            </a:pPr>
            <a:fld id="{772CA187-2DD4-4612-9346-475E4CAF96C8}" type="slidenum">
              <a:rPr lang="en-US"/>
              <a:pPr fontAlgn="base">
                <a:spcAft>
                  <a:spcPct val="0"/>
                </a:spcAft>
                <a:defRPr/>
              </a:pPr>
              <a:t>‹#›</a:t>
            </a:fld>
            <a:endParaRPr lang="en-US"/>
          </a:p>
        </p:txBody>
      </p:sp>
    </p:spTree>
    <p:extLst>
      <p:ext uri="{BB962C8B-B14F-4D97-AF65-F5344CB8AC3E}">
        <p14:creationId xmlns:p14="http://schemas.microsoft.com/office/powerpoint/2010/main" val="1316730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xStyles>
    <p:titleStyle>
      <a:lvl1pPr algn="l" rtl="0" eaLnBrk="0" fontAlgn="base" hangingPunct="0">
        <a:spcBef>
          <a:spcPct val="0"/>
        </a:spcBef>
        <a:spcAft>
          <a:spcPct val="0"/>
        </a:spcAft>
        <a:defRPr sz="3300">
          <a:solidFill>
            <a:schemeClr val="tx2"/>
          </a:solidFill>
          <a:latin typeface="+mj-lt"/>
          <a:ea typeface="+mj-ea"/>
          <a:cs typeface="+mj-cs"/>
        </a:defRPr>
      </a:lvl1pPr>
      <a:lvl2pPr algn="l" rtl="0" eaLnBrk="0" fontAlgn="base" hangingPunct="0">
        <a:spcBef>
          <a:spcPct val="0"/>
        </a:spcBef>
        <a:spcAft>
          <a:spcPct val="0"/>
        </a:spcAft>
        <a:defRPr sz="3300">
          <a:solidFill>
            <a:schemeClr val="tx2"/>
          </a:solidFill>
          <a:latin typeface="Tahoma" pitchFamily="34" charset="0"/>
        </a:defRPr>
      </a:lvl2pPr>
      <a:lvl3pPr algn="l" rtl="0" eaLnBrk="0" fontAlgn="base" hangingPunct="0">
        <a:spcBef>
          <a:spcPct val="0"/>
        </a:spcBef>
        <a:spcAft>
          <a:spcPct val="0"/>
        </a:spcAft>
        <a:defRPr sz="3300">
          <a:solidFill>
            <a:schemeClr val="tx2"/>
          </a:solidFill>
          <a:latin typeface="Tahoma" pitchFamily="34" charset="0"/>
        </a:defRPr>
      </a:lvl3pPr>
      <a:lvl4pPr algn="l" rtl="0" eaLnBrk="0" fontAlgn="base" hangingPunct="0">
        <a:spcBef>
          <a:spcPct val="0"/>
        </a:spcBef>
        <a:spcAft>
          <a:spcPct val="0"/>
        </a:spcAft>
        <a:defRPr sz="3300">
          <a:solidFill>
            <a:schemeClr val="tx2"/>
          </a:solidFill>
          <a:latin typeface="Tahoma" pitchFamily="34" charset="0"/>
        </a:defRPr>
      </a:lvl4pPr>
      <a:lvl5pPr algn="l" rtl="0" eaLnBrk="0" fontAlgn="base" hangingPunct="0">
        <a:spcBef>
          <a:spcPct val="0"/>
        </a:spcBef>
        <a:spcAft>
          <a:spcPct val="0"/>
        </a:spcAft>
        <a:defRPr sz="3300">
          <a:solidFill>
            <a:schemeClr val="tx2"/>
          </a:solidFill>
          <a:latin typeface="Tahoma" pitchFamily="34" charset="0"/>
        </a:defRPr>
      </a:lvl5pPr>
      <a:lvl6pPr marL="342900" algn="l" rtl="0" fontAlgn="base">
        <a:spcBef>
          <a:spcPct val="0"/>
        </a:spcBef>
        <a:spcAft>
          <a:spcPct val="0"/>
        </a:spcAft>
        <a:defRPr sz="3300">
          <a:solidFill>
            <a:schemeClr val="tx2"/>
          </a:solidFill>
          <a:latin typeface="Tahoma" pitchFamily="34" charset="0"/>
        </a:defRPr>
      </a:lvl6pPr>
      <a:lvl7pPr marL="685800" algn="l" rtl="0" fontAlgn="base">
        <a:spcBef>
          <a:spcPct val="0"/>
        </a:spcBef>
        <a:spcAft>
          <a:spcPct val="0"/>
        </a:spcAft>
        <a:defRPr sz="3300">
          <a:solidFill>
            <a:schemeClr val="tx2"/>
          </a:solidFill>
          <a:latin typeface="Tahoma" pitchFamily="34" charset="0"/>
        </a:defRPr>
      </a:lvl7pPr>
      <a:lvl8pPr marL="1028700" algn="l" rtl="0" fontAlgn="base">
        <a:spcBef>
          <a:spcPct val="0"/>
        </a:spcBef>
        <a:spcAft>
          <a:spcPct val="0"/>
        </a:spcAft>
        <a:defRPr sz="3300">
          <a:solidFill>
            <a:schemeClr val="tx2"/>
          </a:solidFill>
          <a:latin typeface="Tahoma" pitchFamily="34" charset="0"/>
        </a:defRPr>
      </a:lvl8pPr>
      <a:lvl9pPr marL="1371600" algn="l" rtl="0" fontAlgn="base">
        <a:spcBef>
          <a:spcPct val="0"/>
        </a:spcBef>
        <a:spcAft>
          <a:spcPct val="0"/>
        </a:spcAft>
        <a:defRPr sz="3300">
          <a:solidFill>
            <a:schemeClr val="tx2"/>
          </a:solidFill>
          <a:latin typeface="Tahoma" pitchFamily="34" charset="0"/>
        </a:defRPr>
      </a:lvl9pPr>
    </p:titleStyle>
    <p:bodyStyle>
      <a:lvl1pPr marL="257175" indent="-257175"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latin typeface="+mn-lt"/>
          <a:ea typeface="+mn-ea"/>
          <a:cs typeface="+mn-cs"/>
        </a:defRPr>
      </a:lvl1pPr>
      <a:lvl2pPr marL="557213" indent="-214313" algn="l" rtl="0" eaLnBrk="0" fontAlgn="base" hangingPunct="0">
        <a:spcBef>
          <a:spcPct val="20000"/>
        </a:spcBef>
        <a:spcAft>
          <a:spcPct val="0"/>
        </a:spcAft>
        <a:buClr>
          <a:schemeClr val="hlink"/>
        </a:buClr>
        <a:buSzPct val="55000"/>
        <a:buFont typeface="Wingdings" pitchFamily="2" charset="2"/>
        <a:buChar char="n"/>
        <a:defRPr sz="2100">
          <a:solidFill>
            <a:schemeClr val="tx1"/>
          </a:solidFill>
          <a:latin typeface="+mn-lt"/>
        </a:defRPr>
      </a:lvl2pPr>
      <a:lvl3pPr marL="857250" indent="-171450" algn="l" rtl="0" eaLnBrk="0" fontAlgn="base" hangingPunct="0">
        <a:spcBef>
          <a:spcPct val="20000"/>
        </a:spcBef>
        <a:spcAft>
          <a:spcPct val="0"/>
        </a:spcAft>
        <a:buClr>
          <a:schemeClr val="folHlink"/>
        </a:buClr>
        <a:buSzPct val="50000"/>
        <a:buFont typeface="Wingdings" pitchFamily="2" charset="2"/>
        <a:buChar char="n"/>
        <a:defRPr sz="1800">
          <a:solidFill>
            <a:schemeClr val="tx1"/>
          </a:solidFill>
          <a:latin typeface="+mn-lt"/>
        </a:defRPr>
      </a:lvl3pPr>
      <a:lvl4pPr marL="1200150" indent="-171450" algn="l" rtl="0" eaLnBrk="0" fontAlgn="base" hangingPunct="0">
        <a:spcBef>
          <a:spcPct val="20000"/>
        </a:spcBef>
        <a:spcAft>
          <a:spcPct val="0"/>
        </a:spcAft>
        <a:buClr>
          <a:schemeClr val="accent2"/>
        </a:buClr>
        <a:buSzPct val="55000"/>
        <a:buFont typeface="Wingdings" pitchFamily="2" charset="2"/>
        <a:buChar char="n"/>
        <a:defRPr sz="1500">
          <a:solidFill>
            <a:schemeClr val="tx1"/>
          </a:solidFill>
          <a:latin typeface="+mn-lt"/>
        </a:defRPr>
      </a:lvl4pPr>
      <a:lvl5pPr marL="1543050" indent="-171450" algn="l" rtl="0" eaLnBrk="0" fontAlgn="base" hangingPunct="0">
        <a:spcBef>
          <a:spcPct val="20000"/>
        </a:spcBef>
        <a:spcAft>
          <a:spcPct val="0"/>
        </a:spcAft>
        <a:buClr>
          <a:schemeClr val="accent1"/>
        </a:buClr>
        <a:buSzPct val="50000"/>
        <a:buFont typeface="Wingdings" pitchFamily="2" charset="2"/>
        <a:buChar char="n"/>
        <a:defRPr sz="1500">
          <a:solidFill>
            <a:schemeClr val="tx1"/>
          </a:solidFill>
          <a:latin typeface="+mn-lt"/>
        </a:defRPr>
      </a:lvl5pPr>
      <a:lvl6pPr marL="18859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6pPr>
      <a:lvl7pPr marL="22288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7pPr>
      <a:lvl8pPr marL="25717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8pPr>
      <a:lvl9pPr marL="29146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onnellandassoc.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tmp"/><Relationship Id="rId1" Type="http://schemas.openxmlformats.org/officeDocument/2006/relationships/slideLayout" Target="../slideLayouts/slideLayout6.xml"/><Relationship Id="rId4" Type="http://schemas.openxmlformats.org/officeDocument/2006/relationships/hyperlink" Target="http://www.reninc.com/"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www.investor.gov/" TargetMode="External"/><Relationship Id="rId2" Type="http://schemas.openxmlformats.org/officeDocument/2006/relationships/hyperlink" Target="http://www.finra.co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image" Target="../media/image17.tmp"/><Relationship Id="rId1" Type="http://schemas.openxmlformats.org/officeDocument/2006/relationships/slideLayout" Target="../slideLayouts/slideLayout6.xml"/><Relationship Id="rId5" Type="http://schemas.openxmlformats.org/officeDocument/2006/relationships/hyperlink" Target="http://www.investor.gov/" TargetMode="External"/><Relationship Id="rId4" Type="http://schemas.openxmlformats.org/officeDocument/2006/relationships/hyperlink" Target="http://www.finra.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image" Target="../media/image21.tmp"/><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image" Target="../media/image28.tmp"/><Relationship Id="rId1" Type="http://schemas.openxmlformats.org/officeDocument/2006/relationships/slideLayout" Target="../slideLayouts/slideLayout2.xml"/><Relationship Id="rId4" Type="http://schemas.openxmlformats.org/officeDocument/2006/relationships/image" Target="../media/image30.tmp"/></Relationships>
</file>

<file path=ppt/slides/_rels/slide42.xml.rels><?xml version="1.0" encoding="UTF-8" standalone="yes"?>
<Relationships xmlns="http://schemas.openxmlformats.org/package/2006/relationships"><Relationship Id="rId2" Type="http://schemas.openxmlformats.org/officeDocument/2006/relationships/hyperlink" Target="mailto:ceckoff@cfgreateratlanta.org"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image" Target="../media/image32.tmp"/><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image" Target="../media/image34.tmp"/><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1.tmp"/><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3.tmp"/><Relationship Id="rId2" Type="http://schemas.openxmlformats.org/officeDocument/2006/relationships/image" Target="../media/image42.tmp"/><Relationship Id="rId1" Type="http://schemas.openxmlformats.org/officeDocument/2006/relationships/slideLayout" Target="../slideLayouts/slideLayout4.xml"/><Relationship Id="rId4" Type="http://schemas.openxmlformats.org/officeDocument/2006/relationships/image" Target="../media/image44.tmp"/></Relationships>
</file>

<file path=ppt/slides/_rels/slide55.xml.rels><?xml version="1.0" encoding="UTF-8" standalone="yes"?>
<Relationships xmlns="http://schemas.openxmlformats.org/package/2006/relationships"><Relationship Id="rId2" Type="http://schemas.openxmlformats.org/officeDocument/2006/relationships/image" Target="../media/image45.tmp"/><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6.tmp"/><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49.tmp"/><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2.tmp"/><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53.tmp"/><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54.tmp"/><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image" Target="../media/image55.tmp"/><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hyperlink" Target="http://www.carolynmappleton.com/building-relationships-with-professional-advisors/" TargetMode="External"/><Relationship Id="rId7" Type="http://schemas.openxmlformats.org/officeDocument/2006/relationships/hyperlink" Target="http://www.pgdc.com/pgdc/interview-todd-fithian-inter-disciplinary-professional-collaboration" TargetMode="External"/><Relationship Id="rId2" Type="http://schemas.openxmlformats.org/officeDocument/2006/relationships/hyperlink" Target="http://www.connellandassoc.com/PGMentorpromotion/BuildinganadvisornetworkAugust05.pdf" TargetMode="External"/><Relationship Id="rId1" Type="http://schemas.openxmlformats.org/officeDocument/2006/relationships/slideLayout" Target="../slideLayouts/slideLayout2.xml"/><Relationship Id="rId6" Type="http://schemas.openxmlformats.org/officeDocument/2006/relationships/hyperlink" Target="http://www.givingforum.org/sites/default/files/resources/Work%20with%20Professional%20Advisors%20%20Focus%20A%20Tactic%202.PDF" TargetMode="External"/><Relationship Id="rId5" Type="http://schemas.openxmlformats.org/officeDocument/2006/relationships/hyperlink" Target="http://www.pgdc.com/pgdc/professional-advisors-guide-working-non-profit-organizations" TargetMode="External"/><Relationship Id="rId4" Type="http://schemas.openxmlformats.org/officeDocument/2006/relationships/hyperlink" Target="http://www.kathrynmireeandassociates.com/PDF" TargetMode="External"/></Relationships>
</file>

<file path=ppt/slides/_rels/slide65.xml.rels><?xml version="1.0" encoding="UTF-8" standalone="yes"?>
<Relationships xmlns="http://schemas.openxmlformats.org/package/2006/relationships"><Relationship Id="rId2" Type="http://schemas.openxmlformats.org/officeDocument/2006/relationships/image" Target="../media/image57.tmp"/><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58.tmp"/><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9.tmp"/><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0.tmp"/><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62.tmp"/><Relationship Id="rId2" Type="http://schemas.openxmlformats.org/officeDocument/2006/relationships/image" Target="../media/image61.tmp"/><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885950" y="1828800"/>
            <a:ext cx="5829300" cy="1382316"/>
          </a:xfrm>
        </p:spPr>
        <p:txBody>
          <a:bodyPr/>
          <a:lstStyle/>
          <a:p>
            <a:pPr algn="ctr"/>
            <a:r>
              <a:rPr lang="en-US" sz="2100" b="1" dirty="0"/>
              <a:t>Building a Professional Advisory Council &amp; </a:t>
            </a:r>
            <a:br>
              <a:rPr lang="en-US" sz="2100" b="1" dirty="0"/>
            </a:br>
            <a:r>
              <a:rPr lang="en-US" sz="2100" b="1" dirty="0"/>
              <a:t>Agents of Wealth Program</a:t>
            </a:r>
            <a:br>
              <a:rPr lang="en-US" sz="1800" dirty="0"/>
            </a:br>
            <a:r>
              <a:rPr lang="en-US" sz="1800" dirty="0"/>
              <a:t>(Challenges, Opportunities, Basics and Beyond)</a:t>
            </a:r>
          </a:p>
        </p:txBody>
      </p:sp>
      <p:sp>
        <p:nvSpPr>
          <p:cNvPr id="5" name="Subtitle 4"/>
          <p:cNvSpPr>
            <a:spLocks noGrp="1"/>
          </p:cNvSpPr>
          <p:nvPr>
            <p:ph type="subTitle" idx="1"/>
          </p:nvPr>
        </p:nvSpPr>
        <p:spPr>
          <a:xfrm>
            <a:off x="1543050" y="3771900"/>
            <a:ext cx="5772150" cy="1314450"/>
          </a:xfrm>
        </p:spPr>
        <p:txBody>
          <a:bodyPr/>
          <a:lstStyle/>
          <a:p>
            <a:pPr eaLnBrk="1" hangingPunct="1">
              <a:lnSpc>
                <a:spcPct val="80000"/>
              </a:lnSpc>
            </a:pPr>
            <a:r>
              <a:rPr lang="en-US" altLang="en-US" sz="1800" b="1" dirty="0"/>
              <a:t>James E. Connell FAHP, CSA</a:t>
            </a:r>
          </a:p>
          <a:p>
            <a:pPr eaLnBrk="1" hangingPunct="1">
              <a:lnSpc>
                <a:spcPct val="80000"/>
              </a:lnSpc>
            </a:pPr>
            <a:r>
              <a:rPr lang="en-US" altLang="en-US" sz="1800" b="1" i="1" dirty="0"/>
              <a:t>Connell &amp; Associates</a:t>
            </a:r>
            <a:endParaRPr lang="en-US" altLang="en-US" sz="1800" b="1" dirty="0"/>
          </a:p>
          <a:p>
            <a:pPr eaLnBrk="1" hangingPunct="1">
              <a:lnSpc>
                <a:spcPct val="80000"/>
              </a:lnSpc>
            </a:pPr>
            <a:r>
              <a:rPr lang="en-US" altLang="en-US" sz="1800" b="1" dirty="0"/>
              <a:t>Charitable Estate and Gift Planning Specialists</a:t>
            </a:r>
          </a:p>
          <a:p>
            <a:pPr eaLnBrk="1" hangingPunct="1">
              <a:lnSpc>
                <a:spcPct val="80000"/>
              </a:lnSpc>
            </a:pPr>
            <a:r>
              <a:rPr lang="en-US" altLang="en-US" sz="1800" b="1" dirty="0">
                <a:solidFill>
                  <a:schemeClr val="tx2"/>
                </a:solidFill>
                <a:hlinkClick r:id="rId2"/>
              </a:rPr>
              <a:t>www.connellandassoc.com</a:t>
            </a:r>
            <a:endParaRPr lang="en-US" altLang="en-US" sz="1800" b="1" dirty="0">
              <a:solidFill>
                <a:schemeClr val="tx2"/>
              </a:solidFill>
            </a:endParaRPr>
          </a:p>
          <a:p>
            <a:pPr eaLnBrk="1" hangingPunct="1">
              <a:lnSpc>
                <a:spcPct val="80000"/>
              </a:lnSpc>
            </a:pPr>
            <a:endParaRPr lang="en-US" altLang="en-US" sz="1800" b="1" dirty="0">
              <a:solidFill>
                <a:schemeClr val="tx2"/>
              </a:solidFill>
            </a:endParaRPr>
          </a:p>
          <a:p>
            <a:pPr eaLnBrk="1" hangingPunct="1">
              <a:lnSpc>
                <a:spcPct val="80000"/>
              </a:lnSpc>
            </a:pPr>
            <a:endParaRPr lang="en-US" altLang="en-US" sz="1800" b="1" dirty="0">
              <a:solidFill>
                <a:schemeClr val="tx2"/>
              </a:solidFill>
            </a:endParaRPr>
          </a:p>
          <a:p>
            <a:pPr eaLnBrk="1" hangingPunct="1">
              <a:lnSpc>
                <a:spcPct val="80000"/>
              </a:lnSpc>
            </a:pPr>
            <a:endParaRPr lang="en-US" altLang="en-US" sz="1800" b="1" dirty="0">
              <a:solidFill>
                <a:schemeClr val="tx2"/>
              </a:solidFill>
            </a:endParaRPr>
          </a:p>
          <a:p>
            <a:endParaRPr lang="en-US" dirty="0"/>
          </a:p>
        </p:txBody>
      </p:sp>
    </p:spTree>
    <p:extLst>
      <p:ext uri="{BB962C8B-B14F-4D97-AF65-F5344CB8AC3E}">
        <p14:creationId xmlns:p14="http://schemas.microsoft.com/office/powerpoint/2010/main" val="20701778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objectives</a:t>
            </a:r>
          </a:p>
        </p:txBody>
      </p:sp>
      <p:sp>
        <p:nvSpPr>
          <p:cNvPr id="3" name="Content Placeholder 2"/>
          <p:cNvSpPr>
            <a:spLocks noGrp="1"/>
          </p:cNvSpPr>
          <p:nvPr>
            <p:ph idx="1"/>
          </p:nvPr>
        </p:nvSpPr>
        <p:spPr>
          <a:xfrm>
            <a:off x="685800" y="2370535"/>
            <a:ext cx="8001000" cy="3573065"/>
          </a:xfrm>
        </p:spPr>
        <p:txBody>
          <a:bodyPr/>
          <a:lstStyle/>
          <a:p>
            <a:r>
              <a:rPr lang="en-US" dirty="0"/>
              <a:t>1. Goal: Create a </a:t>
            </a:r>
            <a:r>
              <a:rPr lang="en-US" i="1" dirty="0">
                <a:solidFill>
                  <a:schemeClr val="tx2">
                    <a:lumMod val="60000"/>
                    <a:lumOff val="40000"/>
                  </a:schemeClr>
                </a:solidFill>
              </a:rPr>
              <a:t>Professional Advisory Council (PAC) </a:t>
            </a:r>
            <a:r>
              <a:rPr lang="en-US" dirty="0"/>
              <a:t>to work with staff, leadership and other professionals to make your charity the charity of choice when individuals create an immediate gift, life income agreement and/or charitable estate plan</a:t>
            </a:r>
            <a:br>
              <a:rPr lang="en-US" dirty="0"/>
            </a:br>
            <a:endParaRPr lang="en-US" dirty="0"/>
          </a:p>
          <a:p>
            <a:r>
              <a:rPr lang="en-US" dirty="0"/>
              <a:t>2.  Develop a plan of attack</a:t>
            </a:r>
            <a:br>
              <a:rPr lang="en-US" dirty="0"/>
            </a:br>
            <a:endParaRPr lang="en-US" dirty="0"/>
          </a:p>
          <a:p>
            <a:r>
              <a:rPr lang="en-US" dirty="0"/>
              <a:t>3.  Identify and recruit professionals</a:t>
            </a:r>
          </a:p>
          <a:p>
            <a:endParaRPr lang="en-US" dirty="0"/>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8025" y="877013"/>
            <a:ext cx="2085975" cy="1274763"/>
          </a:xfrm>
          <a:prstGeom prst="rect">
            <a:avLst/>
          </a:prstGeom>
        </p:spPr>
      </p:pic>
    </p:spTree>
    <p:extLst>
      <p:ext uri="{BB962C8B-B14F-4D97-AF65-F5344CB8AC3E}">
        <p14:creationId xmlns:p14="http://schemas.microsoft.com/office/powerpoint/2010/main" val="81018339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objectives</a:t>
            </a:r>
          </a:p>
        </p:txBody>
      </p:sp>
      <p:sp>
        <p:nvSpPr>
          <p:cNvPr id="3" name="Content Placeholder 2"/>
          <p:cNvSpPr>
            <a:spLocks noGrp="1"/>
          </p:cNvSpPr>
          <p:nvPr>
            <p:ph idx="1"/>
          </p:nvPr>
        </p:nvSpPr>
        <p:spPr>
          <a:xfrm>
            <a:off x="685800" y="2106386"/>
            <a:ext cx="7943850" cy="4294414"/>
          </a:xfrm>
        </p:spPr>
        <p:txBody>
          <a:bodyPr/>
          <a:lstStyle/>
          <a:p>
            <a:r>
              <a:rPr lang="en-US" dirty="0"/>
              <a:t>4.  Educate professionals on planned gift options and strategies as there are more options for investing and giving than ever before</a:t>
            </a:r>
            <a:br>
              <a:rPr lang="en-US" dirty="0"/>
            </a:br>
            <a:endParaRPr lang="en-US" dirty="0"/>
          </a:p>
          <a:p>
            <a:r>
              <a:rPr lang="en-US" dirty="0"/>
              <a:t>5.  Recognize, promote and honor the professional’s involvement with appropriate promotion, publicity and rewards</a:t>
            </a:r>
            <a:br>
              <a:rPr lang="en-US" dirty="0"/>
            </a:br>
            <a:endParaRPr lang="en-US" dirty="0"/>
          </a:p>
          <a:p>
            <a:r>
              <a:rPr lang="en-US" dirty="0"/>
              <a:t>6.  Case studies: </a:t>
            </a:r>
            <a:r>
              <a:rPr lang="en-US" sz="2000" dirty="0"/>
              <a:t>Medical center, Community foundation, College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5150" y="883664"/>
            <a:ext cx="2171702" cy="1222722"/>
          </a:xfrm>
          <a:prstGeom prst="rect">
            <a:avLst/>
          </a:prstGeom>
        </p:spPr>
      </p:pic>
    </p:spTree>
    <p:extLst>
      <p:ext uri="{BB962C8B-B14F-4D97-AF65-F5344CB8AC3E}">
        <p14:creationId xmlns:p14="http://schemas.microsoft.com/office/powerpoint/2010/main" val="360489584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Professionals are invaluable for several reasons</a:t>
            </a:r>
          </a:p>
        </p:txBody>
      </p:sp>
      <p:sp>
        <p:nvSpPr>
          <p:cNvPr id="3" name="Content Placeholder 2"/>
          <p:cNvSpPr>
            <a:spLocks noGrp="1"/>
          </p:cNvSpPr>
          <p:nvPr>
            <p:ph idx="1"/>
          </p:nvPr>
        </p:nvSpPr>
        <p:spPr>
          <a:xfrm>
            <a:off x="685800" y="2286001"/>
            <a:ext cx="7886700" cy="4419599"/>
          </a:xfrm>
        </p:spPr>
        <p:txBody>
          <a:bodyPr/>
          <a:lstStyle/>
          <a:p>
            <a:r>
              <a:rPr lang="en-US" sz="1800" dirty="0"/>
              <a:t>1.  Number of cultivation and solicitation visits a PG officer can make by themselves are limited</a:t>
            </a:r>
            <a:br>
              <a:rPr lang="en-US" sz="1800" dirty="0"/>
            </a:br>
            <a:endParaRPr lang="en-US" sz="1800" dirty="0"/>
          </a:p>
          <a:p>
            <a:r>
              <a:rPr lang="en-US" sz="1800" dirty="0"/>
              <a:t>2.  Professionals may speak on behalf of your charity in ways a paid staff never can</a:t>
            </a:r>
            <a:br>
              <a:rPr lang="en-US" sz="1800" dirty="0"/>
            </a:br>
            <a:endParaRPr lang="en-US" sz="1800" dirty="0"/>
          </a:p>
          <a:p>
            <a:r>
              <a:rPr lang="en-US" sz="1800" dirty="0"/>
              <a:t>3.Philanthropy is now a wealth management tool for high net worth individuals (</a:t>
            </a:r>
            <a:r>
              <a:rPr lang="en-US" sz="1800" i="1" dirty="0">
                <a:solidFill>
                  <a:schemeClr val="tx2">
                    <a:lumMod val="60000"/>
                    <a:lumOff val="40000"/>
                  </a:schemeClr>
                </a:solidFill>
              </a:rPr>
              <a:t>HNW</a:t>
            </a:r>
            <a:r>
              <a:rPr lang="en-US" sz="1800" dirty="0"/>
              <a:t>)</a:t>
            </a:r>
          </a:p>
          <a:p>
            <a:pPr lvl="1"/>
            <a:r>
              <a:rPr lang="en-US" sz="1500" i="1" dirty="0"/>
              <a:t>“</a:t>
            </a:r>
            <a:r>
              <a:rPr lang="en-US" sz="1500" i="1" dirty="0" err="1"/>
              <a:t>Philanthrocapitalism</a:t>
            </a:r>
            <a:r>
              <a:rPr lang="en-US" sz="1500" i="1" dirty="0"/>
              <a:t>” </a:t>
            </a:r>
            <a:r>
              <a:rPr lang="en-US" sz="1500" dirty="0"/>
              <a:t>- 80% of </a:t>
            </a:r>
            <a:r>
              <a:rPr lang="en-US" sz="1500" i="1" dirty="0">
                <a:solidFill>
                  <a:schemeClr val="tx2">
                    <a:lumMod val="60000"/>
                    <a:lumOff val="40000"/>
                  </a:schemeClr>
                </a:solidFill>
              </a:rPr>
              <a:t>HNW</a:t>
            </a:r>
            <a:r>
              <a:rPr lang="en-US" sz="1500" dirty="0"/>
              <a:t> individuals give time, money and expertise to good causes </a:t>
            </a:r>
            <a:r>
              <a:rPr lang="en-US" sz="1050" dirty="0"/>
              <a:t>(Source:  Scorpio Partnership)</a:t>
            </a:r>
            <a:br>
              <a:rPr lang="en-US" sz="1050" dirty="0"/>
            </a:br>
            <a:endParaRPr lang="en-US" sz="1500" dirty="0"/>
          </a:p>
          <a:p>
            <a:r>
              <a:rPr lang="en-US" sz="1800" dirty="0"/>
              <a:t>4.  Professionals give you access to individuals otherwise out of reach to PG officer as they play a role in wealth management</a:t>
            </a:r>
          </a:p>
        </p:txBody>
      </p:sp>
    </p:spTree>
    <p:extLst>
      <p:ext uri="{BB962C8B-B14F-4D97-AF65-F5344CB8AC3E}">
        <p14:creationId xmlns:p14="http://schemas.microsoft.com/office/powerpoint/2010/main" val="23809133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Professionals are invaluable for several reasons</a:t>
            </a:r>
          </a:p>
        </p:txBody>
      </p:sp>
      <p:sp>
        <p:nvSpPr>
          <p:cNvPr id="3" name="Content Placeholder 2"/>
          <p:cNvSpPr>
            <a:spLocks noGrp="1"/>
          </p:cNvSpPr>
          <p:nvPr>
            <p:ph idx="1"/>
          </p:nvPr>
        </p:nvSpPr>
        <p:spPr>
          <a:xfrm>
            <a:off x="609600" y="2133600"/>
            <a:ext cx="7772400" cy="3630216"/>
          </a:xfrm>
        </p:spPr>
        <p:txBody>
          <a:bodyPr/>
          <a:lstStyle/>
          <a:p>
            <a:r>
              <a:rPr lang="en-US" sz="1800" dirty="0"/>
              <a:t>5.  Professionals provide continuity and will remain committed to the charity long after paid staff has left</a:t>
            </a:r>
            <a:br>
              <a:rPr lang="en-US" sz="1800" dirty="0"/>
            </a:br>
            <a:endParaRPr lang="en-US" sz="1800" dirty="0"/>
          </a:p>
          <a:p>
            <a:r>
              <a:rPr lang="en-US" sz="1800" dirty="0"/>
              <a:t>6.  Professional inspire others by example</a:t>
            </a:r>
          </a:p>
          <a:p>
            <a:pPr lvl="1"/>
            <a:r>
              <a:rPr lang="en-US" sz="1800" dirty="0"/>
              <a:t>Promoting practical planned gift strategies which fit into the donor’s financial and charitable goals</a:t>
            </a:r>
            <a:br>
              <a:rPr lang="en-US" sz="1800" dirty="0"/>
            </a:br>
            <a:endParaRPr lang="en-US" sz="1800" dirty="0"/>
          </a:p>
          <a:p>
            <a:r>
              <a:rPr lang="en-US" sz="1800" dirty="0"/>
              <a:t>7. Professionals are prospects themselves</a:t>
            </a:r>
          </a:p>
          <a:p>
            <a:pPr lvl="2"/>
            <a:r>
              <a:rPr lang="en-US" sz="1500" dirty="0"/>
              <a:t>Top prospects for flexible deferred CGAs</a:t>
            </a:r>
          </a:p>
          <a:p>
            <a:pPr lvl="2"/>
            <a:r>
              <a:rPr lang="en-US" sz="1500" dirty="0"/>
              <a:t>Qualified Charitable Distributions</a:t>
            </a:r>
          </a:p>
          <a:p>
            <a:pPr lvl="2"/>
            <a:r>
              <a:rPr lang="en-US" sz="1500" dirty="0"/>
              <a:t>Gifts of appreciated assets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6457950" y="4286250"/>
            <a:ext cx="2400300" cy="1594866"/>
          </a:xfrm>
          <a:prstGeom prst="rect">
            <a:avLst/>
          </a:prstGeom>
        </p:spPr>
      </p:pic>
    </p:spTree>
    <p:extLst>
      <p:ext uri="{BB962C8B-B14F-4D97-AF65-F5344CB8AC3E}">
        <p14:creationId xmlns:p14="http://schemas.microsoft.com/office/powerpoint/2010/main" val="104362231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Survey says:  Involve professionals for the right reasons </a:t>
            </a:r>
          </a:p>
        </p:txBody>
      </p:sp>
      <p:sp>
        <p:nvSpPr>
          <p:cNvPr id="3" name="Content Placeholder 2"/>
          <p:cNvSpPr>
            <a:spLocks noGrp="1"/>
          </p:cNvSpPr>
          <p:nvPr>
            <p:ph idx="1"/>
          </p:nvPr>
        </p:nvSpPr>
        <p:spPr>
          <a:xfrm>
            <a:off x="628650" y="2400301"/>
            <a:ext cx="8212138" cy="3801665"/>
          </a:xfrm>
        </p:spPr>
        <p:txBody>
          <a:bodyPr/>
          <a:lstStyle/>
          <a:p>
            <a:r>
              <a:rPr lang="en-US" sz="1800" dirty="0"/>
              <a:t>1. PGO must demonstrate competency and instill confidence in your ability to work with professionals and their clients</a:t>
            </a:r>
            <a:br>
              <a:rPr lang="en-US" sz="1500" dirty="0"/>
            </a:br>
            <a:endParaRPr lang="en-US" sz="1500" dirty="0"/>
          </a:p>
          <a:p>
            <a:r>
              <a:rPr lang="en-US" sz="1800" dirty="0"/>
              <a:t>2.  May give visibility and exposure to charity and its work</a:t>
            </a:r>
            <a:br>
              <a:rPr lang="en-US" sz="1800" dirty="0"/>
            </a:br>
            <a:endParaRPr lang="en-US" sz="1800" dirty="0"/>
          </a:p>
          <a:p>
            <a:r>
              <a:rPr lang="en-US" sz="1800" dirty="0"/>
              <a:t>3. Have a broad base of current contacts with relationships that may open doors</a:t>
            </a:r>
            <a:br>
              <a:rPr lang="en-US" sz="1800" dirty="0"/>
            </a:br>
            <a:endParaRPr lang="en-US" sz="1800" dirty="0"/>
          </a:p>
          <a:p>
            <a:r>
              <a:rPr lang="en-US" sz="1800" dirty="0"/>
              <a:t>4.  Possible assistance with areas of law, money management, insurance, banking and accounting</a:t>
            </a:r>
            <a:br>
              <a:rPr lang="en-US" sz="1800" dirty="0"/>
            </a:br>
            <a:endParaRPr lang="en-US" sz="1800" dirty="0"/>
          </a:p>
        </p:txBody>
      </p:sp>
    </p:spTree>
    <p:extLst>
      <p:ext uri="{BB962C8B-B14F-4D97-AF65-F5344CB8AC3E}">
        <p14:creationId xmlns:p14="http://schemas.microsoft.com/office/powerpoint/2010/main" val="303931771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Survey says:  Involve professionals for the right reasons </a:t>
            </a:r>
          </a:p>
        </p:txBody>
      </p:sp>
      <p:sp>
        <p:nvSpPr>
          <p:cNvPr id="3" name="Content Placeholder 2"/>
          <p:cNvSpPr>
            <a:spLocks noGrp="1"/>
          </p:cNvSpPr>
          <p:nvPr>
            <p:ph idx="1"/>
          </p:nvPr>
        </p:nvSpPr>
        <p:spPr>
          <a:xfrm>
            <a:off x="685800" y="2370534"/>
            <a:ext cx="7173516" cy="3573066"/>
          </a:xfrm>
        </p:spPr>
        <p:txBody>
          <a:bodyPr/>
          <a:lstStyle/>
          <a:p>
            <a:r>
              <a:rPr lang="en-US" sz="1800" dirty="0"/>
              <a:t>5.  Possible training for higher leadership positions</a:t>
            </a:r>
          </a:p>
          <a:p>
            <a:pPr marL="0" indent="0">
              <a:buNone/>
            </a:pPr>
            <a:endParaRPr lang="en-US" sz="1800" dirty="0"/>
          </a:p>
          <a:p>
            <a:r>
              <a:rPr lang="en-US" sz="1800" dirty="0"/>
              <a:t>6.  Participate in ad hoc committees to help develop events for prospects and other professional</a:t>
            </a:r>
          </a:p>
          <a:p>
            <a:pPr lvl="1"/>
            <a:r>
              <a:rPr lang="en-US" sz="1500" dirty="0"/>
              <a:t>Be seminar participants themselves</a:t>
            </a:r>
          </a:p>
          <a:p>
            <a:pPr lvl="1"/>
            <a:r>
              <a:rPr lang="en-US" sz="1500" dirty="0"/>
              <a:t>Attend events and encourage their peers to attend</a:t>
            </a:r>
            <a:br>
              <a:rPr lang="en-US" sz="1500" dirty="0"/>
            </a:br>
            <a:endParaRPr lang="en-US" sz="1500" dirty="0"/>
          </a:p>
          <a:p>
            <a:r>
              <a:rPr lang="en-US" sz="1800" dirty="0"/>
              <a:t>7.  Must be able to put own economic self-interests aside</a:t>
            </a:r>
            <a:br>
              <a:rPr lang="en-US" sz="1800" dirty="0"/>
            </a:br>
            <a:endParaRPr lang="en-US" sz="1800" dirty="0"/>
          </a:p>
        </p:txBody>
      </p:sp>
    </p:spTree>
    <p:extLst>
      <p:ext uri="{BB962C8B-B14F-4D97-AF65-F5344CB8AC3E}">
        <p14:creationId xmlns:p14="http://schemas.microsoft.com/office/powerpoint/2010/main" val="108064899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Survey says:  Involve professionals for the right reasons </a:t>
            </a:r>
          </a:p>
        </p:txBody>
      </p:sp>
      <p:sp>
        <p:nvSpPr>
          <p:cNvPr id="3" name="Content Placeholder 2"/>
          <p:cNvSpPr>
            <a:spLocks noGrp="1"/>
          </p:cNvSpPr>
          <p:nvPr>
            <p:ph idx="1"/>
          </p:nvPr>
        </p:nvSpPr>
        <p:spPr>
          <a:xfrm>
            <a:off x="685800" y="2370534"/>
            <a:ext cx="7173516" cy="3573066"/>
          </a:xfrm>
        </p:spPr>
        <p:txBody>
          <a:bodyPr/>
          <a:lstStyle/>
          <a:p>
            <a:r>
              <a:rPr lang="en-US" sz="1800" dirty="0"/>
              <a:t>8.  Involved professional may </a:t>
            </a:r>
            <a:r>
              <a:rPr lang="en-US" sz="1800" u="sng" dirty="0"/>
              <a:t>prevent</a:t>
            </a:r>
            <a:r>
              <a:rPr lang="en-US" sz="1800" dirty="0"/>
              <a:t> the </a:t>
            </a:r>
            <a:r>
              <a:rPr lang="en-US" sz="1800" dirty="0">
                <a:solidFill>
                  <a:srgbClr val="FF0000"/>
                </a:solidFill>
              </a:rPr>
              <a:t>“torpedo” </a:t>
            </a:r>
            <a:r>
              <a:rPr lang="en-US" sz="1800" dirty="0"/>
              <a:t>of your gift proposal</a:t>
            </a:r>
          </a:p>
          <a:p>
            <a:pPr lvl="1"/>
            <a:r>
              <a:rPr lang="en-US" sz="1500" dirty="0"/>
              <a:t>Modification to prevent lost or severely altered plans</a:t>
            </a:r>
            <a:br>
              <a:rPr lang="en-US" sz="1500" dirty="0"/>
            </a:br>
            <a:endParaRPr lang="en-US" sz="1500" dirty="0"/>
          </a:p>
          <a:p>
            <a:r>
              <a:rPr lang="en-US" sz="1800" dirty="0"/>
              <a:t>9.  Targets of opportunity for sponsorships of seminars, etc.</a:t>
            </a:r>
            <a:br>
              <a:rPr lang="en-US" sz="1800" dirty="0"/>
            </a:br>
            <a:endParaRPr lang="en-US" sz="1800" dirty="0"/>
          </a:p>
          <a:p>
            <a:r>
              <a:rPr lang="en-US" sz="1800" dirty="0"/>
              <a:t>10.  </a:t>
            </a:r>
            <a:r>
              <a:rPr lang="en-US" sz="1800" dirty="0">
                <a:solidFill>
                  <a:srgbClr val="FF0000"/>
                </a:solidFill>
              </a:rPr>
              <a:t>Not every charity is a candidate to form a PAC</a:t>
            </a:r>
            <a:br>
              <a:rPr lang="en-US" sz="1800" dirty="0">
                <a:solidFill>
                  <a:srgbClr val="FF0000"/>
                </a:solidFill>
              </a:rPr>
            </a:br>
            <a:endParaRPr lang="en-US" sz="1800" dirty="0">
              <a:solidFill>
                <a:srgbClr val="FF0000"/>
              </a:solidFill>
            </a:endParaRPr>
          </a:p>
        </p:txBody>
      </p:sp>
    </p:spTree>
    <p:extLst>
      <p:ext uri="{BB962C8B-B14F-4D97-AF65-F5344CB8AC3E}">
        <p14:creationId xmlns:p14="http://schemas.microsoft.com/office/powerpoint/2010/main" val="10462837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Fidelity Charitable: Key trends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2354857"/>
            <a:ext cx="6224021" cy="3645893"/>
          </a:xfrm>
          <a:prstGeom prst="rect">
            <a:avLst/>
          </a:prstGeom>
        </p:spPr>
      </p:pic>
      <p:sp>
        <p:nvSpPr>
          <p:cNvPr id="4" name="Right Arrow 3"/>
          <p:cNvSpPr/>
          <p:nvPr/>
        </p:nvSpPr>
        <p:spPr bwMode="auto">
          <a:xfrm>
            <a:off x="428625" y="4457700"/>
            <a:ext cx="857250" cy="40005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350">
              <a:latin typeface="Tahoma" pitchFamily="34" charset="0"/>
            </a:endParaRPr>
          </a:p>
        </p:txBody>
      </p:sp>
      <p:sp>
        <p:nvSpPr>
          <p:cNvPr id="5" name="Right Arrow 4"/>
          <p:cNvSpPr/>
          <p:nvPr/>
        </p:nvSpPr>
        <p:spPr bwMode="auto">
          <a:xfrm>
            <a:off x="428625" y="3412133"/>
            <a:ext cx="857250" cy="40005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350">
              <a:latin typeface="Tahoma" pitchFamily="34" charset="0"/>
            </a:endParaRPr>
          </a:p>
        </p:txBody>
      </p:sp>
    </p:spTree>
    <p:extLst>
      <p:ext uri="{BB962C8B-B14F-4D97-AF65-F5344CB8AC3E}">
        <p14:creationId xmlns:p14="http://schemas.microsoft.com/office/powerpoint/2010/main" val="57031784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Fidelity Charitable: Top charitable planners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2343150"/>
            <a:ext cx="6761228" cy="3571590"/>
          </a:xfrm>
          <a:prstGeom prst="rect">
            <a:avLst/>
          </a:prstGeom>
        </p:spPr>
      </p:pic>
    </p:spTree>
    <p:extLst>
      <p:ext uri="{BB962C8B-B14F-4D97-AF65-F5344CB8AC3E}">
        <p14:creationId xmlns:p14="http://schemas.microsoft.com/office/powerpoint/2010/main" val="4480169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2100" y="1251208"/>
            <a:ext cx="2977773" cy="4349492"/>
          </a:xfrm>
          <a:prstGeom prst="rect">
            <a:avLst/>
          </a:prstGeom>
        </p:spPr>
      </p:pic>
      <p:sp>
        <p:nvSpPr>
          <p:cNvPr id="8" name="Title 7"/>
          <p:cNvSpPr>
            <a:spLocks noGrp="1"/>
          </p:cNvSpPr>
          <p:nvPr>
            <p:ph type="title"/>
          </p:nvPr>
        </p:nvSpPr>
        <p:spPr/>
        <p:txBody>
          <a:bodyPr/>
          <a:lstStyle/>
          <a:p>
            <a:r>
              <a:rPr lang="en-US" sz="3000" dirty="0"/>
              <a:t>Fidelity Charitable:</a:t>
            </a:r>
            <a:br>
              <a:rPr lang="en-US" sz="3000" dirty="0"/>
            </a:br>
            <a:r>
              <a:rPr lang="en-US" sz="3000" dirty="0"/>
              <a:t>Practice Management </a:t>
            </a:r>
          </a:p>
        </p:txBody>
      </p:sp>
      <p:sp>
        <p:nvSpPr>
          <p:cNvPr id="9" name="Content Placeholder 8"/>
          <p:cNvSpPr>
            <a:spLocks noGrp="1"/>
          </p:cNvSpPr>
          <p:nvPr>
            <p:ph sz="half" idx="1"/>
          </p:nvPr>
        </p:nvSpPr>
        <p:spPr>
          <a:xfrm>
            <a:off x="685800" y="2514600"/>
            <a:ext cx="4229100" cy="3086100"/>
          </a:xfrm>
        </p:spPr>
        <p:txBody>
          <a:bodyPr/>
          <a:lstStyle/>
          <a:p>
            <a:r>
              <a:rPr lang="en-US" dirty="0"/>
              <a:t>As more financial advisors get training in wealth option strategies of charitable giving it is increasingly necessary for charities to assume their rightful place as the charity of choice </a:t>
            </a:r>
          </a:p>
        </p:txBody>
      </p:sp>
    </p:spTree>
    <p:extLst>
      <p:ext uri="{BB962C8B-B14F-4D97-AF65-F5344CB8AC3E}">
        <p14:creationId xmlns:p14="http://schemas.microsoft.com/office/powerpoint/2010/main" val="37176268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Professionals to involve</a:t>
            </a:r>
          </a:p>
        </p:txBody>
      </p:sp>
      <p:sp>
        <p:nvSpPr>
          <p:cNvPr id="3" name="Content Placeholder 2"/>
          <p:cNvSpPr>
            <a:spLocks noGrp="1"/>
          </p:cNvSpPr>
          <p:nvPr>
            <p:ph sz="half" idx="1"/>
          </p:nvPr>
        </p:nvSpPr>
        <p:spPr>
          <a:xfrm>
            <a:off x="685800" y="2370535"/>
            <a:ext cx="4306888" cy="3086100"/>
          </a:xfrm>
        </p:spPr>
        <p:txBody>
          <a:bodyPr/>
          <a:lstStyle/>
          <a:p>
            <a:r>
              <a:rPr lang="en-US" sz="1800" dirty="0"/>
              <a:t>Accountants/CPA</a:t>
            </a:r>
          </a:p>
          <a:p>
            <a:r>
              <a:rPr lang="en-US" sz="1800" dirty="0"/>
              <a:t>Attorney</a:t>
            </a:r>
          </a:p>
          <a:p>
            <a:r>
              <a:rPr lang="en-US" sz="1800" dirty="0"/>
              <a:t>Financial and investment advisors</a:t>
            </a:r>
          </a:p>
          <a:p>
            <a:pPr lvl="1"/>
            <a:r>
              <a:rPr lang="en-US" sz="1500" dirty="0"/>
              <a:t>Fee and commission advisors</a:t>
            </a:r>
          </a:p>
          <a:p>
            <a:r>
              <a:rPr lang="en-US" sz="1800" dirty="0"/>
              <a:t>Insurance brokers and agents</a:t>
            </a:r>
          </a:p>
          <a:p>
            <a:pPr lvl="1"/>
            <a:r>
              <a:rPr lang="en-US" sz="1500" dirty="0"/>
              <a:t>Right mindset important </a:t>
            </a:r>
          </a:p>
          <a:p>
            <a:r>
              <a:rPr lang="en-US" sz="1800" dirty="0"/>
              <a:t>Real estate brokers and agents</a:t>
            </a:r>
          </a:p>
          <a:p>
            <a:r>
              <a:rPr lang="en-US" sz="1800" dirty="0"/>
              <a:t>Trust officers</a:t>
            </a:r>
          </a:p>
          <a:p>
            <a:endParaRPr lang="en-US" sz="1800" dirty="0">
              <a:solidFill>
                <a:srgbClr val="FF0000"/>
              </a:solidFill>
            </a:endParaRPr>
          </a:p>
        </p:txBody>
      </p:sp>
      <p:sp>
        <p:nvSpPr>
          <p:cNvPr id="6" name="Content Placeholder 5"/>
          <p:cNvSpPr>
            <a:spLocks noGrp="1"/>
          </p:cNvSpPr>
          <p:nvPr>
            <p:ph sz="half" idx="2"/>
          </p:nvPr>
        </p:nvSpPr>
        <p:spPr/>
        <p:txBody>
          <a:bodyPr/>
          <a:lstStyle/>
          <a:p>
            <a:r>
              <a:rPr lang="en-US" dirty="0">
                <a:solidFill>
                  <a:srgbClr val="FF0000"/>
                </a:solidFill>
              </a:rPr>
              <a:t>Philanthropic consultant or gift planner?</a:t>
            </a:r>
          </a:p>
          <a:p>
            <a:r>
              <a:rPr lang="en-US" dirty="0">
                <a:solidFill>
                  <a:srgbClr val="FF0000"/>
                </a:solidFill>
              </a:rPr>
              <a:t>Funeral home professionals?</a:t>
            </a:r>
          </a:p>
          <a:p>
            <a:r>
              <a:rPr lang="en-US" dirty="0">
                <a:solidFill>
                  <a:srgbClr val="FF0000"/>
                </a:solidFill>
              </a:rPr>
              <a:t>Medical management professionals?</a:t>
            </a:r>
          </a:p>
          <a:p>
            <a:r>
              <a:rPr lang="en-US" dirty="0">
                <a:solidFill>
                  <a:srgbClr val="FF0000"/>
                </a:solidFill>
              </a:rPr>
              <a:t>Business brokers?</a:t>
            </a:r>
            <a:br>
              <a:rPr lang="en-US" dirty="0">
                <a:solidFill>
                  <a:srgbClr val="FF0000"/>
                </a:solidFill>
              </a:rPr>
            </a:b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9979" y="4727669"/>
            <a:ext cx="2223003" cy="124420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3550" y="4741494"/>
            <a:ext cx="2171702" cy="1222722"/>
          </a:xfrm>
          <a:prstGeom prst="rect">
            <a:avLst/>
          </a:prstGeom>
        </p:spPr>
      </p:pic>
    </p:spTree>
    <p:extLst>
      <p:ext uri="{BB962C8B-B14F-4D97-AF65-F5344CB8AC3E}">
        <p14:creationId xmlns:p14="http://schemas.microsoft.com/office/powerpoint/2010/main" val="4865417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000" dirty="0"/>
              <a:t>Professional skills:  Accountant/CPA</a:t>
            </a:r>
          </a:p>
        </p:txBody>
      </p:sp>
      <p:sp>
        <p:nvSpPr>
          <p:cNvPr id="5" name="Content Placeholder 4"/>
          <p:cNvSpPr>
            <a:spLocks noGrp="1"/>
          </p:cNvSpPr>
          <p:nvPr>
            <p:ph sz="half" idx="1"/>
          </p:nvPr>
        </p:nvSpPr>
        <p:spPr>
          <a:xfrm>
            <a:off x="685800" y="2366434"/>
            <a:ext cx="2857500" cy="3515915"/>
          </a:xfrm>
        </p:spPr>
        <p:txBody>
          <a:bodyPr/>
          <a:lstStyle/>
          <a:p>
            <a:r>
              <a:rPr lang="en-US" sz="1500" dirty="0"/>
              <a:t>Primary tasks is taxes,</a:t>
            </a:r>
          </a:p>
          <a:p>
            <a:pPr lvl="1"/>
            <a:r>
              <a:rPr lang="en-US" sz="1350" dirty="0"/>
              <a:t>income and estate</a:t>
            </a:r>
          </a:p>
          <a:p>
            <a:pPr lvl="1"/>
            <a:r>
              <a:rPr lang="en-US" sz="1350" dirty="0"/>
              <a:t>gift and capital gains</a:t>
            </a:r>
          </a:p>
          <a:p>
            <a:pPr lvl="1"/>
            <a:r>
              <a:rPr lang="en-US" sz="1350" dirty="0"/>
              <a:t>Alternative minimum tax</a:t>
            </a:r>
          </a:p>
          <a:p>
            <a:pPr lvl="1"/>
            <a:r>
              <a:rPr lang="en-US" sz="1350" dirty="0"/>
              <a:t>Unrelated business income tax</a:t>
            </a:r>
          </a:p>
          <a:p>
            <a:r>
              <a:rPr lang="en-US" sz="1500" dirty="0"/>
              <a:t>Meets with clients frequently</a:t>
            </a:r>
          </a:p>
          <a:p>
            <a:r>
              <a:rPr lang="en-US" sz="1500" dirty="0"/>
              <a:t>Long term relationship</a:t>
            </a:r>
          </a:p>
          <a:p>
            <a:r>
              <a:rPr lang="en-US" sz="1500" dirty="0"/>
              <a:t>Primary contact when client is faced with increased tax bill or sale of property or other interests</a:t>
            </a:r>
          </a:p>
        </p:txBody>
      </p:sp>
      <p:sp>
        <p:nvSpPr>
          <p:cNvPr id="6" name="Content Placeholder 5"/>
          <p:cNvSpPr>
            <a:spLocks noGrp="1"/>
          </p:cNvSpPr>
          <p:nvPr>
            <p:ph sz="half" idx="2"/>
          </p:nvPr>
        </p:nvSpPr>
        <p:spPr>
          <a:xfrm>
            <a:off x="4171950" y="2343151"/>
            <a:ext cx="2857500" cy="3573065"/>
          </a:xfrm>
        </p:spPr>
        <p:txBody>
          <a:bodyPr/>
          <a:lstStyle/>
          <a:p>
            <a:r>
              <a:rPr lang="en-US" sz="1500" dirty="0"/>
              <a:t>Understands clients risk tolerance, capacity and decision making</a:t>
            </a:r>
          </a:p>
          <a:p>
            <a:r>
              <a:rPr lang="en-US" sz="1500" dirty="0"/>
              <a:t>Conduit to those with personal business interests</a:t>
            </a:r>
          </a:p>
          <a:p>
            <a:r>
              <a:rPr lang="en-US" sz="1500" dirty="0"/>
              <a:t>Paid on a fee for service basis</a:t>
            </a:r>
          </a:p>
          <a:p>
            <a:r>
              <a:rPr lang="en-US" sz="1500" dirty="0"/>
              <a:t>Many firms are beginning to offer financial services to clients</a:t>
            </a:r>
          </a:p>
          <a:p>
            <a:r>
              <a:rPr lang="en-US" sz="1500" dirty="0">
                <a:solidFill>
                  <a:srgbClr val="FF0000"/>
                </a:solidFill>
              </a:rPr>
              <a:t>Bring example of CGA or CRT to meeting and show positive effects of increasing retirees income and reducing their taxes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2375" y="4822032"/>
            <a:ext cx="1571625" cy="1178718"/>
          </a:xfrm>
          <a:prstGeom prst="rect">
            <a:avLst/>
          </a:prstGeom>
        </p:spPr>
      </p:pic>
    </p:spTree>
    <p:extLst>
      <p:ext uri="{BB962C8B-B14F-4D97-AF65-F5344CB8AC3E}">
        <p14:creationId xmlns:p14="http://schemas.microsoft.com/office/powerpoint/2010/main" val="170946090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example</a:t>
            </a:r>
          </a:p>
        </p:txBody>
      </p:sp>
      <p:pic>
        <p:nvPicPr>
          <p:cNvPr id="7" name="Content Placeholder 6" descr="Screen Clipping"/>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4902994" y="829866"/>
            <a:ext cx="4241006" cy="5308997"/>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4265" y="2971800"/>
            <a:ext cx="2638425" cy="1767131"/>
          </a:xfrm>
          <a:prstGeom prst="rect">
            <a:avLst/>
          </a:prstGeom>
        </p:spPr>
      </p:pic>
      <p:sp>
        <p:nvSpPr>
          <p:cNvPr id="4" name="TextBox 3"/>
          <p:cNvSpPr txBox="1"/>
          <p:nvPr/>
        </p:nvSpPr>
        <p:spPr>
          <a:xfrm>
            <a:off x="514350" y="5596180"/>
            <a:ext cx="2914650" cy="300082"/>
          </a:xfrm>
          <a:prstGeom prst="rect">
            <a:avLst/>
          </a:prstGeom>
          <a:noFill/>
          <a:ln w="25400">
            <a:solidFill>
              <a:schemeClr val="tx2">
                <a:lumMod val="60000"/>
                <a:lumOff val="40000"/>
              </a:schemeClr>
            </a:solidFill>
          </a:ln>
        </p:spPr>
        <p:txBody>
          <a:bodyPr wrap="square" rtlCol="0">
            <a:spAutoFit/>
          </a:bodyPr>
          <a:lstStyle/>
          <a:p>
            <a:r>
              <a:rPr lang="en-US" sz="1350" dirty="0">
                <a:solidFill>
                  <a:srgbClr val="0070C0"/>
                </a:solidFill>
                <a:hlinkClick r:id="rId4"/>
              </a:rPr>
              <a:t>www.reninc.com</a:t>
            </a:r>
            <a:r>
              <a:rPr lang="en-US" sz="1350" dirty="0">
                <a:solidFill>
                  <a:srgbClr val="0070C0"/>
                </a:solidFill>
              </a:rPr>
              <a:t>  </a:t>
            </a:r>
          </a:p>
        </p:txBody>
      </p:sp>
    </p:spTree>
    <p:extLst>
      <p:ext uri="{BB962C8B-B14F-4D97-AF65-F5344CB8AC3E}">
        <p14:creationId xmlns:p14="http://schemas.microsoft.com/office/powerpoint/2010/main" val="387158007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000" dirty="0"/>
              <a:t>Professional skills: Attorney</a:t>
            </a:r>
          </a:p>
        </p:txBody>
      </p:sp>
      <p:sp>
        <p:nvSpPr>
          <p:cNvPr id="6" name="Content Placeholder 5"/>
          <p:cNvSpPr>
            <a:spLocks noGrp="1"/>
          </p:cNvSpPr>
          <p:nvPr>
            <p:ph sz="half" idx="1"/>
          </p:nvPr>
        </p:nvSpPr>
        <p:spPr>
          <a:xfrm>
            <a:off x="742950" y="2457450"/>
            <a:ext cx="3810000" cy="3543300"/>
          </a:xfrm>
        </p:spPr>
        <p:txBody>
          <a:bodyPr/>
          <a:lstStyle/>
          <a:p>
            <a:r>
              <a:rPr lang="en-US" sz="1800" dirty="0"/>
              <a:t>General practice is to be transactional and reactive</a:t>
            </a:r>
          </a:p>
          <a:p>
            <a:pPr lvl="1"/>
            <a:r>
              <a:rPr lang="en-US" sz="1500" dirty="0"/>
              <a:t>Client protective</a:t>
            </a:r>
          </a:p>
          <a:p>
            <a:r>
              <a:rPr lang="en-US" sz="1800" dirty="0"/>
              <a:t>Primary focus is prepare legal documents</a:t>
            </a:r>
          </a:p>
          <a:p>
            <a:pPr lvl="1"/>
            <a:r>
              <a:rPr lang="en-US" sz="1500" dirty="0"/>
              <a:t>Will and living trust</a:t>
            </a:r>
          </a:p>
          <a:p>
            <a:pPr lvl="1"/>
            <a:r>
              <a:rPr lang="en-US" sz="1500" dirty="0"/>
              <a:t>Power of attorney</a:t>
            </a:r>
          </a:p>
          <a:p>
            <a:pPr lvl="1"/>
            <a:r>
              <a:rPr lang="en-US" sz="1500" dirty="0"/>
              <a:t>Healthcare POA</a:t>
            </a:r>
          </a:p>
          <a:p>
            <a:pPr lvl="1"/>
            <a:r>
              <a:rPr lang="en-US" sz="1500" dirty="0"/>
              <a:t>ILIT</a:t>
            </a:r>
          </a:p>
          <a:p>
            <a:r>
              <a:rPr lang="en-US" sz="1800" dirty="0">
                <a:solidFill>
                  <a:srgbClr val="FF0000"/>
                </a:solidFill>
              </a:rPr>
              <a:t>Typically not well trained in charitable strategies and income agreements</a:t>
            </a:r>
          </a:p>
        </p:txBody>
      </p:sp>
      <p:sp>
        <p:nvSpPr>
          <p:cNvPr id="7" name="Content Placeholder 6"/>
          <p:cNvSpPr>
            <a:spLocks noGrp="1"/>
          </p:cNvSpPr>
          <p:nvPr>
            <p:ph sz="half" idx="2"/>
          </p:nvPr>
        </p:nvSpPr>
        <p:spPr>
          <a:xfrm>
            <a:off x="4743450" y="2445787"/>
            <a:ext cx="4057650" cy="3269213"/>
          </a:xfrm>
        </p:spPr>
        <p:txBody>
          <a:bodyPr/>
          <a:lstStyle/>
          <a:p>
            <a:r>
              <a:rPr lang="en-US" sz="1800" dirty="0"/>
              <a:t>Sale of property documents</a:t>
            </a:r>
          </a:p>
          <a:p>
            <a:r>
              <a:rPr lang="en-US" sz="1800" dirty="0"/>
              <a:t>Periodic contact only when necessary to revise or update documents due to lifestyle changes</a:t>
            </a:r>
          </a:p>
          <a:p>
            <a:r>
              <a:rPr lang="en-US" sz="1800" dirty="0"/>
              <a:t>Paid on fee for service</a:t>
            </a:r>
          </a:p>
          <a:p>
            <a:r>
              <a:rPr lang="en-US" sz="1800" dirty="0"/>
              <a:t>May be executor of estate and receive percentage fees from probate</a:t>
            </a:r>
          </a:p>
        </p:txBody>
      </p:sp>
      <p:pic>
        <p:nvPicPr>
          <p:cNvPr id="3" name="Picture 2"/>
          <p:cNvPicPr>
            <a:picLocks noChangeAspect="1"/>
          </p:cNvPicPr>
          <p:nvPr/>
        </p:nvPicPr>
        <p:blipFill>
          <a:blip r:embed="rId2"/>
          <a:stretch>
            <a:fillRect/>
          </a:stretch>
        </p:blipFill>
        <p:spPr>
          <a:xfrm>
            <a:off x="5886450" y="4686300"/>
            <a:ext cx="2409552" cy="1257300"/>
          </a:xfrm>
          <a:prstGeom prst="rect">
            <a:avLst/>
          </a:prstGeom>
        </p:spPr>
      </p:pic>
    </p:spTree>
    <p:extLst>
      <p:ext uri="{BB962C8B-B14F-4D97-AF65-F5344CB8AC3E}">
        <p14:creationId xmlns:p14="http://schemas.microsoft.com/office/powerpoint/2010/main" val="369300678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Professional skills: Financial advisors</a:t>
            </a:r>
          </a:p>
        </p:txBody>
      </p:sp>
      <p:sp>
        <p:nvSpPr>
          <p:cNvPr id="3" name="Content Placeholder 2"/>
          <p:cNvSpPr>
            <a:spLocks noGrp="1"/>
          </p:cNvSpPr>
          <p:nvPr>
            <p:ph sz="half" idx="1"/>
          </p:nvPr>
        </p:nvSpPr>
        <p:spPr>
          <a:xfrm>
            <a:off x="685800" y="2457450"/>
            <a:ext cx="3429000" cy="3543300"/>
          </a:xfrm>
        </p:spPr>
        <p:txBody>
          <a:bodyPr/>
          <a:lstStyle/>
          <a:p>
            <a:r>
              <a:rPr lang="en-US" sz="1800" dirty="0"/>
              <a:t>Primary focus is on sale of financial products</a:t>
            </a:r>
          </a:p>
          <a:p>
            <a:r>
              <a:rPr lang="en-US" sz="1800" dirty="0"/>
              <a:t>Provides wealth management and wealth strategies</a:t>
            </a:r>
          </a:p>
          <a:p>
            <a:r>
              <a:rPr lang="en-US" sz="1800" dirty="0"/>
              <a:t>Keeps client assets invested during life stages</a:t>
            </a:r>
          </a:p>
          <a:p>
            <a:pPr lvl="1"/>
            <a:r>
              <a:rPr lang="en-US" sz="1500" dirty="0"/>
              <a:t>Accumulation</a:t>
            </a:r>
          </a:p>
          <a:p>
            <a:pPr lvl="1"/>
            <a:r>
              <a:rPr lang="en-US" sz="1500" dirty="0"/>
              <a:t>Conservation</a:t>
            </a:r>
          </a:p>
          <a:p>
            <a:pPr lvl="1"/>
            <a:r>
              <a:rPr lang="en-US" sz="1500" dirty="0"/>
              <a:t>Distribution</a:t>
            </a:r>
          </a:p>
        </p:txBody>
      </p:sp>
      <p:sp>
        <p:nvSpPr>
          <p:cNvPr id="4" name="Content Placeholder 3"/>
          <p:cNvSpPr>
            <a:spLocks noGrp="1"/>
          </p:cNvSpPr>
          <p:nvPr>
            <p:ph sz="half" idx="2"/>
          </p:nvPr>
        </p:nvSpPr>
        <p:spPr>
          <a:xfrm>
            <a:off x="4229100" y="2463669"/>
            <a:ext cx="3657600" cy="3515915"/>
          </a:xfrm>
        </p:spPr>
        <p:txBody>
          <a:bodyPr/>
          <a:lstStyle/>
          <a:p>
            <a:r>
              <a:rPr lang="en-US" sz="1800" dirty="0"/>
              <a:t>May defer to other’s expertise to have clients fund managed but will handle transactions</a:t>
            </a:r>
          </a:p>
          <a:p>
            <a:r>
              <a:rPr lang="en-US" sz="1800" dirty="0"/>
              <a:t>Maybe agent for donated assets</a:t>
            </a:r>
          </a:p>
          <a:p>
            <a:r>
              <a:rPr lang="en-US" sz="1800" dirty="0"/>
              <a:t>Internet has opened up individual self choice</a:t>
            </a:r>
          </a:p>
          <a:p>
            <a:r>
              <a:rPr lang="en-US" sz="1800" dirty="0">
                <a:solidFill>
                  <a:srgbClr val="FF0000"/>
                </a:solidFill>
              </a:rPr>
              <a:t>Now must act as fiduciary for retirement plans (DOL)</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4850" y="4871794"/>
            <a:ext cx="2928938" cy="1128956"/>
          </a:xfrm>
          <a:prstGeom prst="rect">
            <a:avLst/>
          </a:prstGeom>
        </p:spPr>
      </p:pic>
    </p:spTree>
    <p:extLst>
      <p:ext uri="{BB962C8B-B14F-4D97-AF65-F5344CB8AC3E}">
        <p14:creationId xmlns:p14="http://schemas.microsoft.com/office/powerpoint/2010/main" val="329250797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2700" dirty="0"/>
              <a:t>Fidelity Charitable: </a:t>
            </a:r>
            <a:br>
              <a:rPr lang="en-US" sz="2700" dirty="0"/>
            </a:br>
            <a:r>
              <a:rPr lang="en-US" sz="2700" dirty="0"/>
              <a:t>Webinar for financial advisors</a:t>
            </a:r>
          </a:p>
        </p:txBody>
      </p:sp>
      <p:pic>
        <p:nvPicPr>
          <p:cNvPr id="5" name="Content Placeholder 4" descr="Screen Clipping"/>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200150" y="2286000"/>
            <a:ext cx="6229350" cy="3649266"/>
          </a:xfrm>
        </p:spPr>
      </p:pic>
      <p:sp>
        <p:nvSpPr>
          <p:cNvPr id="2" name="Right Arrow 1"/>
          <p:cNvSpPr/>
          <p:nvPr/>
        </p:nvSpPr>
        <p:spPr bwMode="auto">
          <a:xfrm>
            <a:off x="457200" y="4743450"/>
            <a:ext cx="914400" cy="3429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350">
              <a:latin typeface="Tahoma" pitchFamily="34" charset="0"/>
            </a:endParaRPr>
          </a:p>
        </p:txBody>
      </p:sp>
    </p:spTree>
    <p:extLst>
      <p:ext uri="{BB962C8B-B14F-4D97-AF65-F5344CB8AC3E}">
        <p14:creationId xmlns:p14="http://schemas.microsoft.com/office/powerpoint/2010/main" val="4208968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Professional skills: Trust officers</a:t>
            </a:r>
          </a:p>
        </p:txBody>
      </p:sp>
      <p:sp>
        <p:nvSpPr>
          <p:cNvPr id="3" name="Content Placeholder 2"/>
          <p:cNvSpPr>
            <a:spLocks noGrp="1"/>
          </p:cNvSpPr>
          <p:nvPr>
            <p:ph sz="half" idx="1"/>
          </p:nvPr>
        </p:nvSpPr>
        <p:spPr>
          <a:xfrm>
            <a:off x="628650" y="2343150"/>
            <a:ext cx="3314700" cy="3086100"/>
          </a:xfrm>
        </p:spPr>
        <p:txBody>
          <a:bodyPr/>
          <a:lstStyle/>
          <a:p>
            <a:r>
              <a:rPr lang="en-US" sz="1800" dirty="0"/>
              <a:t>Have dual responsibilities for management and administration of principal entrusted under legal agreements or relationships</a:t>
            </a:r>
            <a:br>
              <a:rPr lang="en-US" sz="1800" dirty="0"/>
            </a:br>
            <a:endParaRPr lang="en-US" sz="1800" dirty="0"/>
          </a:p>
          <a:p>
            <a:r>
              <a:rPr lang="en-US" sz="1800" dirty="0"/>
              <a:t>Compensated based on size of trust assets under management</a:t>
            </a:r>
          </a:p>
          <a:p>
            <a:endParaRPr lang="en-US" sz="1800" dirty="0"/>
          </a:p>
          <a:p>
            <a:r>
              <a:rPr lang="en-US" sz="1800" dirty="0"/>
              <a:t>Normally have long term relationship with clients</a:t>
            </a:r>
          </a:p>
        </p:txBody>
      </p:sp>
      <p:sp>
        <p:nvSpPr>
          <p:cNvPr id="4" name="Content Placeholder 3"/>
          <p:cNvSpPr>
            <a:spLocks noGrp="1"/>
          </p:cNvSpPr>
          <p:nvPr>
            <p:ph sz="half" idx="2"/>
          </p:nvPr>
        </p:nvSpPr>
        <p:spPr>
          <a:xfrm>
            <a:off x="4286250" y="2393818"/>
            <a:ext cx="3314700" cy="3630215"/>
          </a:xfrm>
        </p:spPr>
        <p:txBody>
          <a:bodyPr/>
          <a:lstStyle/>
          <a:p>
            <a:r>
              <a:rPr lang="en-US" sz="1800" dirty="0"/>
              <a:t>Minimum trust size may be an issue for attracting clients</a:t>
            </a:r>
            <a:br>
              <a:rPr lang="en-US" sz="1800" dirty="0"/>
            </a:br>
            <a:endParaRPr lang="en-US" sz="1800" dirty="0"/>
          </a:p>
          <a:p>
            <a:r>
              <a:rPr lang="en-US" sz="1800" dirty="0">
                <a:solidFill>
                  <a:srgbClr val="FF0000"/>
                </a:solidFill>
              </a:rPr>
              <a:t>May be the administrator and investment advisor for CRTs and maybe CGAs</a:t>
            </a:r>
          </a:p>
          <a:p>
            <a:endParaRPr lang="en-US" sz="1800" dirty="0"/>
          </a:p>
          <a:p>
            <a:endParaRPr lang="en-US" sz="1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4721358"/>
            <a:ext cx="2514600" cy="1415783"/>
          </a:xfrm>
          <a:prstGeom prst="rect">
            <a:avLst/>
          </a:prstGeom>
        </p:spPr>
      </p:pic>
    </p:spTree>
    <p:extLst>
      <p:ext uri="{BB962C8B-B14F-4D97-AF65-F5344CB8AC3E}">
        <p14:creationId xmlns:p14="http://schemas.microsoft.com/office/powerpoint/2010/main" val="345345164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Professional skills: Insurance professionals</a:t>
            </a:r>
          </a:p>
        </p:txBody>
      </p:sp>
      <p:sp>
        <p:nvSpPr>
          <p:cNvPr id="3" name="Content Placeholder 2"/>
          <p:cNvSpPr>
            <a:spLocks noGrp="1"/>
          </p:cNvSpPr>
          <p:nvPr>
            <p:ph sz="half" idx="1"/>
          </p:nvPr>
        </p:nvSpPr>
        <p:spPr>
          <a:xfrm>
            <a:off x="685800" y="2372261"/>
            <a:ext cx="3810000" cy="3086100"/>
          </a:xfrm>
        </p:spPr>
        <p:txBody>
          <a:bodyPr/>
          <a:lstStyle/>
          <a:p>
            <a:r>
              <a:rPr lang="en-US" sz="1800" dirty="0"/>
              <a:t>Primary focus is sales:</a:t>
            </a:r>
          </a:p>
          <a:p>
            <a:pPr lvl="1"/>
            <a:r>
              <a:rPr lang="en-US" sz="1500" dirty="0"/>
              <a:t>Life insurance</a:t>
            </a:r>
          </a:p>
          <a:p>
            <a:pPr lvl="1"/>
            <a:r>
              <a:rPr lang="en-US" sz="1500" dirty="0"/>
              <a:t>Disability insurance</a:t>
            </a:r>
          </a:p>
          <a:p>
            <a:pPr lvl="1"/>
            <a:r>
              <a:rPr lang="en-US" sz="1500" dirty="0"/>
              <a:t>Annuity contracts</a:t>
            </a:r>
          </a:p>
          <a:p>
            <a:pPr lvl="1"/>
            <a:r>
              <a:rPr lang="en-US" sz="1500" dirty="0"/>
              <a:t>Long term care</a:t>
            </a:r>
          </a:p>
          <a:p>
            <a:r>
              <a:rPr lang="en-US" sz="1800" dirty="0"/>
              <a:t>Asset protection</a:t>
            </a:r>
          </a:p>
          <a:p>
            <a:r>
              <a:rPr lang="en-US" sz="1800" dirty="0"/>
              <a:t>Have many products for different life stages</a:t>
            </a:r>
          </a:p>
          <a:p>
            <a:r>
              <a:rPr lang="en-US" sz="1800" dirty="0"/>
              <a:t>Paid by commission on sales</a:t>
            </a:r>
          </a:p>
        </p:txBody>
      </p:sp>
      <p:sp>
        <p:nvSpPr>
          <p:cNvPr id="4" name="Content Placeholder 3"/>
          <p:cNvSpPr>
            <a:spLocks noGrp="1"/>
          </p:cNvSpPr>
          <p:nvPr>
            <p:ph sz="half" idx="2"/>
          </p:nvPr>
        </p:nvSpPr>
        <p:spPr>
          <a:xfrm>
            <a:off x="4629150" y="2389708"/>
            <a:ext cx="3810000" cy="3086100"/>
          </a:xfrm>
        </p:spPr>
        <p:txBody>
          <a:bodyPr/>
          <a:lstStyle/>
          <a:p>
            <a:r>
              <a:rPr lang="en-US" sz="1800" dirty="0"/>
              <a:t>Expanding into mutual fund and variable annuity sales</a:t>
            </a:r>
          </a:p>
          <a:p>
            <a:r>
              <a:rPr lang="en-US" sz="1800" dirty="0"/>
              <a:t>May provide asset replacement life insurance for those making gifts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4900" y="4114800"/>
            <a:ext cx="2628902" cy="1480137"/>
          </a:xfrm>
          <a:prstGeom prst="rect">
            <a:avLst/>
          </a:prstGeom>
        </p:spPr>
      </p:pic>
    </p:spTree>
    <p:extLst>
      <p:ext uri="{BB962C8B-B14F-4D97-AF65-F5344CB8AC3E}">
        <p14:creationId xmlns:p14="http://schemas.microsoft.com/office/powerpoint/2010/main" val="253834675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Professional skills: Real estate brokers</a:t>
            </a:r>
          </a:p>
        </p:txBody>
      </p:sp>
      <p:sp>
        <p:nvSpPr>
          <p:cNvPr id="3" name="Content Placeholder 2"/>
          <p:cNvSpPr>
            <a:spLocks noGrp="1"/>
          </p:cNvSpPr>
          <p:nvPr>
            <p:ph sz="half" idx="1"/>
          </p:nvPr>
        </p:nvSpPr>
        <p:spPr>
          <a:xfrm>
            <a:off x="685800" y="2427685"/>
            <a:ext cx="3371850" cy="3573065"/>
          </a:xfrm>
        </p:spPr>
        <p:txBody>
          <a:bodyPr/>
          <a:lstStyle/>
          <a:p>
            <a:r>
              <a:rPr lang="en-US" dirty="0"/>
              <a:t>Primary focus is sales of residential or commercial real estate and land</a:t>
            </a:r>
            <a:br>
              <a:rPr lang="en-US" dirty="0"/>
            </a:br>
            <a:endParaRPr lang="en-US" dirty="0"/>
          </a:p>
          <a:p>
            <a:r>
              <a:rPr lang="en-US" dirty="0"/>
              <a:t>May manage real estate for others</a:t>
            </a:r>
            <a:br>
              <a:rPr lang="en-US" dirty="0"/>
            </a:br>
            <a:endParaRPr lang="en-US" dirty="0"/>
          </a:p>
          <a:p>
            <a:r>
              <a:rPr lang="en-US" dirty="0"/>
              <a:t>Paid on commission basis, may share with others</a:t>
            </a:r>
          </a:p>
        </p:txBody>
      </p:sp>
      <p:sp>
        <p:nvSpPr>
          <p:cNvPr id="4" name="Content Placeholder 3"/>
          <p:cNvSpPr>
            <a:spLocks noGrp="1"/>
          </p:cNvSpPr>
          <p:nvPr>
            <p:ph sz="half" idx="2"/>
          </p:nvPr>
        </p:nvSpPr>
        <p:spPr>
          <a:xfrm>
            <a:off x="4686300" y="2406519"/>
            <a:ext cx="3600450" cy="3573065"/>
          </a:xfrm>
        </p:spPr>
        <p:txBody>
          <a:bodyPr/>
          <a:lstStyle/>
          <a:p>
            <a:r>
              <a:rPr lang="en-US" dirty="0"/>
              <a:t>Not concerned with financial aspects of how transaction effect clients personal financial planning</a:t>
            </a:r>
          </a:p>
          <a:p>
            <a:r>
              <a:rPr lang="en-US" dirty="0"/>
              <a:t>No knowledge charitable strategies</a:t>
            </a:r>
          </a:p>
          <a:p>
            <a:r>
              <a:rPr lang="en-US" dirty="0"/>
              <a:t>May sell donated property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3550" y="4879738"/>
            <a:ext cx="1628775" cy="1085850"/>
          </a:xfrm>
          <a:prstGeom prst="rect">
            <a:avLst/>
          </a:prstGeom>
        </p:spPr>
      </p:pic>
    </p:spTree>
    <p:extLst>
      <p:ext uri="{BB962C8B-B14F-4D97-AF65-F5344CB8AC3E}">
        <p14:creationId xmlns:p14="http://schemas.microsoft.com/office/powerpoint/2010/main" val="108022168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Professional skills: </a:t>
            </a:r>
            <a:br>
              <a:rPr lang="en-US" sz="2700" dirty="0"/>
            </a:br>
            <a:r>
              <a:rPr lang="en-US" sz="2700" dirty="0"/>
              <a:t>Philanthropic consultant/gift planner</a:t>
            </a:r>
          </a:p>
        </p:txBody>
      </p:sp>
      <p:sp>
        <p:nvSpPr>
          <p:cNvPr id="3" name="Content Placeholder 2"/>
          <p:cNvSpPr>
            <a:spLocks noGrp="1"/>
          </p:cNvSpPr>
          <p:nvPr>
            <p:ph sz="half" idx="1"/>
          </p:nvPr>
        </p:nvSpPr>
        <p:spPr>
          <a:xfrm>
            <a:off x="685800" y="2400300"/>
            <a:ext cx="3886200" cy="3573065"/>
          </a:xfrm>
        </p:spPr>
        <p:txBody>
          <a:bodyPr/>
          <a:lstStyle/>
          <a:p>
            <a:r>
              <a:rPr lang="en-US" dirty="0"/>
              <a:t>Focused on assisting charity to maximize planned gift potential</a:t>
            </a:r>
          </a:p>
          <a:p>
            <a:r>
              <a:rPr lang="en-US" dirty="0"/>
              <a:t>Compensated on flat fee for services</a:t>
            </a:r>
          </a:p>
          <a:p>
            <a:r>
              <a:rPr lang="en-US" dirty="0"/>
              <a:t>Directly involved in securing gifts</a:t>
            </a:r>
          </a:p>
          <a:p>
            <a:r>
              <a:rPr lang="en-US" dirty="0"/>
              <a:t>Technical knowledge of gift strategies</a:t>
            </a:r>
          </a:p>
        </p:txBody>
      </p:sp>
      <p:sp>
        <p:nvSpPr>
          <p:cNvPr id="4" name="Content Placeholder 3"/>
          <p:cNvSpPr>
            <a:spLocks noGrp="1"/>
          </p:cNvSpPr>
          <p:nvPr>
            <p:ph sz="half" idx="2"/>
          </p:nvPr>
        </p:nvSpPr>
        <p:spPr>
          <a:xfrm>
            <a:off x="4743450" y="2400300"/>
            <a:ext cx="3886200" cy="3458765"/>
          </a:xfrm>
        </p:spPr>
        <p:txBody>
          <a:bodyPr/>
          <a:lstStyle/>
          <a:p>
            <a:r>
              <a:rPr lang="en-US" dirty="0"/>
              <a:t>Coordinates with staff, professionals and prospects</a:t>
            </a:r>
            <a:br>
              <a:rPr lang="en-US" dirty="0"/>
            </a:br>
            <a:endParaRPr lang="en-US" dirty="0"/>
          </a:p>
          <a:p>
            <a:r>
              <a:rPr lang="en-US" dirty="0"/>
              <a:t>Provides periodic case studies, updates on law changes, and giving trends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4743449"/>
            <a:ext cx="1700795" cy="1397334"/>
          </a:xfrm>
          <a:prstGeom prst="rect">
            <a:avLst/>
          </a:prstGeom>
        </p:spPr>
      </p:pic>
    </p:spTree>
    <p:extLst>
      <p:ext uri="{BB962C8B-B14F-4D97-AF65-F5344CB8AC3E}">
        <p14:creationId xmlns:p14="http://schemas.microsoft.com/office/powerpoint/2010/main" val="106962864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000" dirty="0"/>
              <a:t>Identification of professionals</a:t>
            </a:r>
          </a:p>
        </p:txBody>
      </p:sp>
      <p:sp>
        <p:nvSpPr>
          <p:cNvPr id="6" name="Content Placeholder 5"/>
          <p:cNvSpPr>
            <a:spLocks noGrp="1"/>
          </p:cNvSpPr>
          <p:nvPr>
            <p:ph idx="1"/>
          </p:nvPr>
        </p:nvSpPr>
        <p:spPr>
          <a:xfrm>
            <a:off x="685800" y="2209800"/>
            <a:ext cx="7116366" cy="4648200"/>
          </a:xfrm>
        </p:spPr>
        <p:txBody>
          <a:bodyPr/>
          <a:lstStyle/>
          <a:p>
            <a:r>
              <a:rPr lang="en-US" sz="1800" dirty="0"/>
              <a:t>Canvass leadership for referrals</a:t>
            </a:r>
          </a:p>
          <a:p>
            <a:r>
              <a:rPr lang="en-US" sz="1800" dirty="0"/>
              <a:t>Review local estate planning council lists</a:t>
            </a:r>
          </a:p>
          <a:p>
            <a:r>
              <a:rPr lang="en-US" sz="1800" dirty="0" err="1"/>
              <a:t>Miree</a:t>
            </a:r>
            <a:r>
              <a:rPr lang="en-US" sz="1800" dirty="0"/>
              <a:t>:  developing a spreadsheet for recruitment</a:t>
            </a:r>
          </a:p>
          <a:p>
            <a:pPr lvl="1"/>
            <a:r>
              <a:rPr lang="en-US" sz="1500" dirty="0"/>
              <a:t>Donor history, family support, community influence, history on use of services, time available, previous commitments, leadership skills, </a:t>
            </a:r>
            <a:r>
              <a:rPr lang="en-US" sz="1500" b="1" i="1" dirty="0">
                <a:solidFill>
                  <a:srgbClr val="FF0000"/>
                </a:solidFill>
              </a:rPr>
              <a:t>MINUS</a:t>
            </a:r>
            <a:r>
              <a:rPr lang="en-US" sz="1500" dirty="0"/>
              <a:t> commitments to other organizations</a:t>
            </a:r>
            <a:br>
              <a:rPr lang="en-US" sz="1500" dirty="0"/>
            </a:br>
            <a:endParaRPr lang="en-US" sz="1500" dirty="0"/>
          </a:p>
          <a:p>
            <a:r>
              <a:rPr lang="en-US" sz="1800" dirty="0"/>
              <a:t>Consult the yellow pages</a:t>
            </a:r>
          </a:p>
          <a:p>
            <a:r>
              <a:rPr lang="en-US" sz="1800" dirty="0"/>
              <a:t>Do a Google search of area professionals</a:t>
            </a:r>
            <a:br>
              <a:rPr lang="en-US" sz="1800" dirty="0"/>
            </a:br>
            <a:endParaRPr lang="en-US" sz="1800" dirty="0"/>
          </a:p>
          <a:p>
            <a:r>
              <a:rPr lang="en-US" sz="1800" dirty="0"/>
              <a:t>Do a </a:t>
            </a:r>
            <a:r>
              <a:rPr lang="en-US" sz="1800" i="1" dirty="0">
                <a:solidFill>
                  <a:srgbClr val="0070C0"/>
                </a:solidFill>
                <a:hlinkClick r:id="rId2"/>
              </a:rPr>
              <a:t>www.finra.com</a:t>
            </a:r>
            <a:r>
              <a:rPr lang="en-US" sz="1800" dirty="0">
                <a:solidFill>
                  <a:srgbClr val="0070C0"/>
                </a:solidFill>
                <a:hlinkClick r:id="rId2"/>
              </a:rPr>
              <a:t> </a:t>
            </a:r>
            <a:r>
              <a:rPr lang="en-US" sz="1800" dirty="0"/>
              <a:t>search to determine brokers with tainted client history</a:t>
            </a:r>
          </a:p>
          <a:p>
            <a:r>
              <a:rPr lang="en-US" sz="1800" dirty="0"/>
              <a:t>Do an </a:t>
            </a:r>
            <a:r>
              <a:rPr lang="en-US" sz="1800" dirty="0">
                <a:hlinkClick r:id="rId3"/>
              </a:rPr>
              <a:t>www.investor.gov</a:t>
            </a:r>
            <a:r>
              <a:rPr lang="en-US" sz="1800" dirty="0"/>
              <a:t> search for registered investment advisor check </a:t>
            </a:r>
          </a:p>
        </p:txBody>
      </p:sp>
    </p:spTree>
    <p:extLst>
      <p:ext uri="{BB962C8B-B14F-4D97-AF65-F5344CB8AC3E}">
        <p14:creationId xmlns:p14="http://schemas.microsoft.com/office/powerpoint/2010/main" val="413137241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3483" y="3143250"/>
            <a:ext cx="3710409" cy="2857500"/>
          </a:xfrm>
          <a:prstGeom prst="rect">
            <a:avLst/>
          </a:prstGeom>
        </p:spPr>
      </p:pic>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630" y="3143250"/>
            <a:ext cx="3943350" cy="2628900"/>
          </a:xfrm>
          <a:prstGeom prst="rect">
            <a:avLst/>
          </a:prstGeom>
        </p:spPr>
      </p:pic>
      <p:sp>
        <p:nvSpPr>
          <p:cNvPr id="2" name="Rectangle 1"/>
          <p:cNvSpPr/>
          <p:nvPr/>
        </p:nvSpPr>
        <p:spPr>
          <a:xfrm>
            <a:off x="1428750" y="2649338"/>
            <a:ext cx="1713482" cy="369332"/>
          </a:xfrm>
          <a:prstGeom prst="rect">
            <a:avLst/>
          </a:prstGeom>
        </p:spPr>
        <p:txBody>
          <a:bodyPr wrap="none">
            <a:spAutoFit/>
          </a:bodyPr>
          <a:lstStyle/>
          <a:p>
            <a:r>
              <a:rPr lang="en-US" i="1" dirty="0">
                <a:solidFill>
                  <a:srgbClr val="0070C0"/>
                </a:solidFill>
                <a:hlinkClick r:id="rId4"/>
              </a:rPr>
              <a:t>www.finra.com</a:t>
            </a:r>
            <a:endParaRPr lang="en-US" dirty="0"/>
          </a:p>
        </p:txBody>
      </p:sp>
      <p:sp>
        <p:nvSpPr>
          <p:cNvPr id="3" name="Rectangle 2"/>
          <p:cNvSpPr/>
          <p:nvPr/>
        </p:nvSpPr>
        <p:spPr>
          <a:xfrm>
            <a:off x="5314951" y="2649337"/>
            <a:ext cx="2025811" cy="369332"/>
          </a:xfrm>
          <a:prstGeom prst="rect">
            <a:avLst/>
          </a:prstGeom>
        </p:spPr>
        <p:txBody>
          <a:bodyPr wrap="none">
            <a:spAutoFit/>
          </a:bodyPr>
          <a:lstStyle/>
          <a:p>
            <a:r>
              <a:rPr lang="en-US" dirty="0">
                <a:hlinkClick r:id="rId5"/>
              </a:rPr>
              <a:t>www.investor.gov</a:t>
            </a:r>
            <a:r>
              <a:rPr lang="en-US" sz="1350" dirty="0"/>
              <a:t> </a:t>
            </a:r>
          </a:p>
        </p:txBody>
      </p:sp>
      <p:sp>
        <p:nvSpPr>
          <p:cNvPr id="4" name="Title 3"/>
          <p:cNvSpPr>
            <a:spLocks noGrp="1"/>
          </p:cNvSpPr>
          <p:nvPr>
            <p:ph type="title"/>
          </p:nvPr>
        </p:nvSpPr>
        <p:spPr/>
        <p:txBody>
          <a:bodyPr/>
          <a:lstStyle/>
          <a:p>
            <a:r>
              <a:rPr lang="en-US" dirty="0"/>
              <a:t>Website page samples</a:t>
            </a:r>
          </a:p>
        </p:txBody>
      </p:sp>
    </p:spTree>
    <p:extLst>
      <p:ext uri="{BB962C8B-B14F-4D97-AF65-F5344CB8AC3E}">
        <p14:creationId xmlns:p14="http://schemas.microsoft.com/office/powerpoint/2010/main" val="16794303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C0497-B91A-41A1-B7B9-0F127805079D}"/>
              </a:ext>
            </a:extLst>
          </p:cNvPr>
          <p:cNvSpPr>
            <a:spLocks noGrp="1"/>
          </p:cNvSpPr>
          <p:nvPr>
            <p:ph type="title"/>
          </p:nvPr>
        </p:nvSpPr>
        <p:spPr/>
        <p:txBody>
          <a:bodyPr/>
          <a:lstStyle/>
          <a:p>
            <a:r>
              <a:rPr lang="en-US" dirty="0"/>
              <a:t>Questions for advisors</a:t>
            </a:r>
            <a:br>
              <a:rPr lang="en-US" dirty="0"/>
            </a:br>
            <a:r>
              <a:rPr lang="en-US" sz="2000" dirty="0"/>
              <a:t>(source:  Rebecca </a:t>
            </a:r>
            <a:r>
              <a:rPr lang="en-US" sz="2000" dirty="0" err="1"/>
              <a:t>Rothey</a:t>
            </a:r>
            <a:r>
              <a:rPr lang="en-US" sz="2000" dirty="0"/>
              <a:t>, CFRE, CAP)</a:t>
            </a:r>
            <a:endParaRPr lang="en-US" dirty="0"/>
          </a:p>
        </p:txBody>
      </p:sp>
      <p:sp>
        <p:nvSpPr>
          <p:cNvPr id="3" name="Content Placeholder 2">
            <a:extLst>
              <a:ext uri="{FF2B5EF4-FFF2-40B4-BE49-F238E27FC236}">
                <a16:creationId xmlns:a16="http://schemas.microsoft.com/office/drawing/2014/main" id="{06420D7A-7CE8-412F-A026-ADC31D004738}"/>
              </a:ext>
            </a:extLst>
          </p:cNvPr>
          <p:cNvSpPr>
            <a:spLocks noGrp="1"/>
          </p:cNvSpPr>
          <p:nvPr>
            <p:ph idx="1"/>
          </p:nvPr>
        </p:nvSpPr>
        <p:spPr>
          <a:xfrm>
            <a:off x="609600" y="2057400"/>
            <a:ext cx="7772400" cy="4495800"/>
          </a:xfrm>
        </p:spPr>
        <p:txBody>
          <a:bodyPr/>
          <a:lstStyle/>
          <a:p>
            <a:r>
              <a:rPr lang="en-US" sz="1800" dirty="0"/>
              <a:t>Do you encourage your clients to consider philanthropy?</a:t>
            </a:r>
          </a:p>
          <a:p>
            <a:pPr lvl="1"/>
            <a:r>
              <a:rPr lang="en-US" sz="1500" dirty="0"/>
              <a:t>If so what is your process</a:t>
            </a:r>
          </a:p>
          <a:p>
            <a:r>
              <a:rPr lang="en-US" sz="1800" dirty="0"/>
              <a:t>Do you have a preferred giving vehicle?  If they include private foundations, what is the minimum amount you recommend to establish one?</a:t>
            </a:r>
            <a:br>
              <a:rPr lang="en-US" sz="1800" dirty="0"/>
            </a:br>
            <a:endParaRPr lang="en-US" sz="1800" dirty="0"/>
          </a:p>
          <a:p>
            <a:r>
              <a:rPr lang="en-US" sz="1800" dirty="0"/>
              <a:t>At what level of disposable income must a client have before you encourage philanthropy?</a:t>
            </a:r>
          </a:p>
          <a:p>
            <a:r>
              <a:rPr lang="en-US" sz="1800" dirty="0"/>
              <a:t>Is philanthropy an important part of your advisory services?</a:t>
            </a:r>
            <a:br>
              <a:rPr lang="en-US" sz="1800" dirty="0"/>
            </a:br>
            <a:endParaRPr lang="en-US" sz="1800" dirty="0"/>
          </a:p>
          <a:p>
            <a:r>
              <a:rPr lang="en-US" sz="1800" dirty="0"/>
              <a:t>How many staff do you have dedicated to working with clients locally? Or Nationally?</a:t>
            </a:r>
          </a:p>
          <a:p>
            <a:r>
              <a:rPr lang="en-US" sz="1800" dirty="0"/>
              <a:t>How would you or your staff prefer to work with gift officers?</a:t>
            </a:r>
          </a:p>
          <a:p>
            <a:r>
              <a:rPr lang="en-US" sz="1800" dirty="0"/>
              <a:t>How can I be of help to you as you help your clients?</a:t>
            </a:r>
          </a:p>
          <a:p>
            <a:pPr marL="42862" indent="0">
              <a:buNone/>
            </a:pPr>
            <a:endParaRPr lang="en-US" sz="1800" dirty="0"/>
          </a:p>
        </p:txBody>
      </p:sp>
    </p:spTree>
    <p:extLst>
      <p:ext uri="{BB962C8B-B14F-4D97-AF65-F5344CB8AC3E}">
        <p14:creationId xmlns:p14="http://schemas.microsoft.com/office/powerpoint/2010/main" val="375356052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C0497-B91A-41A1-B7B9-0F127805079D}"/>
              </a:ext>
            </a:extLst>
          </p:cNvPr>
          <p:cNvSpPr>
            <a:spLocks noGrp="1"/>
          </p:cNvSpPr>
          <p:nvPr>
            <p:ph type="title"/>
          </p:nvPr>
        </p:nvSpPr>
        <p:spPr/>
        <p:txBody>
          <a:bodyPr/>
          <a:lstStyle/>
          <a:p>
            <a:r>
              <a:rPr lang="en-US" dirty="0"/>
              <a:t>Questions for donors</a:t>
            </a:r>
            <a:br>
              <a:rPr lang="en-US" dirty="0"/>
            </a:br>
            <a:r>
              <a:rPr lang="en-US" sz="2000" dirty="0"/>
              <a:t>(source:  Rebecca </a:t>
            </a:r>
            <a:r>
              <a:rPr lang="en-US" sz="2000" dirty="0" err="1"/>
              <a:t>Rothey</a:t>
            </a:r>
            <a:r>
              <a:rPr lang="en-US" sz="2000" dirty="0"/>
              <a:t>, CFRE, CAP)</a:t>
            </a:r>
            <a:endParaRPr lang="en-US" dirty="0"/>
          </a:p>
        </p:txBody>
      </p:sp>
      <p:sp>
        <p:nvSpPr>
          <p:cNvPr id="3" name="Content Placeholder 2">
            <a:extLst>
              <a:ext uri="{FF2B5EF4-FFF2-40B4-BE49-F238E27FC236}">
                <a16:creationId xmlns:a16="http://schemas.microsoft.com/office/drawing/2014/main" id="{06420D7A-7CE8-412F-A026-ADC31D004738}"/>
              </a:ext>
            </a:extLst>
          </p:cNvPr>
          <p:cNvSpPr>
            <a:spLocks noGrp="1"/>
          </p:cNvSpPr>
          <p:nvPr>
            <p:ph idx="1"/>
          </p:nvPr>
        </p:nvSpPr>
        <p:spPr>
          <a:xfrm>
            <a:off x="609600" y="2057400"/>
            <a:ext cx="7772400" cy="4800600"/>
          </a:xfrm>
        </p:spPr>
        <p:txBody>
          <a:bodyPr/>
          <a:lstStyle/>
          <a:p>
            <a:r>
              <a:rPr lang="en-US" sz="1800" dirty="0"/>
              <a:t>Has your advisor ever discussed your values and how thy relate to your philanthropy?</a:t>
            </a:r>
          </a:p>
          <a:p>
            <a:pPr lvl="1"/>
            <a:r>
              <a:rPr lang="en-US" sz="1500" dirty="0"/>
              <a:t>If so, have those values been integrated into your financial and estate plans?</a:t>
            </a:r>
          </a:p>
          <a:p>
            <a:pPr lvl="1"/>
            <a:endParaRPr lang="en-US" sz="1500" dirty="0"/>
          </a:p>
          <a:p>
            <a:r>
              <a:rPr lang="en-US" sz="1800" dirty="0"/>
              <a:t>How does my organization fit into those plans?</a:t>
            </a:r>
            <a:br>
              <a:rPr lang="en-US" sz="1800" dirty="0"/>
            </a:br>
            <a:endParaRPr lang="en-US" sz="1800" dirty="0"/>
          </a:p>
          <a:p>
            <a:r>
              <a:rPr lang="en-US" sz="1800" dirty="0"/>
              <a:t>Do you work specifically with a philanthropic advisor?</a:t>
            </a:r>
          </a:p>
          <a:p>
            <a:endParaRPr lang="en-US" sz="1800" dirty="0"/>
          </a:p>
          <a:p>
            <a:r>
              <a:rPr lang="en-US" sz="1800" dirty="0"/>
              <a:t>Alternatively does your investment management firm provide holistic services, including philanthropic advice?</a:t>
            </a:r>
            <a:br>
              <a:rPr lang="en-US" sz="1800" dirty="0"/>
            </a:br>
            <a:endParaRPr lang="en-US" sz="1800" dirty="0"/>
          </a:p>
        </p:txBody>
      </p:sp>
    </p:spTree>
    <p:extLst>
      <p:ext uri="{BB962C8B-B14F-4D97-AF65-F5344CB8AC3E}">
        <p14:creationId xmlns:p14="http://schemas.microsoft.com/office/powerpoint/2010/main" val="321605424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C0497-B91A-41A1-B7B9-0F127805079D}"/>
              </a:ext>
            </a:extLst>
          </p:cNvPr>
          <p:cNvSpPr>
            <a:spLocks noGrp="1"/>
          </p:cNvSpPr>
          <p:nvPr>
            <p:ph type="title"/>
          </p:nvPr>
        </p:nvSpPr>
        <p:spPr/>
        <p:txBody>
          <a:bodyPr/>
          <a:lstStyle/>
          <a:p>
            <a:r>
              <a:rPr lang="en-US" dirty="0"/>
              <a:t>Questions for donors</a:t>
            </a:r>
            <a:br>
              <a:rPr lang="en-US" dirty="0"/>
            </a:br>
            <a:r>
              <a:rPr lang="en-US" sz="2000" dirty="0"/>
              <a:t>(source:  Rebecca </a:t>
            </a:r>
            <a:r>
              <a:rPr lang="en-US" sz="2000" dirty="0" err="1"/>
              <a:t>Rothey</a:t>
            </a:r>
            <a:r>
              <a:rPr lang="en-US" sz="2000" dirty="0"/>
              <a:t>, CFRE, CAP)</a:t>
            </a:r>
            <a:endParaRPr lang="en-US" dirty="0"/>
          </a:p>
        </p:txBody>
      </p:sp>
      <p:sp>
        <p:nvSpPr>
          <p:cNvPr id="3" name="Content Placeholder 2">
            <a:extLst>
              <a:ext uri="{FF2B5EF4-FFF2-40B4-BE49-F238E27FC236}">
                <a16:creationId xmlns:a16="http://schemas.microsoft.com/office/drawing/2014/main" id="{06420D7A-7CE8-412F-A026-ADC31D004738}"/>
              </a:ext>
            </a:extLst>
          </p:cNvPr>
          <p:cNvSpPr>
            <a:spLocks noGrp="1"/>
          </p:cNvSpPr>
          <p:nvPr>
            <p:ph idx="1"/>
          </p:nvPr>
        </p:nvSpPr>
        <p:spPr>
          <a:xfrm>
            <a:off x="609600" y="2057400"/>
            <a:ext cx="7772400" cy="4800600"/>
          </a:xfrm>
        </p:spPr>
        <p:txBody>
          <a:bodyPr/>
          <a:lstStyle/>
          <a:p>
            <a:r>
              <a:rPr lang="en-US" sz="1800" dirty="0"/>
              <a:t>Has your advisor incorporated your philanthropy into your overall wealth management approach?</a:t>
            </a:r>
          </a:p>
          <a:p>
            <a:pPr lvl="1"/>
            <a:r>
              <a:rPr lang="en-US" sz="1500" dirty="0"/>
              <a:t>If so, what giving vehicle/s has your advisor recommended? Have you done that yet?</a:t>
            </a:r>
          </a:p>
          <a:p>
            <a:pPr lvl="1"/>
            <a:endParaRPr lang="en-US" sz="1500" dirty="0"/>
          </a:p>
          <a:p>
            <a:r>
              <a:rPr lang="en-US" sz="1800" dirty="0"/>
              <a:t>Would it be helpful if I worked with your advisor directly?</a:t>
            </a:r>
          </a:p>
          <a:p>
            <a:pPr lvl="1"/>
            <a:r>
              <a:rPr lang="en-US" sz="1500" dirty="0"/>
              <a:t>If so, do you have any guidance for me for how you would like me to work with him/her?</a:t>
            </a:r>
          </a:p>
          <a:p>
            <a:endParaRPr lang="en-US" sz="1800" dirty="0"/>
          </a:p>
          <a:p>
            <a:r>
              <a:rPr lang="en-US" sz="1800" dirty="0"/>
              <a:t>Has he/she helped you craft a family mission statement and/or goals for your philanthropy?</a:t>
            </a:r>
          </a:p>
          <a:p>
            <a:pPr lvl="1"/>
            <a:r>
              <a:rPr lang="en-US" sz="1200" dirty="0"/>
              <a:t>If so, how does my organization’s mission fit into your overall philanthropic goal?</a:t>
            </a:r>
          </a:p>
          <a:p>
            <a:pPr lvl="1"/>
            <a:endParaRPr lang="en-US" sz="1200" dirty="0"/>
          </a:p>
          <a:p>
            <a:r>
              <a:rPr lang="en-US" sz="1600" dirty="0"/>
              <a:t>Is there anything I can do to be of further help to you or your advisor from the perspective of my organization?</a:t>
            </a:r>
          </a:p>
        </p:txBody>
      </p:sp>
    </p:spTree>
    <p:extLst>
      <p:ext uri="{BB962C8B-B14F-4D97-AF65-F5344CB8AC3E}">
        <p14:creationId xmlns:p14="http://schemas.microsoft.com/office/powerpoint/2010/main" val="20396971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Planned Gift Advisory Council (PAC)</a:t>
            </a:r>
            <a:br>
              <a:rPr lang="en-US" sz="2700" dirty="0"/>
            </a:br>
            <a:r>
              <a:rPr lang="en-US" sz="2700" dirty="0"/>
              <a:t>Roles and responsibilities</a:t>
            </a:r>
          </a:p>
        </p:txBody>
      </p:sp>
      <p:sp>
        <p:nvSpPr>
          <p:cNvPr id="3" name="Content Placeholder 2"/>
          <p:cNvSpPr>
            <a:spLocks noGrp="1"/>
          </p:cNvSpPr>
          <p:nvPr>
            <p:ph idx="1"/>
          </p:nvPr>
        </p:nvSpPr>
        <p:spPr>
          <a:xfrm>
            <a:off x="628650" y="2370535"/>
            <a:ext cx="7230666" cy="3630215"/>
          </a:xfrm>
        </p:spPr>
        <p:txBody>
          <a:bodyPr/>
          <a:lstStyle/>
          <a:p>
            <a:r>
              <a:rPr lang="en-US" dirty="0">
                <a:solidFill>
                  <a:srgbClr val="FF0000"/>
                </a:solidFill>
              </a:rPr>
              <a:t>Purpose:  </a:t>
            </a:r>
            <a:r>
              <a:rPr lang="en-US" dirty="0"/>
              <a:t>Increase the number of people who are aware of charity planned gifts program, and charitable estate and gift planning strategies that may assist their personal, financial and charitable planning</a:t>
            </a:r>
          </a:p>
          <a:p>
            <a:r>
              <a:rPr lang="en-US" dirty="0">
                <a:solidFill>
                  <a:srgbClr val="FF0000"/>
                </a:solidFill>
              </a:rPr>
              <a:t>Structure:  </a:t>
            </a:r>
            <a:r>
              <a:rPr lang="en-US" dirty="0"/>
              <a:t>12 to 15 members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850" y="1200150"/>
            <a:ext cx="1943100" cy="1292162"/>
          </a:xfrm>
          <a:prstGeom prst="rect">
            <a:avLst/>
          </a:prstGeom>
        </p:spPr>
      </p:pic>
    </p:spTree>
    <p:extLst>
      <p:ext uri="{BB962C8B-B14F-4D97-AF65-F5344CB8AC3E}">
        <p14:creationId xmlns:p14="http://schemas.microsoft.com/office/powerpoint/2010/main" val="141260578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Planned Gift Advisory Council (PAC)</a:t>
            </a:r>
            <a:br>
              <a:rPr lang="en-US" sz="2700" dirty="0"/>
            </a:br>
            <a:r>
              <a:rPr lang="en-US" sz="2700" dirty="0"/>
              <a:t>Roles and responsibilities</a:t>
            </a:r>
          </a:p>
        </p:txBody>
      </p:sp>
      <p:sp>
        <p:nvSpPr>
          <p:cNvPr id="3" name="Content Placeholder 2"/>
          <p:cNvSpPr>
            <a:spLocks noGrp="1"/>
          </p:cNvSpPr>
          <p:nvPr>
            <p:ph idx="1"/>
          </p:nvPr>
        </p:nvSpPr>
        <p:spPr>
          <a:xfrm>
            <a:off x="800100" y="2370535"/>
            <a:ext cx="7059216" cy="3401615"/>
          </a:xfrm>
        </p:spPr>
        <p:txBody>
          <a:bodyPr/>
          <a:lstStyle/>
          <a:p>
            <a:r>
              <a:rPr lang="en-US" sz="2100" dirty="0">
                <a:solidFill>
                  <a:srgbClr val="FF0000"/>
                </a:solidFill>
              </a:rPr>
              <a:t>Composition: </a:t>
            </a:r>
            <a:r>
              <a:rPr lang="en-US" sz="2100" dirty="0"/>
              <a:t>Professionals with expertise plus individuals representing donors, board and community interests</a:t>
            </a:r>
            <a:br>
              <a:rPr lang="en-US" sz="2100" dirty="0"/>
            </a:br>
            <a:endParaRPr lang="en-US" sz="2100" dirty="0"/>
          </a:p>
          <a:p>
            <a:r>
              <a:rPr lang="en-US" sz="2100" dirty="0">
                <a:solidFill>
                  <a:srgbClr val="FF0000"/>
                </a:solidFill>
              </a:rPr>
              <a:t>Committee responsibilities:  </a:t>
            </a:r>
            <a:r>
              <a:rPr lang="en-US" sz="2100" dirty="0"/>
              <a:t>Assist charity in building a living endowment and increasing support through giving methods which fulfill their charitable interests while meeting their financial, charitable and estate planning needs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7766" y="1200150"/>
            <a:ext cx="1943100" cy="1292162"/>
          </a:xfrm>
          <a:prstGeom prst="rect">
            <a:avLst/>
          </a:prstGeom>
        </p:spPr>
      </p:pic>
    </p:spTree>
    <p:extLst>
      <p:ext uri="{BB962C8B-B14F-4D97-AF65-F5344CB8AC3E}">
        <p14:creationId xmlns:p14="http://schemas.microsoft.com/office/powerpoint/2010/main" val="28983824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Planned Gift Advisory Council (PAC)</a:t>
            </a:r>
            <a:br>
              <a:rPr lang="en-US" sz="2700" dirty="0"/>
            </a:br>
            <a:r>
              <a:rPr lang="en-US" sz="2700" dirty="0"/>
              <a:t>Roles and responsibilities</a:t>
            </a:r>
          </a:p>
        </p:txBody>
      </p:sp>
      <p:sp>
        <p:nvSpPr>
          <p:cNvPr id="3" name="Content Placeholder 2"/>
          <p:cNvSpPr>
            <a:spLocks noGrp="1"/>
          </p:cNvSpPr>
          <p:nvPr>
            <p:ph idx="1"/>
          </p:nvPr>
        </p:nvSpPr>
        <p:spPr>
          <a:xfrm>
            <a:off x="742950" y="2370535"/>
            <a:ext cx="7116366" cy="3630215"/>
          </a:xfrm>
        </p:spPr>
        <p:txBody>
          <a:bodyPr/>
          <a:lstStyle/>
          <a:p>
            <a:r>
              <a:rPr lang="en-US" sz="2100" dirty="0">
                <a:solidFill>
                  <a:srgbClr val="FF0000"/>
                </a:solidFill>
              </a:rPr>
              <a:t>Individual responsibilities:</a:t>
            </a:r>
          </a:p>
          <a:p>
            <a:pPr lvl="1"/>
            <a:r>
              <a:rPr lang="en-US" sz="1800" dirty="0"/>
              <a:t>Advise and assist staff</a:t>
            </a:r>
          </a:p>
          <a:p>
            <a:pPr lvl="1"/>
            <a:r>
              <a:rPr lang="en-US" sz="1800" dirty="0"/>
              <a:t>Advise on technical matters</a:t>
            </a:r>
          </a:p>
          <a:p>
            <a:pPr lvl="1"/>
            <a:r>
              <a:rPr lang="en-US" sz="1800" dirty="0"/>
              <a:t>Advise board and staff on effective methods of educating constituencies</a:t>
            </a:r>
          </a:p>
          <a:p>
            <a:pPr lvl="1"/>
            <a:r>
              <a:rPr lang="en-US" sz="1800" dirty="0"/>
              <a:t>Participate in cultivation program</a:t>
            </a:r>
          </a:p>
          <a:p>
            <a:pPr lvl="1"/>
            <a:r>
              <a:rPr lang="en-US" sz="1800" dirty="0"/>
              <a:t>Help in identifying probable donors or donor groups</a:t>
            </a:r>
            <a:br>
              <a:rPr lang="en-US" sz="1800" dirty="0"/>
            </a:br>
            <a:endParaRPr lang="en-US" sz="1800" dirty="0"/>
          </a:p>
          <a:p>
            <a:r>
              <a:rPr lang="en-US" sz="2100" dirty="0">
                <a:solidFill>
                  <a:srgbClr val="FF0000"/>
                </a:solidFill>
              </a:rPr>
              <a:t>Meetings:  </a:t>
            </a:r>
            <a:r>
              <a:rPr lang="en-US" sz="2100" dirty="0"/>
              <a:t>Once every other month for the first year then quarterly thereafter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850" y="1200150"/>
            <a:ext cx="1943100" cy="1292162"/>
          </a:xfrm>
          <a:prstGeom prst="rect">
            <a:avLst/>
          </a:prstGeom>
        </p:spPr>
      </p:pic>
    </p:spTree>
    <p:extLst>
      <p:ext uri="{BB962C8B-B14F-4D97-AF65-F5344CB8AC3E}">
        <p14:creationId xmlns:p14="http://schemas.microsoft.com/office/powerpoint/2010/main" val="84900025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Typical meeting format/directory</a:t>
            </a:r>
          </a:p>
        </p:txBody>
      </p:sp>
      <p:sp>
        <p:nvSpPr>
          <p:cNvPr id="3" name="Content Placeholder 2"/>
          <p:cNvSpPr>
            <a:spLocks noGrp="1"/>
          </p:cNvSpPr>
          <p:nvPr>
            <p:ph sz="half" idx="1"/>
          </p:nvPr>
        </p:nvSpPr>
        <p:spPr>
          <a:xfrm>
            <a:off x="685800" y="2370535"/>
            <a:ext cx="4306888" cy="3086100"/>
          </a:xfrm>
        </p:spPr>
        <p:txBody>
          <a:bodyPr/>
          <a:lstStyle/>
          <a:p>
            <a:r>
              <a:rPr lang="en-US" sz="1800" dirty="0"/>
              <a:t>Publish a roster of all involved</a:t>
            </a:r>
          </a:p>
          <a:p>
            <a:r>
              <a:rPr lang="en-US" sz="1800" dirty="0"/>
              <a:t>Have new members fill out bio form and share their CV</a:t>
            </a:r>
            <a:br>
              <a:rPr lang="en-US" sz="1800" dirty="0"/>
            </a:br>
            <a:endParaRPr lang="en-US" sz="1800" dirty="0"/>
          </a:p>
          <a:p>
            <a:r>
              <a:rPr lang="en-US" sz="1800" dirty="0"/>
              <a:t>Consider publishing a directory of members</a:t>
            </a:r>
          </a:p>
          <a:p>
            <a:pPr lvl="1"/>
            <a:r>
              <a:rPr lang="en-US" sz="1500" dirty="0"/>
              <a:t>publish and available as PDF on web site</a:t>
            </a:r>
          </a:p>
          <a:p>
            <a:pPr lvl="2"/>
            <a:r>
              <a:rPr lang="en-US" sz="1200" dirty="0"/>
              <a:t>Keep PDF updated with changes</a:t>
            </a:r>
          </a:p>
          <a:p>
            <a:pPr lvl="1"/>
            <a:r>
              <a:rPr lang="en-US" sz="1500" dirty="0"/>
              <a:t>150+ members</a:t>
            </a:r>
          </a:p>
        </p:txBody>
      </p:sp>
      <p:pic>
        <p:nvPicPr>
          <p:cNvPr id="5" name="Content Placeholder 4" descr="Screen Clippin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240213" y="2370535"/>
            <a:ext cx="2380706" cy="3086100"/>
          </a:xfrm>
        </p:spPr>
      </p:pic>
      <p:sp>
        <p:nvSpPr>
          <p:cNvPr id="7" name="TextBox 6"/>
          <p:cNvSpPr txBox="1"/>
          <p:nvPr/>
        </p:nvSpPr>
        <p:spPr>
          <a:xfrm>
            <a:off x="712567" y="5657850"/>
            <a:ext cx="5108073" cy="300082"/>
          </a:xfrm>
          <a:prstGeom prst="rect">
            <a:avLst/>
          </a:prstGeom>
          <a:noFill/>
        </p:spPr>
        <p:txBody>
          <a:bodyPr wrap="square" rtlCol="0">
            <a:spAutoFit/>
          </a:bodyPr>
          <a:lstStyle/>
          <a:p>
            <a:r>
              <a:rPr lang="en-US" sz="1350" dirty="0">
                <a:solidFill>
                  <a:schemeClr val="tx2">
                    <a:lumMod val="60000"/>
                    <a:lumOff val="40000"/>
                  </a:schemeClr>
                </a:solidFill>
              </a:rPr>
              <a:t>www.mortonplantmeasefoundation.org/images/pdf/14pgac1.pdf</a:t>
            </a:r>
          </a:p>
        </p:txBody>
      </p:sp>
    </p:spTree>
    <p:extLst>
      <p:ext uri="{BB962C8B-B14F-4D97-AF65-F5344CB8AC3E}">
        <p14:creationId xmlns:p14="http://schemas.microsoft.com/office/powerpoint/2010/main" val="378604568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Morton Plant </a:t>
            </a:r>
            <a:r>
              <a:rPr lang="en-US" sz="2700" dirty="0" err="1"/>
              <a:t>Mease</a:t>
            </a:r>
            <a:r>
              <a:rPr lang="en-US" sz="2700" dirty="0"/>
              <a:t> Foundation</a:t>
            </a:r>
            <a:br>
              <a:rPr lang="en-US" sz="2700" dirty="0"/>
            </a:br>
            <a:r>
              <a:rPr lang="en-US" sz="2700" dirty="0"/>
              <a:t>PAC directory</a:t>
            </a:r>
          </a:p>
        </p:txBody>
      </p:sp>
      <p:pic>
        <p:nvPicPr>
          <p:cNvPr id="6" name="Content Placeholder 5" descr="Screen Clipp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86250" y="2057401"/>
            <a:ext cx="3600450" cy="4114800"/>
          </a:xfrm>
        </p:spPr>
      </p:pic>
      <p:pic>
        <p:nvPicPr>
          <p:cNvPr id="8" name="Content Placeholder 7" descr="Screen Clipping"/>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42950" y="2385417"/>
            <a:ext cx="3389678" cy="3558183"/>
          </a:xfrm>
        </p:spPr>
      </p:pic>
      <p:sp>
        <p:nvSpPr>
          <p:cNvPr id="3" name="Arrow: Right 2"/>
          <p:cNvSpPr/>
          <p:nvPr/>
        </p:nvSpPr>
        <p:spPr bwMode="auto">
          <a:xfrm>
            <a:off x="114300" y="4229100"/>
            <a:ext cx="857250" cy="8001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Tahoma" pitchFamily="34" charset="0"/>
            </a:endParaRPr>
          </a:p>
        </p:txBody>
      </p:sp>
      <p:pic>
        <p:nvPicPr>
          <p:cNvPr id="4" name="Picture 3"/>
          <p:cNvPicPr>
            <a:picLocks noChangeAspect="1"/>
          </p:cNvPicPr>
          <p:nvPr/>
        </p:nvPicPr>
        <p:blipFill>
          <a:blip r:embed="rId4"/>
          <a:stretch>
            <a:fillRect/>
          </a:stretch>
        </p:blipFill>
        <p:spPr>
          <a:xfrm>
            <a:off x="7210043" y="914400"/>
            <a:ext cx="1353314" cy="1753334"/>
          </a:xfrm>
          <a:prstGeom prst="rect">
            <a:avLst/>
          </a:prstGeom>
        </p:spPr>
      </p:pic>
    </p:spTree>
    <p:extLst>
      <p:ext uri="{BB962C8B-B14F-4D97-AF65-F5344CB8AC3E}">
        <p14:creationId xmlns:p14="http://schemas.microsoft.com/office/powerpoint/2010/main" val="38285775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700" dirty="0"/>
              <a:t>PAC directory format</a:t>
            </a:r>
          </a:p>
        </p:txBody>
      </p:sp>
      <p:sp>
        <p:nvSpPr>
          <p:cNvPr id="6" name="Content Placeholder 5"/>
          <p:cNvSpPr>
            <a:spLocks noGrp="1"/>
          </p:cNvSpPr>
          <p:nvPr>
            <p:ph idx="1"/>
          </p:nvPr>
        </p:nvSpPr>
        <p:spPr>
          <a:xfrm>
            <a:off x="685800" y="2370535"/>
            <a:ext cx="8269288" cy="3086100"/>
          </a:xfrm>
        </p:spPr>
        <p:txBody>
          <a:bodyPr/>
          <a:lstStyle/>
          <a:p>
            <a:r>
              <a:rPr lang="en-US" sz="2100" dirty="0"/>
              <a:t>Introductory letter from CEO, Chairman</a:t>
            </a:r>
          </a:p>
          <a:p>
            <a:r>
              <a:rPr lang="en-US" sz="2100" dirty="0"/>
              <a:t>Statement of mission</a:t>
            </a:r>
          </a:p>
          <a:p>
            <a:r>
              <a:rPr lang="en-US" sz="2100" dirty="0"/>
              <a:t>Listing of members by profession</a:t>
            </a:r>
          </a:p>
          <a:p>
            <a:r>
              <a:rPr lang="en-US" sz="2100" dirty="0"/>
              <a:t>Options for giving</a:t>
            </a:r>
          </a:p>
          <a:p>
            <a:r>
              <a:rPr lang="en-US" sz="2100" dirty="0"/>
              <a:t>Sample bequest wording</a:t>
            </a:r>
          </a:p>
          <a:p>
            <a:r>
              <a:rPr lang="en-US" sz="2100" dirty="0">
                <a:solidFill>
                  <a:srgbClr val="FF0000"/>
                </a:solidFill>
              </a:rPr>
              <a:t>Anonymous confidential planned gift confirmation form</a:t>
            </a:r>
          </a:p>
          <a:p>
            <a:r>
              <a:rPr lang="en-US" sz="2100" dirty="0">
                <a:solidFill>
                  <a:srgbClr val="FF0000"/>
                </a:solidFill>
              </a:rPr>
              <a:t>Request for confidential gift benefit analysis</a:t>
            </a:r>
          </a:p>
          <a:p>
            <a:r>
              <a:rPr lang="en-US" sz="2100" dirty="0"/>
              <a:t>Shelf life about 1 - 2 years</a:t>
            </a:r>
          </a:p>
          <a:p>
            <a:endParaRPr lang="en-US" sz="2100" dirty="0"/>
          </a:p>
        </p:txBody>
      </p:sp>
      <p:pic>
        <p:nvPicPr>
          <p:cNvPr id="4" name="Picture 3"/>
          <p:cNvPicPr>
            <a:picLocks noChangeAspect="1"/>
          </p:cNvPicPr>
          <p:nvPr/>
        </p:nvPicPr>
        <p:blipFill>
          <a:blip r:embed="rId2"/>
          <a:stretch>
            <a:fillRect/>
          </a:stretch>
        </p:blipFill>
        <p:spPr>
          <a:xfrm>
            <a:off x="6096763" y="1189402"/>
            <a:ext cx="2075687" cy="2689230"/>
          </a:xfrm>
          <a:prstGeom prst="rect">
            <a:avLst/>
          </a:prstGeom>
        </p:spPr>
      </p:pic>
    </p:spTree>
    <p:extLst>
      <p:ext uri="{BB962C8B-B14F-4D97-AF65-F5344CB8AC3E}">
        <p14:creationId xmlns:p14="http://schemas.microsoft.com/office/powerpoint/2010/main" val="247942981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000" dirty="0"/>
              <a:t>Typical meeting format/agenda</a:t>
            </a:r>
          </a:p>
        </p:txBody>
      </p:sp>
      <p:sp>
        <p:nvSpPr>
          <p:cNvPr id="6" name="Content Placeholder 5"/>
          <p:cNvSpPr>
            <a:spLocks noGrp="1"/>
          </p:cNvSpPr>
          <p:nvPr>
            <p:ph idx="1"/>
          </p:nvPr>
        </p:nvSpPr>
        <p:spPr>
          <a:xfrm>
            <a:off x="685800" y="2370535"/>
            <a:ext cx="8269288" cy="3630215"/>
          </a:xfrm>
        </p:spPr>
        <p:txBody>
          <a:bodyPr/>
          <a:lstStyle/>
          <a:p>
            <a:r>
              <a:rPr lang="en-US" dirty="0"/>
              <a:t>Introduction of members</a:t>
            </a:r>
          </a:p>
          <a:p>
            <a:r>
              <a:rPr lang="en-US" dirty="0"/>
              <a:t>Mission oriented presentation</a:t>
            </a:r>
          </a:p>
          <a:p>
            <a:r>
              <a:rPr lang="en-US" dirty="0"/>
              <a:t>Legacy Society update</a:t>
            </a:r>
          </a:p>
          <a:p>
            <a:r>
              <a:rPr lang="en-US" dirty="0"/>
              <a:t>Committee activities, if available</a:t>
            </a:r>
          </a:p>
          <a:p>
            <a:pPr lvl="1"/>
            <a:r>
              <a:rPr lang="en-US" dirty="0"/>
              <a:t>Seminar presentations</a:t>
            </a:r>
          </a:p>
          <a:p>
            <a:pPr lvl="1"/>
            <a:r>
              <a:rPr lang="en-US" dirty="0"/>
              <a:t>Gift involvement </a:t>
            </a:r>
          </a:p>
          <a:p>
            <a:r>
              <a:rPr lang="en-US" dirty="0"/>
              <a:t>Planned gift strategy and hot topic updates</a:t>
            </a:r>
          </a:p>
          <a:p>
            <a:pPr lvl="1"/>
            <a:r>
              <a:rPr lang="en-US" dirty="0">
                <a:solidFill>
                  <a:srgbClr val="FF0000"/>
                </a:solidFill>
              </a:rPr>
              <a:t>IRA rollover, </a:t>
            </a:r>
            <a:r>
              <a:rPr lang="en-US" dirty="0" err="1">
                <a:solidFill>
                  <a:srgbClr val="FF0000"/>
                </a:solidFill>
              </a:rPr>
              <a:t>lRA</a:t>
            </a:r>
            <a:r>
              <a:rPr lang="en-US" dirty="0">
                <a:solidFill>
                  <a:srgbClr val="FF0000"/>
                </a:solidFill>
              </a:rPr>
              <a:t> Legacy Act, DOL Fiduciary compliance</a:t>
            </a:r>
          </a:p>
        </p:txBody>
      </p:sp>
      <p:pic>
        <p:nvPicPr>
          <p:cNvPr id="2" name="Picture 1"/>
          <p:cNvPicPr>
            <a:picLocks noChangeAspect="1"/>
          </p:cNvPicPr>
          <p:nvPr/>
        </p:nvPicPr>
        <p:blipFill>
          <a:blip r:embed="rId2"/>
          <a:stretch>
            <a:fillRect/>
          </a:stretch>
        </p:blipFill>
        <p:spPr>
          <a:xfrm>
            <a:off x="7200900" y="1017985"/>
            <a:ext cx="1353429" cy="1751228"/>
          </a:xfrm>
          <a:prstGeom prst="rect">
            <a:avLst/>
          </a:prstGeom>
        </p:spPr>
      </p:pic>
      <p:pic>
        <p:nvPicPr>
          <p:cNvPr id="3" name="Picture 2"/>
          <p:cNvPicPr>
            <a:picLocks noChangeAspect="1"/>
          </p:cNvPicPr>
          <p:nvPr/>
        </p:nvPicPr>
        <p:blipFill>
          <a:blip r:embed="rId3"/>
          <a:stretch>
            <a:fillRect/>
          </a:stretch>
        </p:blipFill>
        <p:spPr>
          <a:xfrm>
            <a:off x="6611061" y="3025197"/>
            <a:ext cx="1943269" cy="1293989"/>
          </a:xfrm>
          <a:prstGeom prst="rect">
            <a:avLst/>
          </a:prstGeom>
        </p:spPr>
      </p:pic>
    </p:spTree>
    <p:extLst>
      <p:ext uri="{BB962C8B-B14F-4D97-AF65-F5344CB8AC3E}">
        <p14:creationId xmlns:p14="http://schemas.microsoft.com/office/powerpoint/2010/main" val="31381714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Recognition and benefits</a:t>
            </a:r>
          </a:p>
        </p:txBody>
      </p:sp>
      <p:sp>
        <p:nvSpPr>
          <p:cNvPr id="4" name="Content Placeholder 3"/>
          <p:cNvSpPr>
            <a:spLocks noGrp="1"/>
          </p:cNvSpPr>
          <p:nvPr>
            <p:ph sz="half" idx="1"/>
          </p:nvPr>
        </p:nvSpPr>
        <p:spPr>
          <a:xfrm>
            <a:off x="685800" y="2370535"/>
            <a:ext cx="4201716" cy="3515915"/>
          </a:xfrm>
        </p:spPr>
        <p:txBody>
          <a:bodyPr/>
          <a:lstStyle/>
          <a:p>
            <a:r>
              <a:rPr lang="en-US" sz="1500" dirty="0"/>
              <a:t>Certificate suitable for framing</a:t>
            </a:r>
            <a:br>
              <a:rPr lang="en-US" sz="1500" dirty="0"/>
            </a:br>
            <a:endParaRPr lang="en-US" sz="1500" dirty="0"/>
          </a:p>
          <a:p>
            <a:r>
              <a:rPr lang="en-US" sz="1500" dirty="0"/>
              <a:t>Complimentary subscription to planned giving or financial publication newsletter</a:t>
            </a:r>
            <a:br>
              <a:rPr lang="en-US" sz="1500" dirty="0"/>
            </a:br>
            <a:endParaRPr lang="en-US" sz="1500" dirty="0"/>
          </a:p>
          <a:p>
            <a:r>
              <a:rPr lang="en-US" sz="1500" dirty="0"/>
              <a:t>Planned gift pamphlets to but in advisor’s offices</a:t>
            </a:r>
            <a:br>
              <a:rPr lang="en-US" sz="1500" dirty="0"/>
            </a:br>
            <a:endParaRPr lang="en-US" sz="1500" dirty="0"/>
          </a:p>
          <a:p>
            <a:r>
              <a:rPr lang="en-US" sz="1500" dirty="0"/>
              <a:t>Access to charitable gift software to provide sample proposals, documents and answer technical questions</a:t>
            </a:r>
            <a:br>
              <a:rPr lang="en-US" sz="1500" dirty="0"/>
            </a:br>
            <a:endParaRPr lang="en-US" sz="1500" dirty="0"/>
          </a:p>
          <a:p>
            <a:r>
              <a:rPr lang="en-US" sz="1500" dirty="0"/>
              <a:t>Invitations to annual social events</a:t>
            </a:r>
          </a:p>
        </p:txBody>
      </p:sp>
      <p:sp>
        <p:nvSpPr>
          <p:cNvPr id="5" name="Content Placeholder 4"/>
          <p:cNvSpPr>
            <a:spLocks noGrp="1"/>
          </p:cNvSpPr>
          <p:nvPr>
            <p:ph sz="half" idx="2"/>
          </p:nvPr>
        </p:nvSpPr>
        <p:spPr>
          <a:xfrm>
            <a:off x="5019244" y="2370535"/>
            <a:ext cx="4170362" cy="3086100"/>
          </a:xfrm>
        </p:spPr>
        <p:txBody>
          <a:bodyPr/>
          <a:lstStyle/>
          <a:p>
            <a:r>
              <a:rPr lang="en-US" sz="1500" dirty="0"/>
              <a:t>Listing in financial professionals directory</a:t>
            </a:r>
            <a:br>
              <a:rPr lang="en-US" sz="1500" dirty="0"/>
            </a:br>
            <a:endParaRPr lang="en-US" sz="1500" dirty="0"/>
          </a:p>
          <a:p>
            <a:r>
              <a:rPr lang="en-US" sz="1500" dirty="0"/>
              <a:t>Tickets to events</a:t>
            </a:r>
            <a:br>
              <a:rPr lang="en-US" sz="1500" dirty="0"/>
            </a:br>
            <a:endParaRPr lang="en-US" sz="1500" dirty="0"/>
          </a:p>
          <a:p>
            <a:r>
              <a:rPr lang="en-US" sz="1500" dirty="0"/>
              <a:t>Access to seminar facilities</a:t>
            </a:r>
            <a:br>
              <a:rPr lang="en-US" sz="1500" dirty="0"/>
            </a:br>
            <a:endParaRPr lang="en-US" sz="1500" dirty="0"/>
          </a:p>
          <a:p>
            <a:r>
              <a:rPr lang="en-US" sz="1500" dirty="0"/>
              <a:t>Seminar presentation activities</a:t>
            </a:r>
            <a:br>
              <a:rPr lang="en-US" sz="1500" dirty="0"/>
            </a:br>
            <a:endParaRPr lang="en-US" sz="1500" dirty="0"/>
          </a:p>
          <a:p>
            <a:r>
              <a:rPr lang="en-US" sz="1500" dirty="0"/>
              <a:t>Mailing privileges to donor lists</a:t>
            </a:r>
            <a:br>
              <a:rPr lang="en-US" sz="1500" dirty="0"/>
            </a:br>
            <a:endParaRPr lang="en-US" sz="1500" dirty="0"/>
          </a:p>
          <a:p>
            <a:r>
              <a:rPr lang="en-US" sz="1500" dirty="0">
                <a:solidFill>
                  <a:srgbClr val="FF0000"/>
                </a:solidFill>
              </a:rPr>
              <a:t>Continuing education for licensing purposes  </a:t>
            </a:r>
          </a:p>
          <a:p>
            <a:endParaRPr lang="en-US" sz="1500" dirty="0"/>
          </a:p>
        </p:txBody>
      </p:sp>
      <p:pic>
        <p:nvPicPr>
          <p:cNvPr id="3" name="Picture 2"/>
          <p:cNvPicPr>
            <a:picLocks noChangeAspect="1"/>
          </p:cNvPicPr>
          <p:nvPr/>
        </p:nvPicPr>
        <p:blipFill>
          <a:blip r:embed="rId2"/>
          <a:stretch>
            <a:fillRect/>
          </a:stretch>
        </p:blipFill>
        <p:spPr>
          <a:xfrm>
            <a:off x="6400800" y="948554"/>
            <a:ext cx="1943269" cy="1293989"/>
          </a:xfrm>
          <a:prstGeom prst="rect">
            <a:avLst/>
          </a:prstGeom>
        </p:spPr>
      </p:pic>
    </p:spTree>
    <p:extLst>
      <p:ext uri="{BB962C8B-B14F-4D97-AF65-F5344CB8AC3E}">
        <p14:creationId xmlns:p14="http://schemas.microsoft.com/office/powerpoint/2010/main" val="92331149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000" dirty="0"/>
              <a:t>Marketing ideas</a:t>
            </a:r>
            <a:r>
              <a:rPr lang="en-US" dirty="0"/>
              <a:t>	</a:t>
            </a:r>
          </a:p>
        </p:txBody>
      </p:sp>
      <p:sp>
        <p:nvSpPr>
          <p:cNvPr id="6" name="Content Placeholder 5"/>
          <p:cNvSpPr>
            <a:spLocks noGrp="1"/>
          </p:cNvSpPr>
          <p:nvPr>
            <p:ph sz="half" idx="1"/>
          </p:nvPr>
        </p:nvSpPr>
        <p:spPr>
          <a:xfrm>
            <a:off x="742950" y="2370535"/>
            <a:ext cx="3886200" cy="3086100"/>
          </a:xfrm>
        </p:spPr>
        <p:txBody>
          <a:bodyPr/>
          <a:lstStyle/>
          <a:p>
            <a:r>
              <a:rPr lang="en-US" sz="1500" dirty="0"/>
              <a:t>Author articles</a:t>
            </a:r>
          </a:p>
          <a:p>
            <a:r>
              <a:rPr lang="en-US" sz="1500" dirty="0"/>
              <a:t>Speaker at seminary</a:t>
            </a:r>
          </a:p>
          <a:p>
            <a:r>
              <a:rPr lang="en-US" sz="1500" dirty="0"/>
              <a:t>Sponsor reception for charity at seminar they sponsor</a:t>
            </a:r>
          </a:p>
          <a:p>
            <a:r>
              <a:rPr lang="en-US" sz="1500" dirty="0"/>
              <a:t>Profile on web page</a:t>
            </a:r>
          </a:p>
          <a:p>
            <a:r>
              <a:rPr lang="en-US" sz="1500" dirty="0"/>
              <a:t>Profile in weekly mailing of </a:t>
            </a:r>
            <a:r>
              <a:rPr lang="en-US" sz="1500" i="1" dirty="0" err="1">
                <a:solidFill>
                  <a:srgbClr val="FF0000"/>
                </a:solidFill>
              </a:rPr>
              <a:t>GiftLaw</a:t>
            </a:r>
            <a:endParaRPr lang="en-US" sz="1500" i="1" dirty="0">
              <a:solidFill>
                <a:srgbClr val="FF0000"/>
              </a:solidFill>
            </a:endParaRPr>
          </a:p>
          <a:p>
            <a:r>
              <a:rPr lang="en-US" sz="1500" dirty="0"/>
              <a:t>Featured speaker at home reception</a:t>
            </a:r>
          </a:p>
          <a:p>
            <a:r>
              <a:rPr lang="en-US" sz="1500" dirty="0"/>
              <a:t>Sponsor newsletter issue to professionals</a:t>
            </a:r>
          </a:p>
          <a:p>
            <a:r>
              <a:rPr lang="en-US" sz="1500" dirty="0"/>
              <a:t>Write copy for brochures</a:t>
            </a:r>
          </a:p>
        </p:txBody>
      </p:sp>
      <p:sp>
        <p:nvSpPr>
          <p:cNvPr id="7" name="Content Placeholder 6"/>
          <p:cNvSpPr>
            <a:spLocks noGrp="1"/>
          </p:cNvSpPr>
          <p:nvPr>
            <p:ph sz="half" idx="2"/>
          </p:nvPr>
        </p:nvSpPr>
        <p:spPr>
          <a:xfrm>
            <a:off x="4914900" y="2370535"/>
            <a:ext cx="3810000" cy="3086100"/>
          </a:xfrm>
        </p:spPr>
        <p:txBody>
          <a:bodyPr/>
          <a:lstStyle/>
          <a:p>
            <a:r>
              <a:rPr lang="en-US" sz="1500" dirty="0"/>
              <a:t>Write and sponsor </a:t>
            </a:r>
            <a:r>
              <a:rPr lang="en-US" sz="1500" i="1" dirty="0">
                <a:solidFill>
                  <a:srgbClr val="FF0000"/>
                </a:solidFill>
              </a:rPr>
              <a:t>Planned Gift Minute </a:t>
            </a:r>
            <a:r>
              <a:rPr lang="en-US" sz="1500" dirty="0"/>
              <a:t>radio advertisement or public service</a:t>
            </a:r>
          </a:p>
          <a:p>
            <a:r>
              <a:rPr lang="en-US" sz="1500" dirty="0"/>
              <a:t>Develop PAC letterhead for planned gift proposal showing members</a:t>
            </a:r>
          </a:p>
          <a:p>
            <a:r>
              <a:rPr lang="en-US" sz="1500" dirty="0"/>
              <a:t>Sponsor tour for other professionals</a:t>
            </a:r>
          </a:p>
          <a:p>
            <a:r>
              <a:rPr lang="en-US" sz="1500" dirty="0"/>
              <a:t>Write tax tips for distribution to employees</a:t>
            </a:r>
          </a:p>
          <a:p>
            <a:r>
              <a:rPr lang="en-US" sz="1500" dirty="0"/>
              <a:t>Write copy for “Do your know” postcard promotion for prospect lists and their client list</a:t>
            </a:r>
          </a:p>
        </p:txBody>
      </p:sp>
      <p:pic>
        <p:nvPicPr>
          <p:cNvPr id="8" name="Picture 7"/>
          <p:cNvPicPr>
            <a:picLocks noChangeAspect="1"/>
          </p:cNvPicPr>
          <p:nvPr/>
        </p:nvPicPr>
        <p:blipFill>
          <a:blip r:embed="rId2"/>
          <a:stretch>
            <a:fillRect/>
          </a:stretch>
        </p:blipFill>
        <p:spPr>
          <a:xfrm>
            <a:off x="5543550" y="1006322"/>
            <a:ext cx="2714307" cy="1185863"/>
          </a:xfrm>
          <a:prstGeom prst="rect">
            <a:avLst/>
          </a:prstGeom>
        </p:spPr>
      </p:pic>
    </p:spTree>
    <p:extLst>
      <p:ext uri="{BB962C8B-B14F-4D97-AF65-F5344CB8AC3E}">
        <p14:creationId xmlns:p14="http://schemas.microsoft.com/office/powerpoint/2010/main" val="38678231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000" dirty="0"/>
              <a:t>PAC member compensation</a:t>
            </a:r>
          </a:p>
        </p:txBody>
      </p:sp>
      <p:sp>
        <p:nvSpPr>
          <p:cNvPr id="6" name="Content Placeholder 5"/>
          <p:cNvSpPr>
            <a:spLocks noGrp="1"/>
          </p:cNvSpPr>
          <p:nvPr>
            <p:ph idx="1"/>
          </p:nvPr>
        </p:nvSpPr>
        <p:spPr>
          <a:xfrm>
            <a:off x="685800" y="2286001"/>
            <a:ext cx="7829550" cy="3714749"/>
          </a:xfrm>
        </p:spPr>
        <p:txBody>
          <a:bodyPr/>
          <a:lstStyle/>
          <a:p>
            <a:r>
              <a:rPr lang="en-US" sz="1500" dirty="0"/>
              <a:t>Ways must be found to pay professionals who engage in gift planning –Frank Minton</a:t>
            </a:r>
          </a:p>
          <a:p>
            <a:pPr lvl="1"/>
            <a:r>
              <a:rPr lang="en-US" sz="1350" dirty="0"/>
              <a:t>Fair and ethical</a:t>
            </a:r>
          </a:p>
          <a:p>
            <a:pPr lvl="1"/>
            <a:r>
              <a:rPr lang="en-US" sz="1350" dirty="0"/>
              <a:t>No regulatory repercussions</a:t>
            </a:r>
          </a:p>
          <a:p>
            <a:r>
              <a:rPr lang="en-US" sz="1500" dirty="0"/>
              <a:t>Finders fees never appropriate</a:t>
            </a:r>
          </a:p>
          <a:p>
            <a:r>
              <a:rPr lang="en-US" sz="1500" dirty="0"/>
              <a:t>Commissions paid by charity</a:t>
            </a:r>
          </a:p>
          <a:p>
            <a:pPr lvl="1"/>
            <a:r>
              <a:rPr lang="en-US" sz="1350" dirty="0">
                <a:solidFill>
                  <a:schemeClr val="accent1">
                    <a:lumMod val="50000"/>
                  </a:schemeClr>
                </a:solidFill>
              </a:rPr>
              <a:t>Broker who sells donated securities or purchases investments , real estate agent, life insurance agent</a:t>
            </a:r>
          </a:p>
          <a:p>
            <a:pPr lvl="1"/>
            <a:r>
              <a:rPr lang="en-US" sz="1350" dirty="0">
                <a:solidFill>
                  <a:srgbClr val="FF0000"/>
                </a:solidFill>
              </a:rPr>
              <a:t>Gift annuities, donor advised funds, pooled income fund</a:t>
            </a:r>
          </a:p>
          <a:p>
            <a:pPr marL="342900" lvl="1" indent="0">
              <a:buNone/>
            </a:pPr>
            <a:endParaRPr lang="en-US" sz="1350" dirty="0">
              <a:solidFill>
                <a:srgbClr val="FF0000"/>
              </a:solidFill>
            </a:endParaRPr>
          </a:p>
          <a:p>
            <a:endParaRPr lang="en-US" sz="1350" dirty="0"/>
          </a:p>
          <a:p>
            <a:r>
              <a:rPr lang="en-US" sz="1350" dirty="0"/>
              <a:t>American Cancer Society reimbursement of legal expenses limited to 2% of the present value of the gift</a:t>
            </a:r>
            <a:br>
              <a:rPr lang="en-US" sz="1350" dirty="0"/>
            </a:br>
            <a:endParaRPr lang="en-US" sz="1350" dirty="0"/>
          </a:p>
          <a:p>
            <a:r>
              <a:rPr lang="en-US" sz="1500" dirty="0">
                <a:solidFill>
                  <a:srgbClr val="FF0000"/>
                </a:solidFill>
              </a:rPr>
              <a:t>Charge membership dues or not?</a:t>
            </a:r>
            <a:br>
              <a:rPr lang="en-US" sz="1500" dirty="0">
                <a:solidFill>
                  <a:srgbClr val="FF0000"/>
                </a:solidFill>
              </a:rPr>
            </a:br>
            <a:endParaRPr lang="en-US" sz="1500" dirty="0">
              <a:solidFill>
                <a:srgbClr val="FF0000"/>
              </a:solidFill>
            </a:endParaRPr>
          </a:p>
        </p:txBody>
      </p:sp>
      <p:sp>
        <p:nvSpPr>
          <p:cNvPr id="7" name="TextBox 6"/>
          <p:cNvSpPr txBox="1"/>
          <p:nvPr/>
        </p:nvSpPr>
        <p:spPr>
          <a:xfrm>
            <a:off x="13022" y="4457700"/>
            <a:ext cx="7886700" cy="300082"/>
          </a:xfrm>
          <a:prstGeom prst="rect">
            <a:avLst/>
          </a:prstGeom>
          <a:noFill/>
          <a:ln w="25400">
            <a:solidFill>
              <a:srgbClr val="92D050"/>
            </a:solidFill>
          </a:ln>
        </p:spPr>
        <p:txBody>
          <a:bodyPr wrap="square" rtlCol="0">
            <a:spAutoFit/>
          </a:bodyPr>
          <a:lstStyle/>
          <a:p>
            <a:r>
              <a:rPr lang="en-US" sz="1350" dirty="0"/>
              <a:t>Minton article:  </a:t>
            </a:r>
            <a:r>
              <a:rPr lang="en-US" sz="1350" dirty="0">
                <a:solidFill>
                  <a:srgbClr val="0070C0"/>
                </a:solidFill>
              </a:rPr>
              <a:t>www.pgdc.com/pgdc/compensation-gift-planning-and-financial-services-professionals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2350" y="989416"/>
            <a:ext cx="1398428" cy="1153703"/>
          </a:xfrm>
          <a:prstGeom prst="rect">
            <a:avLst/>
          </a:prstGeom>
        </p:spPr>
      </p:pic>
    </p:spTree>
    <p:extLst>
      <p:ext uri="{BB962C8B-B14F-4D97-AF65-F5344CB8AC3E}">
        <p14:creationId xmlns:p14="http://schemas.microsoft.com/office/powerpoint/2010/main" val="331335132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55B6-E51D-4B7F-8FB4-2264BEA1B15D}"/>
              </a:ext>
            </a:extLst>
          </p:cNvPr>
          <p:cNvSpPr>
            <a:spLocks noGrp="1"/>
          </p:cNvSpPr>
          <p:nvPr>
            <p:ph type="title"/>
          </p:nvPr>
        </p:nvSpPr>
        <p:spPr/>
        <p:txBody>
          <a:bodyPr/>
          <a:lstStyle/>
          <a:p>
            <a:r>
              <a:rPr lang="en-US" dirty="0"/>
              <a:t>Gift planner role with advisors</a:t>
            </a:r>
          </a:p>
        </p:txBody>
      </p:sp>
      <p:sp>
        <p:nvSpPr>
          <p:cNvPr id="3" name="Content Placeholder 2">
            <a:extLst>
              <a:ext uri="{FF2B5EF4-FFF2-40B4-BE49-F238E27FC236}">
                <a16:creationId xmlns:a16="http://schemas.microsoft.com/office/drawing/2014/main" id="{DD284223-7B46-4834-8174-A5C1121B0CF6}"/>
              </a:ext>
            </a:extLst>
          </p:cNvPr>
          <p:cNvSpPr>
            <a:spLocks noGrp="1"/>
          </p:cNvSpPr>
          <p:nvPr>
            <p:ph idx="1"/>
          </p:nvPr>
        </p:nvSpPr>
        <p:spPr>
          <a:xfrm>
            <a:off x="533400" y="2017713"/>
            <a:ext cx="8421688" cy="4114800"/>
          </a:xfrm>
        </p:spPr>
        <p:txBody>
          <a:bodyPr/>
          <a:lstStyle/>
          <a:p>
            <a:r>
              <a:rPr lang="en-US" dirty="0"/>
              <a:t>Will depend on the level of assets</a:t>
            </a:r>
          </a:p>
          <a:p>
            <a:pPr lvl="1"/>
            <a:r>
              <a:rPr lang="en-US" dirty="0"/>
              <a:t>Ultra-High Net Worth -$100 million+</a:t>
            </a:r>
          </a:p>
          <a:p>
            <a:pPr lvl="1"/>
            <a:r>
              <a:rPr lang="en-US" dirty="0"/>
              <a:t>Very High &amp; High Net Worth - $25 million+</a:t>
            </a:r>
          </a:p>
          <a:p>
            <a:pPr lvl="1"/>
            <a:r>
              <a:rPr lang="en-US" dirty="0"/>
              <a:t>Affluent &amp; others - $10 million+</a:t>
            </a:r>
          </a:p>
          <a:p>
            <a:pPr lvl="1"/>
            <a:endParaRPr lang="en-US" dirty="0"/>
          </a:p>
          <a:p>
            <a:r>
              <a:rPr lang="en-US" dirty="0"/>
              <a:t>For many you will not be the quarterback of the gifting process or doing the planning </a:t>
            </a:r>
          </a:p>
          <a:p>
            <a:pPr lvl="1"/>
            <a:r>
              <a:rPr lang="en-US" dirty="0"/>
              <a:t>But may be possibly negotiating aspects of the gift strategy</a:t>
            </a:r>
          </a:p>
          <a:p>
            <a:pPr lvl="1"/>
            <a:r>
              <a:rPr lang="en-US" dirty="0"/>
              <a:t>May be the result of complex asset sales</a:t>
            </a:r>
          </a:p>
        </p:txBody>
      </p:sp>
    </p:spTree>
    <p:extLst>
      <p:ext uri="{BB962C8B-B14F-4D97-AF65-F5344CB8AC3E}">
        <p14:creationId xmlns:p14="http://schemas.microsoft.com/office/powerpoint/2010/main" val="407176564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55B6-E51D-4B7F-8FB4-2264BEA1B15D}"/>
              </a:ext>
            </a:extLst>
          </p:cNvPr>
          <p:cNvSpPr>
            <a:spLocks noGrp="1"/>
          </p:cNvSpPr>
          <p:nvPr>
            <p:ph type="title"/>
          </p:nvPr>
        </p:nvSpPr>
        <p:spPr/>
        <p:txBody>
          <a:bodyPr/>
          <a:lstStyle/>
          <a:p>
            <a:r>
              <a:rPr lang="en-US" dirty="0"/>
              <a:t>Gift planner role with advisors</a:t>
            </a:r>
          </a:p>
        </p:txBody>
      </p:sp>
      <p:sp>
        <p:nvSpPr>
          <p:cNvPr id="3" name="Content Placeholder 2">
            <a:extLst>
              <a:ext uri="{FF2B5EF4-FFF2-40B4-BE49-F238E27FC236}">
                <a16:creationId xmlns:a16="http://schemas.microsoft.com/office/drawing/2014/main" id="{DD284223-7B46-4834-8174-A5C1121B0CF6}"/>
              </a:ext>
            </a:extLst>
          </p:cNvPr>
          <p:cNvSpPr>
            <a:spLocks noGrp="1"/>
          </p:cNvSpPr>
          <p:nvPr>
            <p:ph idx="1"/>
          </p:nvPr>
        </p:nvSpPr>
        <p:spPr>
          <a:xfrm>
            <a:off x="609600" y="1905000"/>
            <a:ext cx="8421688" cy="4840287"/>
          </a:xfrm>
        </p:spPr>
        <p:txBody>
          <a:bodyPr/>
          <a:lstStyle/>
          <a:p>
            <a:r>
              <a:rPr lang="en-US" dirty="0"/>
              <a:t>Learn how donor’s wealth is controlled</a:t>
            </a:r>
          </a:p>
          <a:p>
            <a:pPr lvl="1"/>
            <a:r>
              <a:rPr lang="en-US" dirty="0"/>
              <a:t>Who is the decision maker for gifting assets?</a:t>
            </a:r>
          </a:p>
          <a:p>
            <a:pPr lvl="1"/>
            <a:r>
              <a:rPr lang="en-US" dirty="0"/>
              <a:t>Is the advisor acting as gatekeeper?</a:t>
            </a:r>
          </a:p>
          <a:p>
            <a:pPr lvl="1"/>
            <a:r>
              <a:rPr lang="en-US" dirty="0"/>
              <a:t>Is the strategy under discussion the result of a tax motivation?  	</a:t>
            </a:r>
          </a:p>
          <a:p>
            <a:pPr lvl="2"/>
            <a:r>
              <a:rPr lang="en-US" dirty="0"/>
              <a:t>Asset liquidation, lifestyle changes, inheritance</a:t>
            </a:r>
            <a:br>
              <a:rPr lang="en-US" dirty="0"/>
            </a:br>
            <a:endParaRPr lang="en-US" dirty="0"/>
          </a:p>
          <a:p>
            <a:r>
              <a:rPr lang="en-US" dirty="0"/>
              <a:t>How will you be able to prompt the donor to have the gift conversation with their advisor?</a:t>
            </a:r>
            <a:br>
              <a:rPr lang="en-US" dirty="0"/>
            </a:br>
            <a:endParaRPr lang="en-US" dirty="0"/>
          </a:p>
          <a:p>
            <a:r>
              <a:rPr lang="en-US" dirty="0"/>
              <a:t>Is you marketing or qualification visits driving inquiries for deeper discussions?</a:t>
            </a:r>
          </a:p>
          <a:p>
            <a:pPr lvl="1"/>
            <a:r>
              <a:rPr lang="en-US" dirty="0"/>
              <a:t>Do you have adequate backup resources.</a:t>
            </a:r>
          </a:p>
          <a:p>
            <a:pPr lvl="2"/>
            <a:r>
              <a:rPr lang="en-US" dirty="0"/>
              <a:t>Print, web, calculations, advisor backup </a:t>
            </a:r>
          </a:p>
        </p:txBody>
      </p:sp>
    </p:spTree>
    <p:extLst>
      <p:ext uri="{BB962C8B-B14F-4D97-AF65-F5344CB8AC3E}">
        <p14:creationId xmlns:p14="http://schemas.microsoft.com/office/powerpoint/2010/main" val="365206702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55B6-E51D-4B7F-8FB4-2264BEA1B15D}"/>
              </a:ext>
            </a:extLst>
          </p:cNvPr>
          <p:cNvSpPr>
            <a:spLocks noGrp="1"/>
          </p:cNvSpPr>
          <p:nvPr>
            <p:ph type="title"/>
          </p:nvPr>
        </p:nvSpPr>
        <p:spPr/>
        <p:txBody>
          <a:bodyPr/>
          <a:lstStyle/>
          <a:p>
            <a:r>
              <a:rPr lang="en-US" dirty="0"/>
              <a:t>Gift planner role with advisors</a:t>
            </a:r>
          </a:p>
        </p:txBody>
      </p:sp>
      <p:sp>
        <p:nvSpPr>
          <p:cNvPr id="3" name="Content Placeholder 2">
            <a:extLst>
              <a:ext uri="{FF2B5EF4-FFF2-40B4-BE49-F238E27FC236}">
                <a16:creationId xmlns:a16="http://schemas.microsoft.com/office/drawing/2014/main" id="{DD284223-7B46-4834-8174-A5C1121B0CF6}"/>
              </a:ext>
            </a:extLst>
          </p:cNvPr>
          <p:cNvSpPr>
            <a:spLocks noGrp="1"/>
          </p:cNvSpPr>
          <p:nvPr>
            <p:ph idx="1"/>
          </p:nvPr>
        </p:nvSpPr>
        <p:spPr>
          <a:xfrm>
            <a:off x="609600" y="1905000"/>
            <a:ext cx="8421688" cy="4840287"/>
          </a:xfrm>
        </p:spPr>
        <p:txBody>
          <a:bodyPr/>
          <a:lstStyle/>
          <a:p>
            <a:r>
              <a:rPr lang="en-US" dirty="0"/>
              <a:t>Remember your gifts will be mission driven.</a:t>
            </a:r>
          </a:p>
          <a:p>
            <a:r>
              <a:rPr lang="en-US" dirty="0"/>
              <a:t>Provide frequent reminders about gift strategies</a:t>
            </a:r>
          </a:p>
          <a:p>
            <a:pPr lvl="1"/>
            <a:r>
              <a:rPr lang="en-US" dirty="0"/>
              <a:t>You can never tell what your prospects are doing with their assets</a:t>
            </a:r>
            <a:br>
              <a:rPr lang="en-US" dirty="0"/>
            </a:br>
            <a:endParaRPr lang="en-US" dirty="0"/>
          </a:p>
          <a:p>
            <a:r>
              <a:rPr lang="en-US" dirty="0"/>
              <a:t>Talk about your own philanthropy strategies when appropriate</a:t>
            </a:r>
          </a:p>
          <a:p>
            <a:pPr lvl="1"/>
            <a:r>
              <a:rPr lang="en-US" dirty="0"/>
              <a:t>Donor advised funds, scholarships, life income arrangements</a:t>
            </a:r>
          </a:p>
          <a:p>
            <a:r>
              <a:rPr lang="en-US" dirty="0"/>
              <a:t>Send advisors frequent relevant information for other sources</a:t>
            </a:r>
          </a:p>
          <a:p>
            <a:pPr lvl="1"/>
            <a:r>
              <a:rPr lang="en-US" dirty="0"/>
              <a:t>Web, magazines, newspapers, etc.</a:t>
            </a:r>
          </a:p>
        </p:txBody>
      </p:sp>
    </p:spTree>
    <p:extLst>
      <p:ext uri="{BB962C8B-B14F-4D97-AF65-F5344CB8AC3E}">
        <p14:creationId xmlns:p14="http://schemas.microsoft.com/office/powerpoint/2010/main" val="408581474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B09EE8-0851-4A0D-AD9D-F6BB7009D56E}"/>
              </a:ext>
            </a:extLst>
          </p:cNvPr>
          <p:cNvSpPr>
            <a:spLocks noGrp="1"/>
          </p:cNvSpPr>
          <p:nvPr>
            <p:ph type="ctrTitle"/>
          </p:nvPr>
        </p:nvSpPr>
        <p:spPr/>
        <p:txBody>
          <a:bodyPr/>
          <a:lstStyle/>
          <a:p>
            <a:pPr algn="ctr"/>
            <a:r>
              <a:rPr lang="en-US" dirty="0"/>
              <a:t>Case studies</a:t>
            </a:r>
          </a:p>
        </p:txBody>
      </p:sp>
      <p:sp>
        <p:nvSpPr>
          <p:cNvPr id="6" name="Subtitle 5">
            <a:extLst>
              <a:ext uri="{FF2B5EF4-FFF2-40B4-BE49-F238E27FC236}">
                <a16:creationId xmlns:a16="http://schemas.microsoft.com/office/drawing/2014/main" id="{8581EFC7-405F-455E-A9C9-CF9920FA812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8781473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1719" y="978108"/>
            <a:ext cx="2324117" cy="1150320"/>
          </a:xfrm>
          <a:prstGeom prst="rect">
            <a:avLst/>
          </a:prstGeo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1404" y="815379"/>
            <a:ext cx="1493260" cy="1424447"/>
          </a:xfrm>
          <a:prstGeom prst="rect">
            <a:avLst/>
          </a:prstGeom>
        </p:spPr>
      </p:pic>
      <p:sp>
        <p:nvSpPr>
          <p:cNvPr id="6" name="Content Placeholder 5"/>
          <p:cNvSpPr>
            <a:spLocks noGrp="1"/>
          </p:cNvSpPr>
          <p:nvPr>
            <p:ph idx="1"/>
          </p:nvPr>
        </p:nvSpPr>
        <p:spPr>
          <a:xfrm>
            <a:off x="685800" y="2265493"/>
            <a:ext cx="6939319" cy="3630215"/>
          </a:xfrm>
        </p:spPr>
        <p:txBody>
          <a:bodyPr/>
          <a:lstStyle/>
          <a:p>
            <a:r>
              <a:rPr lang="en-US" sz="2100" dirty="0">
                <a:solidFill>
                  <a:srgbClr val="FF0000"/>
                </a:solidFill>
              </a:rPr>
              <a:t>Structure:  </a:t>
            </a:r>
            <a:r>
              <a:rPr lang="en-US" sz="1800" dirty="0"/>
              <a:t>2 different groups,</a:t>
            </a:r>
          </a:p>
          <a:p>
            <a:pPr lvl="1"/>
            <a:r>
              <a:rPr lang="en-US" sz="1500" dirty="0"/>
              <a:t>18 PAC members, 3 year terms, 2 meeting per year</a:t>
            </a:r>
          </a:p>
          <a:p>
            <a:pPr lvl="1"/>
            <a:r>
              <a:rPr lang="en-US" sz="1500" dirty="0"/>
              <a:t>1,500 cultivated by email blasts, </a:t>
            </a:r>
          </a:p>
          <a:p>
            <a:pPr lvl="1"/>
            <a:r>
              <a:rPr lang="en-US" sz="1500" dirty="0"/>
              <a:t>Professional staff members of professional groups</a:t>
            </a:r>
            <a:br>
              <a:rPr lang="en-US" sz="1500" dirty="0"/>
            </a:br>
            <a:endParaRPr lang="en-US" sz="1500" dirty="0"/>
          </a:p>
          <a:p>
            <a:r>
              <a:rPr lang="en-US" sz="2100" dirty="0">
                <a:solidFill>
                  <a:srgbClr val="FF0000"/>
                </a:solidFill>
              </a:rPr>
              <a:t>Advisors: </a:t>
            </a:r>
            <a:r>
              <a:rPr lang="en-US" sz="1800" dirty="0"/>
              <a:t>80% of donors come via professional advisors</a:t>
            </a:r>
          </a:p>
          <a:p>
            <a:pPr lvl="1"/>
            <a:r>
              <a:rPr lang="en-US" sz="1500" dirty="0"/>
              <a:t>100 referrals per year, 60% stick rate</a:t>
            </a:r>
          </a:p>
          <a:p>
            <a:pPr lvl="1"/>
            <a:r>
              <a:rPr lang="en-US" sz="1500" dirty="0"/>
              <a:t>Biggest challenge is valuable engagement, unique gift assets</a:t>
            </a:r>
          </a:p>
          <a:p>
            <a:pPr lvl="2"/>
            <a:r>
              <a:rPr lang="en-US" sz="1350" dirty="0"/>
              <a:t>Art requests, race horse, statue of </a:t>
            </a:r>
            <a:r>
              <a:rPr lang="en-US" sz="1350" b="1" i="1" dirty="0">
                <a:solidFill>
                  <a:schemeClr val="tx2"/>
                </a:solidFill>
              </a:rPr>
              <a:t>“wall street bull”</a:t>
            </a:r>
          </a:p>
        </p:txBody>
      </p:sp>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4450" y="892380"/>
            <a:ext cx="1214607" cy="1321778"/>
          </a:xfrm>
          <a:prstGeom prst="rect">
            <a:avLst/>
          </a:prstGeom>
        </p:spPr>
      </p:pic>
      <p:sp>
        <p:nvSpPr>
          <p:cNvPr id="8" name="Rectangle 7"/>
          <p:cNvSpPr/>
          <p:nvPr/>
        </p:nvSpPr>
        <p:spPr>
          <a:xfrm>
            <a:off x="2510972" y="1919962"/>
            <a:ext cx="2196435" cy="300082"/>
          </a:xfrm>
          <a:prstGeom prst="rect">
            <a:avLst/>
          </a:prstGeom>
        </p:spPr>
        <p:txBody>
          <a:bodyPr wrap="none">
            <a:spAutoFit/>
          </a:bodyPr>
          <a:lstStyle/>
          <a:p>
            <a:r>
              <a:rPr lang="en-US" sz="1350" dirty="0">
                <a:solidFill>
                  <a:schemeClr val="tx2">
                    <a:lumMod val="60000"/>
                    <a:lumOff val="40000"/>
                  </a:schemeClr>
                </a:solidFill>
              </a:rPr>
              <a:t>www.cfgreateratlanta.org/</a:t>
            </a:r>
          </a:p>
        </p:txBody>
      </p:sp>
    </p:spTree>
    <p:extLst>
      <p:ext uri="{BB962C8B-B14F-4D97-AF65-F5344CB8AC3E}">
        <p14:creationId xmlns:p14="http://schemas.microsoft.com/office/powerpoint/2010/main" val="22641098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Case study</a:t>
            </a:r>
            <a:br>
              <a:rPr lang="en-US" sz="2700" dirty="0"/>
            </a:br>
            <a:r>
              <a:rPr lang="en-US" sz="2400" dirty="0"/>
              <a:t>Greater Atlanta Community Foundation</a:t>
            </a:r>
            <a:endParaRPr lang="en-US" sz="2700" dirty="0"/>
          </a:p>
        </p:txBody>
      </p:sp>
      <p:sp>
        <p:nvSpPr>
          <p:cNvPr id="3" name="Content Placeholder 2"/>
          <p:cNvSpPr>
            <a:spLocks noGrp="1"/>
          </p:cNvSpPr>
          <p:nvPr>
            <p:ph idx="1"/>
          </p:nvPr>
        </p:nvSpPr>
        <p:spPr>
          <a:xfrm>
            <a:off x="685800" y="2228850"/>
            <a:ext cx="6915150" cy="3143250"/>
          </a:xfrm>
        </p:spPr>
        <p:txBody>
          <a:bodyPr/>
          <a:lstStyle/>
          <a:p>
            <a:r>
              <a:rPr lang="en-US" sz="1800" dirty="0">
                <a:solidFill>
                  <a:srgbClr val="FF0000"/>
                </a:solidFill>
              </a:rPr>
              <a:t>Activities: </a:t>
            </a:r>
            <a:r>
              <a:rPr lang="en-US" sz="1200" dirty="0">
                <a:solidFill>
                  <a:srgbClr val="0070C0"/>
                </a:solidFill>
              </a:rPr>
              <a:t>www.cfgreateratlanta.org/Professional-Advisors/Resources.aspx</a:t>
            </a:r>
            <a:endParaRPr lang="en-US" sz="1800" dirty="0">
              <a:solidFill>
                <a:srgbClr val="0070C0"/>
              </a:solidFill>
            </a:endParaRPr>
          </a:p>
          <a:p>
            <a:pPr lvl="1"/>
            <a:r>
              <a:rPr lang="en-US" sz="1050" b="1" dirty="0"/>
              <a:t>Professional Firm Presentations</a:t>
            </a:r>
            <a:br>
              <a:rPr lang="en-US" sz="1050" dirty="0"/>
            </a:br>
            <a:r>
              <a:rPr lang="en-US" sz="1050" dirty="0"/>
              <a:t>Each year, The Community Foundation conducts many </a:t>
            </a:r>
            <a:r>
              <a:rPr lang="en-US" sz="1050" b="1" i="1" dirty="0">
                <a:solidFill>
                  <a:srgbClr val="FF0000"/>
                </a:solidFill>
              </a:rPr>
              <a:t>“lunch and learn” </a:t>
            </a:r>
            <a:r>
              <a:rPr lang="en-US" sz="1050" dirty="0"/>
              <a:t>presentations for local professional firms on a variety of charitable planning and family philanthropy topics. If you would like to have us conduct a presentation for your firm, please email </a:t>
            </a:r>
            <a:r>
              <a:rPr lang="en-US" sz="1050" b="1" u="sng" dirty="0">
                <a:hlinkClick r:id="rId2"/>
              </a:rPr>
              <a:t>Christy </a:t>
            </a:r>
            <a:r>
              <a:rPr lang="en-US" sz="1050" b="1" u="sng" dirty="0" err="1">
                <a:hlinkClick r:id="rId2"/>
              </a:rPr>
              <a:t>Eckoff</a:t>
            </a:r>
            <a:r>
              <a:rPr lang="en-US" sz="1050" dirty="0"/>
              <a:t>, director of gift planning.</a:t>
            </a:r>
            <a:br>
              <a:rPr lang="en-US" sz="1050" dirty="0"/>
            </a:br>
            <a:endParaRPr lang="en-US" sz="788" dirty="0"/>
          </a:p>
          <a:p>
            <a:pPr lvl="1"/>
            <a:r>
              <a:rPr lang="en-US" sz="1050" b="1" dirty="0"/>
              <a:t>The </a:t>
            </a:r>
            <a:r>
              <a:rPr lang="en-US" sz="1050" b="1" dirty="0" err="1"/>
              <a:t>Balser</a:t>
            </a:r>
            <a:r>
              <a:rPr lang="en-US" sz="1050" b="1" dirty="0"/>
              <a:t> Symposium</a:t>
            </a:r>
            <a:br>
              <a:rPr lang="en-US" sz="1050" dirty="0"/>
            </a:br>
            <a:r>
              <a:rPr lang="en-US" sz="1050" dirty="0"/>
              <a:t>The </a:t>
            </a:r>
            <a:r>
              <a:rPr lang="en-US" sz="1050" dirty="0" err="1"/>
              <a:t>Balser</a:t>
            </a:r>
            <a:r>
              <a:rPr lang="en-US" sz="1050" dirty="0"/>
              <a:t> Symposium is an annual continuing education opportunity sponsored by </a:t>
            </a:r>
            <a:r>
              <a:rPr lang="en-US" sz="1050" dirty="0">
                <a:solidFill>
                  <a:schemeClr val="accent6">
                    <a:lumMod val="75000"/>
                  </a:schemeClr>
                </a:solidFill>
              </a:rPr>
              <a:t>The Jewish Federation of Greater Atlanta, United Way of Greater Atlanta and The Community Foundation. </a:t>
            </a:r>
            <a:r>
              <a:rPr lang="en-US" sz="1050" dirty="0"/>
              <a:t>The symposium focuses on charitable and estate planning issues, with prominent local and national speakers.</a:t>
            </a:r>
            <a:br>
              <a:rPr lang="en-US" sz="1050" dirty="0"/>
            </a:br>
            <a:endParaRPr lang="en-US" sz="1050" dirty="0"/>
          </a:p>
          <a:p>
            <a:pPr lvl="1"/>
            <a:r>
              <a:rPr lang="en-US" sz="1050" b="1" dirty="0"/>
              <a:t>The Philanthropic Advisor Leadership Institute</a:t>
            </a:r>
            <a:br>
              <a:rPr lang="en-US" sz="600" dirty="0"/>
            </a:br>
            <a:r>
              <a:rPr lang="en-US" sz="1050" dirty="0"/>
              <a:t>The Philanthropic Advisor Leadership Institute is a annual, multi-session leadership development program sponsored by </a:t>
            </a:r>
            <a:r>
              <a:rPr lang="en-US" sz="1050" dirty="0">
                <a:solidFill>
                  <a:schemeClr val="accent6">
                    <a:lumMod val="75000"/>
                  </a:schemeClr>
                </a:solidFill>
              </a:rPr>
              <a:t>The Community Foundation, The Jewish Federation of Greater Atlanta and United Way of Greater Atlanta</a:t>
            </a:r>
            <a:r>
              <a:rPr lang="en-US" sz="1050" dirty="0"/>
              <a:t> for a select group of Atlanta area professional advisors. </a:t>
            </a:r>
            <a:br>
              <a:rPr lang="en-US" sz="1050" dirty="0"/>
            </a:br>
            <a:br>
              <a:rPr lang="en-US" sz="1050" dirty="0"/>
            </a:br>
            <a:r>
              <a:rPr lang="en-US" sz="1050" dirty="0"/>
              <a:t>The purpose of the Institute is to deepen participants’ understanding of how values motivate philanthropic clients, hone existing estate and income tax planning skills as they relate to charitable planning, and forge strong and lasting professional ties between the various participants</a:t>
            </a:r>
            <a:r>
              <a:rPr lang="en-US" sz="1050" b="1" dirty="0">
                <a:solidFill>
                  <a:srgbClr val="FF0000"/>
                </a:solidFill>
              </a:rPr>
              <a:t>.  Cost $750.</a:t>
            </a:r>
            <a:endParaRPr lang="en-US" sz="675" b="1" dirty="0">
              <a:solidFill>
                <a:srgbClr val="FF0000"/>
              </a:solidFill>
            </a:endParaRPr>
          </a:p>
        </p:txBody>
      </p:sp>
    </p:spTree>
    <p:extLst>
      <p:ext uri="{BB962C8B-B14F-4D97-AF65-F5344CB8AC3E}">
        <p14:creationId xmlns:p14="http://schemas.microsoft.com/office/powerpoint/2010/main" val="116814998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Case Study</a:t>
            </a:r>
            <a:br>
              <a:rPr lang="en-US" sz="2700" dirty="0"/>
            </a:br>
            <a:r>
              <a:rPr lang="en-US" sz="2100" dirty="0"/>
              <a:t>Morton Plant </a:t>
            </a:r>
            <a:r>
              <a:rPr lang="en-US" sz="2100" dirty="0" err="1"/>
              <a:t>Mease</a:t>
            </a:r>
            <a:r>
              <a:rPr lang="en-US" sz="2100" dirty="0"/>
              <a:t> Foundation, Clearwater, Florida</a:t>
            </a:r>
            <a:endParaRPr lang="en-US" sz="2700" dirty="0"/>
          </a:p>
        </p:txBody>
      </p:sp>
      <p:sp>
        <p:nvSpPr>
          <p:cNvPr id="3" name="Content Placeholder 2"/>
          <p:cNvSpPr>
            <a:spLocks noGrp="1"/>
          </p:cNvSpPr>
          <p:nvPr>
            <p:ph idx="1"/>
          </p:nvPr>
        </p:nvSpPr>
        <p:spPr>
          <a:xfrm>
            <a:off x="742950" y="2370535"/>
            <a:ext cx="7116366" cy="3630216"/>
          </a:xfrm>
          <a:ln w="12700">
            <a:solidFill>
              <a:schemeClr val="accent1">
                <a:lumMod val="75000"/>
              </a:schemeClr>
            </a:solidFill>
          </a:ln>
        </p:spPr>
        <p:style>
          <a:lnRef idx="2">
            <a:schemeClr val="accent4"/>
          </a:lnRef>
          <a:fillRef idx="1">
            <a:schemeClr val="lt1"/>
          </a:fillRef>
          <a:effectRef idx="0">
            <a:schemeClr val="accent4"/>
          </a:effectRef>
          <a:fontRef idx="minor">
            <a:schemeClr val="dk1"/>
          </a:fontRef>
        </p:style>
        <p:txBody>
          <a:bodyPr>
            <a:scene3d>
              <a:camera prst="orthographicFront"/>
              <a:lightRig rig="threePt" dir="t"/>
            </a:scene3d>
            <a:sp3d extrusionH="57150">
              <a:extrusionClr>
                <a:schemeClr val="tx2"/>
              </a:extrusionClr>
            </a:sp3d>
          </a:bodyPr>
          <a:lstStyle/>
          <a:p>
            <a:r>
              <a:rPr lang="en-US" sz="1500" dirty="0">
                <a:solidFill>
                  <a:srgbClr val="FF0000"/>
                </a:solidFill>
              </a:rPr>
              <a:t>Structure:  </a:t>
            </a:r>
            <a:r>
              <a:rPr lang="en-US" sz="1500" dirty="0"/>
              <a:t>Original board 10 members, recruited 10 other members, chair is Ex-Officio board member, now peer referrals</a:t>
            </a:r>
            <a:br>
              <a:rPr lang="en-US" sz="1500" dirty="0"/>
            </a:br>
            <a:endParaRPr lang="en-US" sz="1500" dirty="0"/>
          </a:p>
          <a:p>
            <a:r>
              <a:rPr lang="en-US" sz="1500" dirty="0">
                <a:solidFill>
                  <a:srgbClr val="FF0000"/>
                </a:solidFill>
              </a:rPr>
              <a:t>Advisors:</a:t>
            </a:r>
          </a:p>
          <a:p>
            <a:pPr lvl="1"/>
            <a:r>
              <a:rPr lang="en-US" sz="1350" dirty="0"/>
              <a:t>3 meeting, social and educational</a:t>
            </a:r>
          </a:p>
          <a:p>
            <a:pPr lvl="1"/>
            <a:r>
              <a:rPr lang="en-US" sz="1350" dirty="0"/>
              <a:t>198+ advisors, multiple counties</a:t>
            </a:r>
          </a:p>
          <a:p>
            <a:pPr lvl="1"/>
            <a:r>
              <a:rPr lang="en-US" sz="1350" dirty="0"/>
              <a:t>Crescendo </a:t>
            </a:r>
            <a:r>
              <a:rPr lang="en-US" sz="1350" dirty="0" err="1"/>
              <a:t>GiftLaw</a:t>
            </a:r>
            <a:r>
              <a:rPr lang="en-US" sz="1350" dirty="0"/>
              <a:t> weekly mailings</a:t>
            </a:r>
          </a:p>
          <a:p>
            <a:pPr lvl="1"/>
            <a:r>
              <a:rPr lang="en-US" sz="1350" dirty="0"/>
              <a:t>Membership application procedure and review by executive committee</a:t>
            </a:r>
          </a:p>
          <a:p>
            <a:pPr lvl="1"/>
            <a:r>
              <a:rPr lang="en-US" sz="1350" dirty="0"/>
              <a:t>Application download at</a:t>
            </a:r>
            <a:r>
              <a:rPr lang="en-US" sz="900" kern="1200" dirty="0">
                <a:solidFill>
                  <a:srgbClr val="000000"/>
                </a:solidFill>
              </a:rPr>
              <a:t>: </a:t>
            </a:r>
            <a:r>
              <a:rPr lang="en-US" sz="1200" kern="1200" dirty="0">
                <a:solidFill>
                  <a:srgbClr val="002060"/>
                </a:solidFill>
              </a:rPr>
              <a:t>www.connellandassoc.com/pdf/MPMPGACApplication.pdf</a:t>
            </a:r>
            <a:endParaRPr lang="en-US" sz="1050" kern="1200" dirty="0">
              <a:solidFill>
                <a:srgbClr val="002060"/>
              </a:solidFill>
            </a:endParaRPr>
          </a:p>
          <a:p>
            <a:pPr lvl="1"/>
            <a:endParaRPr lang="en-US" sz="900" kern="1200" dirty="0">
              <a:solidFill>
                <a:srgbClr val="000000"/>
              </a:solidFill>
            </a:endParaRPr>
          </a:p>
          <a:p>
            <a:pPr lvl="2"/>
            <a:endParaRPr lang="en-US" sz="600" kern="1200" dirty="0">
              <a:solidFill>
                <a:srgbClr val="000000"/>
              </a:solidFill>
            </a:endParaRPr>
          </a:p>
          <a:p>
            <a:r>
              <a:rPr lang="en-US" sz="1500" kern="1200" dirty="0">
                <a:solidFill>
                  <a:srgbClr val="FF0000"/>
                </a:solidFill>
              </a:rPr>
              <a:t>Challenge:</a:t>
            </a:r>
            <a:r>
              <a:rPr lang="en-US" sz="1500" dirty="0">
                <a:solidFill>
                  <a:srgbClr val="FF0000"/>
                </a:solidFill>
              </a:rPr>
              <a:t> </a:t>
            </a:r>
            <a:r>
              <a:rPr lang="en-US" sz="1500" dirty="0"/>
              <a:t>Building collegiality among members, donor restricted gifts</a:t>
            </a:r>
          </a:p>
          <a:p>
            <a:r>
              <a:rPr lang="en-US" sz="1500" dirty="0"/>
              <a:t>Advisors most often provide future gift notification</a:t>
            </a:r>
          </a:p>
          <a:p>
            <a:r>
              <a:rPr lang="en-US" sz="1500" dirty="0"/>
              <a:t>Provide 50% of referrals to probable donors, 80% known donors</a:t>
            </a:r>
            <a:endParaRPr lang="en-US" sz="1350" dirty="0"/>
          </a:p>
        </p:txBody>
      </p:sp>
    </p:spTree>
    <p:extLst>
      <p:ext uri="{BB962C8B-B14F-4D97-AF65-F5344CB8AC3E}">
        <p14:creationId xmlns:p14="http://schemas.microsoft.com/office/powerpoint/2010/main" val="296440944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solidFill>
                  <a:srgbClr val="333399"/>
                </a:solidFill>
              </a:rPr>
              <a:t>Case Study</a:t>
            </a:r>
            <a:br>
              <a:rPr lang="en-US" sz="2700" dirty="0">
                <a:solidFill>
                  <a:srgbClr val="333399"/>
                </a:solidFill>
              </a:rPr>
            </a:br>
            <a:r>
              <a:rPr lang="en-US" sz="2100" dirty="0">
                <a:solidFill>
                  <a:srgbClr val="333399"/>
                </a:solidFill>
              </a:rPr>
              <a:t>Morton Plant </a:t>
            </a:r>
            <a:r>
              <a:rPr lang="en-US" sz="2100" dirty="0" err="1">
                <a:solidFill>
                  <a:srgbClr val="333399"/>
                </a:solidFill>
              </a:rPr>
              <a:t>Mease</a:t>
            </a:r>
            <a:r>
              <a:rPr lang="en-US" sz="2100" dirty="0">
                <a:solidFill>
                  <a:srgbClr val="333399"/>
                </a:solidFill>
              </a:rPr>
              <a:t> Foundation </a:t>
            </a:r>
            <a:r>
              <a:rPr lang="en-US" sz="1800" dirty="0">
                <a:solidFill>
                  <a:srgbClr val="333399"/>
                </a:solidFill>
              </a:rPr>
              <a:t>-</a:t>
            </a:r>
            <a:r>
              <a:rPr lang="en-US" sz="1800" dirty="0">
                <a:solidFill>
                  <a:srgbClr val="FF0000"/>
                </a:solidFill>
              </a:rPr>
              <a:t>PAC Survey</a:t>
            </a:r>
            <a:endParaRPr lang="en-US" sz="3000" dirty="0">
              <a:solidFill>
                <a:srgbClr val="FF0000"/>
              </a:solidFill>
            </a:endParaRPr>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2228850"/>
            <a:ext cx="3359948" cy="3944606"/>
          </a:xfrm>
          <a:prstGeom prst="rect">
            <a:avLst/>
          </a:prstGeom>
        </p:spPr>
      </p:pic>
      <p:sp>
        <p:nvSpPr>
          <p:cNvPr id="8" name="TextBox 7"/>
          <p:cNvSpPr txBox="1"/>
          <p:nvPr/>
        </p:nvSpPr>
        <p:spPr>
          <a:xfrm>
            <a:off x="4057650" y="3716405"/>
            <a:ext cx="4743450" cy="507831"/>
          </a:xfrm>
          <a:prstGeom prst="rect">
            <a:avLst/>
          </a:prstGeom>
          <a:noFill/>
          <a:ln w="25400">
            <a:solidFill>
              <a:schemeClr val="tx2"/>
            </a:solidFill>
          </a:ln>
        </p:spPr>
        <p:txBody>
          <a:bodyPr wrap="square" rtlCol="0">
            <a:spAutoFit/>
          </a:bodyPr>
          <a:lstStyle/>
          <a:p>
            <a:r>
              <a:rPr lang="en-US" sz="1350" dirty="0"/>
              <a:t>For the complete 15 question survey download at </a:t>
            </a:r>
          </a:p>
          <a:p>
            <a:r>
              <a:rPr lang="en-US" sz="1350" dirty="0">
                <a:solidFill>
                  <a:srgbClr val="0070C0"/>
                </a:solidFill>
              </a:rPr>
              <a:t>www.connellandassoc.com/pdf/MPMPGACSurvey.pdf</a:t>
            </a:r>
          </a:p>
        </p:txBody>
      </p:sp>
    </p:spTree>
    <p:extLst>
      <p:ext uri="{BB962C8B-B14F-4D97-AF65-F5344CB8AC3E}">
        <p14:creationId xmlns:p14="http://schemas.microsoft.com/office/powerpoint/2010/main" val="393452904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Case study</a:t>
            </a:r>
            <a:br>
              <a:rPr lang="en-US" sz="2400" dirty="0"/>
            </a:br>
            <a:r>
              <a:rPr lang="en-US" sz="2400" dirty="0"/>
              <a:t>Morton Plant </a:t>
            </a:r>
            <a:r>
              <a:rPr lang="en-US" sz="2400" dirty="0" err="1"/>
              <a:t>Mease</a:t>
            </a:r>
            <a:r>
              <a:rPr lang="en-US" sz="2400" dirty="0"/>
              <a:t> Foundation:  </a:t>
            </a:r>
            <a:r>
              <a:rPr lang="en-US" sz="2400" dirty="0">
                <a:solidFill>
                  <a:srgbClr val="FF0000"/>
                </a:solidFill>
              </a:rPr>
              <a:t>Networking Invite</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300" y="2571751"/>
            <a:ext cx="4336862" cy="3057952"/>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7484" y="2228851"/>
            <a:ext cx="2493517" cy="3829585"/>
          </a:xfrm>
          <a:prstGeom prst="rect">
            <a:avLst/>
          </a:prstGeom>
        </p:spPr>
      </p:pic>
    </p:spTree>
    <p:extLst>
      <p:ext uri="{BB962C8B-B14F-4D97-AF65-F5344CB8AC3E}">
        <p14:creationId xmlns:p14="http://schemas.microsoft.com/office/powerpoint/2010/main" val="16785193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Case study</a:t>
            </a:r>
            <a:br>
              <a:rPr lang="en-US" sz="2400" dirty="0"/>
            </a:br>
            <a:r>
              <a:rPr lang="en-US" sz="2400" dirty="0"/>
              <a:t>Morton Plant </a:t>
            </a:r>
            <a:r>
              <a:rPr lang="en-US" sz="2400" dirty="0" err="1"/>
              <a:t>Mease</a:t>
            </a:r>
            <a:r>
              <a:rPr lang="en-US" sz="2400" dirty="0"/>
              <a:t> Foundation: </a:t>
            </a:r>
            <a:r>
              <a:rPr lang="en-US" sz="2400" dirty="0">
                <a:solidFill>
                  <a:srgbClr val="FF0000"/>
                </a:solidFill>
              </a:rPr>
              <a:t>Current hot topics</a:t>
            </a: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2222300"/>
            <a:ext cx="2890571" cy="3768365"/>
          </a:xfr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6301" y="2450587"/>
            <a:ext cx="2532944" cy="3540079"/>
          </a:xfrm>
          <a:prstGeom prst="rect">
            <a:avLst/>
          </a:prstGeom>
        </p:spPr>
      </p:pic>
    </p:spTree>
    <p:extLst>
      <p:ext uri="{BB962C8B-B14F-4D97-AF65-F5344CB8AC3E}">
        <p14:creationId xmlns:p14="http://schemas.microsoft.com/office/powerpoint/2010/main" val="887612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Case Study</a:t>
            </a:r>
            <a:br>
              <a:rPr lang="en-US" sz="3600" dirty="0"/>
            </a:br>
            <a:r>
              <a:rPr lang="en-US" sz="2400" dirty="0"/>
              <a:t>York College of Pennsylvania</a:t>
            </a:r>
            <a:endParaRPr lang="en-US" sz="3600" dirty="0"/>
          </a:p>
        </p:txBody>
      </p:sp>
      <p:sp>
        <p:nvSpPr>
          <p:cNvPr id="3" name="Content Placeholder 2"/>
          <p:cNvSpPr>
            <a:spLocks noGrp="1"/>
          </p:cNvSpPr>
          <p:nvPr>
            <p:ph idx="1"/>
          </p:nvPr>
        </p:nvSpPr>
        <p:spPr>
          <a:xfrm>
            <a:off x="628650" y="2400300"/>
            <a:ext cx="6743700" cy="3832461"/>
          </a:xfrm>
        </p:spPr>
        <p:txBody>
          <a:bodyPr/>
          <a:lstStyle/>
          <a:p>
            <a:r>
              <a:rPr lang="en-US" sz="2100" dirty="0">
                <a:solidFill>
                  <a:srgbClr val="FF0000"/>
                </a:solidFill>
              </a:rPr>
              <a:t>Structure: </a:t>
            </a:r>
            <a:r>
              <a:rPr lang="en-US" sz="1800" dirty="0"/>
              <a:t>Advancement organized, no formal board relationship </a:t>
            </a:r>
            <a:endParaRPr lang="en-US" sz="2100" dirty="0"/>
          </a:p>
          <a:p>
            <a:r>
              <a:rPr lang="en-US" sz="2100" dirty="0">
                <a:solidFill>
                  <a:srgbClr val="FF0000"/>
                </a:solidFill>
              </a:rPr>
              <a:t>Advisors:  </a:t>
            </a:r>
            <a:r>
              <a:rPr lang="en-US" sz="1800" dirty="0"/>
              <a:t>15 members, alumni professionals and other who have expertise in financial planning professions</a:t>
            </a:r>
          </a:p>
          <a:p>
            <a:pPr lvl="1"/>
            <a:r>
              <a:rPr lang="en-US" sz="1500" dirty="0"/>
              <a:t>Attend meetings, advise on technical matters related to planned gifts</a:t>
            </a:r>
          </a:p>
          <a:p>
            <a:pPr lvl="1"/>
            <a:r>
              <a:rPr lang="en-US" sz="1500" dirty="0"/>
              <a:t>Identify potential donors and donor groups, provide input on PG program</a:t>
            </a:r>
          </a:p>
          <a:p>
            <a:r>
              <a:rPr lang="en-US" sz="2100" dirty="0">
                <a:solidFill>
                  <a:srgbClr val="FF0000"/>
                </a:solidFill>
              </a:rPr>
              <a:t>Activities: </a:t>
            </a:r>
            <a:r>
              <a:rPr lang="en-US" sz="1800" dirty="0"/>
              <a:t>1 yearly meeting, social &amp; educational and </a:t>
            </a:r>
            <a:r>
              <a:rPr lang="en-US" sz="1800" i="1" dirty="0">
                <a:solidFill>
                  <a:schemeClr val="accent6">
                    <a:lumMod val="75000"/>
                  </a:schemeClr>
                </a:solidFill>
              </a:rPr>
              <a:t>“insider” </a:t>
            </a:r>
            <a:r>
              <a:rPr lang="en-US" sz="1800" dirty="0"/>
              <a:t>view of priority programs</a:t>
            </a:r>
          </a:p>
          <a:p>
            <a:pPr lvl="1"/>
            <a:r>
              <a:rPr lang="en-US" sz="1500" dirty="0"/>
              <a:t>Recent topics:  Gifts of supporting organization, real estate gifts and family foundation formation</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1814" y="884146"/>
            <a:ext cx="2329187" cy="1150304"/>
          </a:xfrm>
          <a:prstGeom prst="rect">
            <a:avLst/>
          </a:prstGeom>
        </p:spPr>
      </p:pic>
    </p:spTree>
    <p:extLst>
      <p:ext uri="{BB962C8B-B14F-4D97-AF65-F5344CB8AC3E}">
        <p14:creationId xmlns:p14="http://schemas.microsoft.com/office/powerpoint/2010/main" val="101141296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785F0-A791-4D2D-9B69-C1C301BAB222}"/>
              </a:ext>
            </a:extLst>
          </p:cNvPr>
          <p:cNvSpPr>
            <a:spLocks noGrp="1"/>
          </p:cNvSpPr>
          <p:nvPr>
            <p:ph type="ctrTitle"/>
          </p:nvPr>
        </p:nvSpPr>
        <p:spPr/>
        <p:txBody>
          <a:bodyPr/>
          <a:lstStyle/>
          <a:p>
            <a:r>
              <a:rPr lang="en-US" dirty="0"/>
              <a:t>Sample marketing ideas and materials</a:t>
            </a:r>
          </a:p>
        </p:txBody>
      </p:sp>
    </p:spTree>
    <p:extLst>
      <p:ext uri="{BB962C8B-B14F-4D97-AF65-F5344CB8AC3E}">
        <p14:creationId xmlns:p14="http://schemas.microsoft.com/office/powerpoint/2010/main" val="95966466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Crescendo: For advisors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133600"/>
            <a:ext cx="7372350" cy="4419600"/>
          </a:xfrm>
          <a:prstGeom prst="rect">
            <a:avLst/>
          </a:prstGeom>
        </p:spPr>
      </p:pic>
    </p:spTree>
    <p:extLst>
      <p:ext uri="{BB962C8B-B14F-4D97-AF65-F5344CB8AC3E}">
        <p14:creationId xmlns:p14="http://schemas.microsoft.com/office/powerpoint/2010/main" val="152683476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Crescendo: For advisors</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50" y="2133601"/>
            <a:ext cx="7334250" cy="4343400"/>
          </a:xfrm>
          <a:prstGeom prst="rect">
            <a:avLst/>
          </a:prstGeom>
        </p:spPr>
      </p:pic>
    </p:spTree>
    <p:extLst>
      <p:ext uri="{BB962C8B-B14F-4D97-AF65-F5344CB8AC3E}">
        <p14:creationId xmlns:p14="http://schemas.microsoft.com/office/powerpoint/2010/main" val="24550625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1" y="1371199"/>
            <a:ext cx="4869602" cy="5334401"/>
          </a:xfrm>
          <a:prstGeom prst="rect">
            <a:avLst/>
          </a:prstGeom>
        </p:spPr>
      </p:pic>
      <p:sp>
        <p:nvSpPr>
          <p:cNvPr id="2" name="Title 1"/>
          <p:cNvSpPr>
            <a:spLocks noGrp="1"/>
          </p:cNvSpPr>
          <p:nvPr>
            <p:ph type="title"/>
          </p:nvPr>
        </p:nvSpPr>
        <p:spPr>
          <a:xfrm>
            <a:off x="962766" y="685800"/>
            <a:ext cx="7793037" cy="1096565"/>
          </a:xfrm>
        </p:spPr>
        <p:txBody>
          <a:bodyPr/>
          <a:lstStyle/>
          <a:p>
            <a:r>
              <a:rPr lang="en-US" dirty="0"/>
              <a:t>Crescendo </a:t>
            </a:r>
            <a:br>
              <a:rPr lang="en-US" dirty="0"/>
            </a:br>
            <a:r>
              <a:rPr lang="en-US" dirty="0"/>
              <a:t>Target markets</a:t>
            </a:r>
          </a:p>
        </p:txBody>
      </p:sp>
    </p:spTree>
    <p:extLst>
      <p:ext uri="{BB962C8B-B14F-4D97-AF65-F5344CB8AC3E}">
        <p14:creationId xmlns:p14="http://schemas.microsoft.com/office/powerpoint/2010/main" val="310506808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0451" y="1382908"/>
            <a:ext cx="5464013" cy="4286606"/>
          </a:xfrm>
          <a:prstGeom prst="rect">
            <a:avLst/>
          </a:prstGeom>
        </p:spPr>
      </p:pic>
      <p:sp>
        <p:nvSpPr>
          <p:cNvPr id="5" name="Rectangle 4"/>
          <p:cNvSpPr/>
          <p:nvPr/>
        </p:nvSpPr>
        <p:spPr>
          <a:xfrm>
            <a:off x="1714500" y="5723751"/>
            <a:ext cx="3429000" cy="300082"/>
          </a:xfrm>
          <a:prstGeom prst="rect">
            <a:avLst/>
          </a:prstGeom>
        </p:spPr>
        <p:txBody>
          <a:bodyPr>
            <a:spAutoFit/>
          </a:bodyPr>
          <a:lstStyle/>
          <a:p>
            <a:r>
              <a:rPr lang="en-US" sz="1350" dirty="0">
                <a:solidFill>
                  <a:srgbClr val="0070C0"/>
                </a:solidFill>
              </a:rPr>
              <a:t>www.cannonfinancial.com/teleconference</a:t>
            </a:r>
          </a:p>
        </p:txBody>
      </p:sp>
      <p:sp>
        <p:nvSpPr>
          <p:cNvPr id="2" name="Title 1"/>
          <p:cNvSpPr>
            <a:spLocks noGrp="1"/>
          </p:cNvSpPr>
          <p:nvPr>
            <p:ph type="title"/>
          </p:nvPr>
        </p:nvSpPr>
        <p:spPr/>
        <p:txBody>
          <a:bodyPr/>
          <a:lstStyle/>
          <a:p>
            <a:r>
              <a:rPr lang="en-US" sz="3000" dirty="0"/>
              <a:t>CEU dilemma</a:t>
            </a:r>
          </a:p>
        </p:txBody>
      </p:sp>
      <p:sp>
        <p:nvSpPr>
          <p:cNvPr id="3" name="Content Placeholder 2"/>
          <p:cNvSpPr>
            <a:spLocks noGrp="1"/>
          </p:cNvSpPr>
          <p:nvPr>
            <p:ph sz="half" idx="1"/>
          </p:nvPr>
        </p:nvSpPr>
        <p:spPr>
          <a:xfrm>
            <a:off x="228600" y="2400300"/>
            <a:ext cx="3371850" cy="3600450"/>
          </a:xfrm>
        </p:spPr>
        <p:txBody>
          <a:bodyPr/>
          <a:lstStyle/>
          <a:p>
            <a:r>
              <a:rPr lang="en-US" dirty="0"/>
              <a:t>One way to provide Continuing Education Units for professionals is to use a national service which sponsors quality presenters and offers to do the back office work for CEUs</a:t>
            </a:r>
          </a:p>
          <a:p>
            <a:r>
              <a:rPr lang="en-US" dirty="0"/>
              <a:t>Not all topics appropriate for charitable objectives</a:t>
            </a:r>
          </a:p>
        </p:txBody>
      </p:sp>
    </p:spTree>
    <p:extLst>
      <p:ext uri="{BB962C8B-B14F-4D97-AF65-F5344CB8AC3E}">
        <p14:creationId xmlns:p14="http://schemas.microsoft.com/office/powerpoint/2010/main" val="257995530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2050" y="878274"/>
            <a:ext cx="3543300" cy="5065327"/>
          </a:xfrm>
          <a:prstGeom prst="rect">
            <a:avLst/>
          </a:prstGeom>
        </p:spPr>
      </p:pic>
      <p:sp>
        <p:nvSpPr>
          <p:cNvPr id="9" name="Title 8"/>
          <p:cNvSpPr>
            <a:spLocks noGrp="1"/>
          </p:cNvSpPr>
          <p:nvPr>
            <p:ph type="title"/>
          </p:nvPr>
        </p:nvSpPr>
        <p:spPr>
          <a:xfrm>
            <a:off x="1162051" y="1277469"/>
            <a:ext cx="7793037" cy="1096565"/>
          </a:xfrm>
        </p:spPr>
        <p:txBody>
          <a:bodyPr/>
          <a:lstStyle/>
          <a:p>
            <a:br>
              <a:rPr lang="en-US" dirty="0"/>
            </a:br>
            <a:br>
              <a:rPr lang="en-US" dirty="0"/>
            </a:br>
            <a:br>
              <a:rPr lang="en-US" dirty="0"/>
            </a:br>
            <a:r>
              <a:rPr lang="en-US" dirty="0"/>
              <a:t>Targeting advisors</a:t>
            </a:r>
            <a:br>
              <a:rPr lang="en-US" dirty="0"/>
            </a:br>
            <a:endParaRPr lang="en-US" dirty="0"/>
          </a:p>
        </p:txBody>
      </p:sp>
      <p:sp>
        <p:nvSpPr>
          <p:cNvPr id="4" name="Content Placeholder 3"/>
          <p:cNvSpPr>
            <a:spLocks noGrp="1"/>
          </p:cNvSpPr>
          <p:nvPr>
            <p:ph sz="half" idx="1"/>
          </p:nvPr>
        </p:nvSpPr>
        <p:spPr>
          <a:xfrm>
            <a:off x="628650" y="2370535"/>
            <a:ext cx="4364038" cy="3086100"/>
          </a:xfrm>
        </p:spPr>
        <p:txBody>
          <a:bodyPr/>
          <a:lstStyle/>
          <a:p>
            <a:r>
              <a:rPr lang="en-US" dirty="0"/>
              <a:t>Targeting advisors using webinars</a:t>
            </a:r>
          </a:p>
          <a:p>
            <a:r>
              <a:rPr lang="en-US" dirty="0"/>
              <a:t>Exposure with trusted content provider</a:t>
            </a:r>
          </a:p>
          <a:p>
            <a:r>
              <a:rPr lang="en-US" dirty="0"/>
              <a:t>Sixty second commercial at start of presentation</a:t>
            </a:r>
          </a:p>
          <a:p>
            <a:r>
              <a:rPr lang="en-US" dirty="0"/>
              <a:t>Exposure to major advisor Email list</a:t>
            </a:r>
          </a:p>
          <a:p>
            <a:r>
              <a:rPr lang="en-US" dirty="0"/>
              <a:t>Direct link to planned giving pages from logo</a:t>
            </a:r>
          </a:p>
        </p:txBody>
      </p:sp>
      <p:sp>
        <p:nvSpPr>
          <p:cNvPr id="3" name="Arrow: Right 2"/>
          <p:cNvSpPr/>
          <p:nvPr/>
        </p:nvSpPr>
        <p:spPr bwMode="auto">
          <a:xfrm rot="7016437">
            <a:off x="6968769" y="3591135"/>
            <a:ext cx="514350" cy="179425"/>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Tahoma" pitchFamily="34" charset="0"/>
            </a:endParaRPr>
          </a:p>
        </p:txBody>
      </p:sp>
      <p:sp>
        <p:nvSpPr>
          <p:cNvPr id="7" name="Arrow: Right 6"/>
          <p:cNvSpPr/>
          <p:nvPr/>
        </p:nvSpPr>
        <p:spPr bwMode="auto">
          <a:xfrm rot="7016437">
            <a:off x="6854469" y="4855134"/>
            <a:ext cx="514350" cy="179425"/>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Tahoma" pitchFamily="34" charset="0"/>
            </a:endParaRPr>
          </a:p>
        </p:txBody>
      </p:sp>
    </p:spTree>
    <p:extLst>
      <p:ext uri="{BB962C8B-B14F-4D97-AF65-F5344CB8AC3E}">
        <p14:creationId xmlns:p14="http://schemas.microsoft.com/office/powerpoint/2010/main" val="33773339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Screen Clipping"/>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428750" y="2228850"/>
            <a:ext cx="2857500" cy="1677496"/>
          </a:xfrm>
        </p:spPr>
      </p:pic>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00600" y="1117389"/>
            <a:ext cx="3154619" cy="4855370"/>
          </a:xfrm>
        </p:spPr>
      </p:pic>
      <p:sp>
        <p:nvSpPr>
          <p:cNvPr id="6" name="TextBox 5"/>
          <p:cNvSpPr txBox="1"/>
          <p:nvPr/>
        </p:nvSpPr>
        <p:spPr>
          <a:xfrm>
            <a:off x="1243304" y="1119754"/>
            <a:ext cx="2956259" cy="507831"/>
          </a:xfrm>
          <a:prstGeom prst="rect">
            <a:avLst/>
          </a:prstGeom>
          <a:noFill/>
        </p:spPr>
        <p:txBody>
          <a:bodyPr wrap="none" rtlCol="0">
            <a:spAutoFit/>
          </a:bodyPr>
          <a:lstStyle/>
          <a:p>
            <a:r>
              <a:rPr lang="en-US" sz="2700" dirty="0">
                <a:solidFill>
                  <a:schemeClr val="tx2"/>
                </a:solidFill>
              </a:rPr>
              <a:t>Targeting advisors</a:t>
            </a:r>
          </a:p>
        </p:txBody>
      </p:sp>
      <p:sp>
        <p:nvSpPr>
          <p:cNvPr id="9" name="Right Arrow 8"/>
          <p:cNvSpPr/>
          <p:nvPr/>
        </p:nvSpPr>
        <p:spPr bwMode="auto">
          <a:xfrm>
            <a:off x="328905" y="3028950"/>
            <a:ext cx="928396" cy="370285"/>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350">
              <a:latin typeface="Tahoma" pitchFamily="34" charset="0"/>
            </a:endParaRPr>
          </a:p>
        </p:txBody>
      </p:sp>
      <p:pic>
        <p:nvPicPr>
          <p:cNvPr id="10" name="Picture 9"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8750" y="3988851"/>
            <a:ext cx="2857500" cy="1986240"/>
          </a:xfrm>
          <a:prstGeom prst="rect">
            <a:avLst/>
          </a:prstGeom>
        </p:spPr>
      </p:pic>
      <p:sp>
        <p:nvSpPr>
          <p:cNvPr id="11" name="Right Arrow 10"/>
          <p:cNvSpPr/>
          <p:nvPr/>
        </p:nvSpPr>
        <p:spPr bwMode="auto">
          <a:xfrm>
            <a:off x="328904" y="4800600"/>
            <a:ext cx="914400" cy="40005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350">
              <a:latin typeface="Tahoma" pitchFamily="34" charset="0"/>
            </a:endParaRPr>
          </a:p>
        </p:txBody>
      </p:sp>
    </p:spTree>
    <p:extLst>
      <p:ext uri="{BB962C8B-B14F-4D97-AF65-F5344CB8AC3E}">
        <p14:creationId xmlns:p14="http://schemas.microsoft.com/office/powerpoint/2010/main" val="16181678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sz="3000" dirty="0"/>
            </a:br>
            <a:r>
              <a:rPr lang="en-US" sz="3000" dirty="0"/>
              <a:t>Marketing ideas for advisors</a:t>
            </a:r>
            <a:br>
              <a:rPr lang="en-US" sz="3000" dirty="0"/>
            </a:br>
            <a:r>
              <a:rPr lang="en-US" sz="3000" dirty="0"/>
              <a:t>Feature in publications</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300" y="2514600"/>
            <a:ext cx="4725804" cy="3676143"/>
          </a:xfrm>
          <a:prstGeom prst="rect">
            <a:avLst/>
          </a:prstGeom>
        </p:spPr>
      </p:pic>
    </p:spTree>
    <p:extLst>
      <p:ext uri="{BB962C8B-B14F-4D97-AF65-F5344CB8AC3E}">
        <p14:creationId xmlns:p14="http://schemas.microsoft.com/office/powerpoint/2010/main" val="85825851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Marketing ideas for advisors</a:t>
            </a:r>
            <a:br>
              <a:rPr lang="en-US" sz="3000" dirty="0"/>
            </a:br>
            <a:r>
              <a:rPr lang="en-US" sz="3000" dirty="0"/>
              <a:t>Author articles for publications</a:t>
            </a:r>
          </a:p>
        </p:txBody>
      </p:sp>
      <p:pic>
        <p:nvPicPr>
          <p:cNvPr id="7" name="Content Placeholder 6"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550" y="2343150"/>
            <a:ext cx="5257800" cy="3771900"/>
          </a:xfrm>
        </p:spPr>
      </p:pic>
      <p:sp>
        <p:nvSpPr>
          <p:cNvPr id="8" name="Right Arrow 7"/>
          <p:cNvSpPr/>
          <p:nvPr/>
        </p:nvSpPr>
        <p:spPr bwMode="auto">
          <a:xfrm>
            <a:off x="800100" y="5957345"/>
            <a:ext cx="1143000" cy="1143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350">
              <a:latin typeface="Tahoma" pitchFamily="34" charset="0"/>
            </a:endParaRPr>
          </a:p>
        </p:txBody>
      </p:sp>
    </p:spTree>
    <p:extLst>
      <p:ext uri="{BB962C8B-B14F-4D97-AF65-F5344CB8AC3E}">
        <p14:creationId xmlns:p14="http://schemas.microsoft.com/office/powerpoint/2010/main" val="397397788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Marketing ideas for advisors</a:t>
            </a:r>
            <a:br>
              <a:rPr lang="en-US" sz="3000" dirty="0"/>
            </a:br>
            <a:r>
              <a:rPr lang="en-US" sz="3000" dirty="0"/>
              <a:t>Participate in seminars</a:t>
            </a:r>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629150" y="2228851"/>
            <a:ext cx="2857500" cy="1902532"/>
          </a:xfrm>
        </p:spPr>
      </p:pic>
      <p:sp>
        <p:nvSpPr>
          <p:cNvPr id="9" name="Content Placeholder 8"/>
          <p:cNvSpPr>
            <a:spLocks noGrp="1"/>
          </p:cNvSpPr>
          <p:nvPr>
            <p:ph sz="half" idx="2"/>
          </p:nvPr>
        </p:nvSpPr>
        <p:spPr>
          <a:xfrm>
            <a:off x="742950" y="2457450"/>
            <a:ext cx="3543300" cy="3567026"/>
          </a:xfrm>
        </p:spPr>
        <p:txBody>
          <a:bodyPr/>
          <a:lstStyle/>
          <a:p>
            <a:r>
              <a:rPr lang="en-US" dirty="0"/>
              <a:t>General estate planning topics</a:t>
            </a:r>
          </a:p>
          <a:p>
            <a:pPr lvl="1"/>
            <a:r>
              <a:rPr lang="en-US" dirty="0"/>
              <a:t>Tools and techniques</a:t>
            </a:r>
          </a:p>
          <a:p>
            <a:pPr lvl="1"/>
            <a:r>
              <a:rPr lang="en-US" dirty="0"/>
              <a:t>Basic of gift and estate taxes</a:t>
            </a:r>
          </a:p>
          <a:p>
            <a:r>
              <a:rPr lang="en-US" dirty="0"/>
              <a:t>Specific interest topics</a:t>
            </a:r>
          </a:p>
          <a:p>
            <a:pPr lvl="1"/>
            <a:r>
              <a:rPr lang="en-US" dirty="0"/>
              <a:t>Social security</a:t>
            </a:r>
          </a:p>
          <a:p>
            <a:pPr lvl="1"/>
            <a:r>
              <a:rPr lang="en-US" dirty="0"/>
              <a:t>Succession planning</a:t>
            </a:r>
          </a:p>
        </p:txBody>
      </p:sp>
      <p:pic>
        <p:nvPicPr>
          <p:cNvPr id="7" name="Picture 6"/>
          <p:cNvPicPr>
            <a:picLocks noChangeAspect="1"/>
          </p:cNvPicPr>
          <p:nvPr/>
        </p:nvPicPr>
        <p:blipFill>
          <a:blip r:embed="rId3"/>
          <a:stretch>
            <a:fillRect/>
          </a:stretch>
        </p:blipFill>
        <p:spPr>
          <a:xfrm>
            <a:off x="4629150" y="4131383"/>
            <a:ext cx="2857500" cy="1893094"/>
          </a:xfrm>
          <a:prstGeom prst="rect">
            <a:avLst/>
          </a:prstGeom>
        </p:spPr>
      </p:pic>
    </p:spTree>
    <p:extLst>
      <p:ext uri="{BB962C8B-B14F-4D97-AF65-F5344CB8AC3E}">
        <p14:creationId xmlns:p14="http://schemas.microsoft.com/office/powerpoint/2010/main" val="422232267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000" dirty="0"/>
              <a:t>Marketing ideas for advisors</a:t>
            </a:r>
            <a:br>
              <a:rPr lang="en-US" sz="3000" dirty="0"/>
            </a:br>
            <a:r>
              <a:rPr lang="en-US" sz="3000" dirty="0"/>
              <a:t>Participate in seminars</a:t>
            </a:r>
          </a:p>
        </p:txBody>
      </p:sp>
      <p:sp>
        <p:nvSpPr>
          <p:cNvPr id="9" name="Content Placeholder 8"/>
          <p:cNvSpPr>
            <a:spLocks noGrp="1"/>
          </p:cNvSpPr>
          <p:nvPr>
            <p:ph sz="half" idx="1"/>
          </p:nvPr>
        </p:nvSpPr>
        <p:spPr>
          <a:xfrm>
            <a:off x="628650" y="2400300"/>
            <a:ext cx="3810000" cy="3086100"/>
          </a:xfrm>
        </p:spPr>
        <p:txBody>
          <a:bodyPr/>
          <a:lstStyle/>
          <a:p>
            <a:r>
              <a:rPr lang="en-US" sz="1500" dirty="0"/>
              <a:t>Hospice of the Suncoast</a:t>
            </a:r>
          </a:p>
          <a:p>
            <a:r>
              <a:rPr lang="en-US" sz="1500" dirty="0"/>
              <a:t>E-mail blast</a:t>
            </a:r>
          </a:p>
          <a:p>
            <a:pPr marL="0" indent="0">
              <a:buNone/>
            </a:pPr>
            <a:br>
              <a:rPr lang="en-US" sz="1500" dirty="0"/>
            </a:br>
            <a:r>
              <a:rPr lang="en-US" sz="1500" i="1" dirty="0"/>
              <a:t>Welcome to Suncoast Hospice Foundation’s E-Newsletter, bringing you closer as a friend, partner and supporter.</a:t>
            </a:r>
            <a:r>
              <a:rPr lang="en-US" sz="1500" dirty="0"/>
              <a:t>  We are pleased to announce Suncoast Hospice Foundation’s next ‘Panel Discussion’ seminar.  These seminars take you through the next phases of life, helping you to understand, plan and be prepared.</a:t>
            </a:r>
          </a:p>
          <a:p>
            <a:endParaRPr lang="en-US" sz="1500" dirty="0"/>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3450" y="2129713"/>
            <a:ext cx="3543607" cy="4006562"/>
          </a:xfrm>
          <a:prstGeom prst="rect">
            <a:avLst/>
          </a:prstGeom>
        </p:spPr>
      </p:pic>
    </p:spTree>
    <p:extLst>
      <p:ext uri="{BB962C8B-B14F-4D97-AF65-F5344CB8AC3E}">
        <p14:creationId xmlns:p14="http://schemas.microsoft.com/office/powerpoint/2010/main" val="373756272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Marketing ideas for advisors</a:t>
            </a:r>
            <a:br>
              <a:rPr lang="en-US" sz="3000" dirty="0"/>
            </a:br>
            <a:r>
              <a:rPr lang="en-US" sz="3000" dirty="0"/>
              <a:t>Forums for Philanthropy</a:t>
            </a:r>
          </a:p>
        </p:txBody>
      </p:sp>
      <p:sp>
        <p:nvSpPr>
          <p:cNvPr id="4" name="Content Placeholder 3"/>
          <p:cNvSpPr>
            <a:spLocks noGrp="1"/>
          </p:cNvSpPr>
          <p:nvPr>
            <p:ph idx="1"/>
          </p:nvPr>
        </p:nvSpPr>
        <p:spPr>
          <a:xfrm>
            <a:off x="685800" y="2370535"/>
            <a:ext cx="7173516" cy="3630215"/>
          </a:xfrm>
        </p:spPr>
        <p:txBody>
          <a:bodyPr/>
          <a:lstStyle/>
          <a:p>
            <a:r>
              <a:rPr lang="en-US" sz="2100" dirty="0"/>
              <a:t>Assist advisors in creating a </a:t>
            </a:r>
            <a:r>
              <a:rPr lang="en-US" sz="2100" dirty="0">
                <a:solidFill>
                  <a:srgbClr val="FF0000"/>
                </a:solidFill>
              </a:rPr>
              <a:t>charitable strategy forum </a:t>
            </a:r>
            <a:r>
              <a:rPr lang="en-US" sz="2100" dirty="0"/>
              <a:t>for their clients on individual philanthropic strategies</a:t>
            </a:r>
          </a:p>
          <a:p>
            <a:pPr lvl="1"/>
            <a:r>
              <a:rPr lang="en-US" sz="1800" dirty="0"/>
              <a:t>Help donors to understand opportunities, motivations, values and goals for their philanthropy</a:t>
            </a:r>
          </a:p>
          <a:p>
            <a:pPr lvl="1"/>
            <a:r>
              <a:rPr lang="en-US" sz="1800" dirty="0"/>
              <a:t>Regional meeting of advisors</a:t>
            </a:r>
          </a:p>
          <a:p>
            <a:pPr lvl="1"/>
            <a:r>
              <a:rPr lang="en-US" sz="1800" dirty="0"/>
              <a:t>Family office presentation on the wealth strategies</a:t>
            </a:r>
          </a:p>
          <a:p>
            <a:pPr lvl="1"/>
            <a:r>
              <a:rPr lang="en-US" sz="1800" dirty="0"/>
              <a:t>Investment office lunch or before hours presentation</a:t>
            </a:r>
          </a:p>
          <a:p>
            <a:pPr marL="342900" lvl="1" indent="0">
              <a:buNone/>
            </a:pPr>
            <a:endParaRPr lang="en-US" sz="18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86550" y="945159"/>
            <a:ext cx="1863327" cy="124221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3700" y="4573189"/>
            <a:ext cx="1903413" cy="1427561"/>
          </a:xfrm>
          <a:prstGeom prst="rect">
            <a:avLst/>
          </a:prstGeom>
        </p:spPr>
      </p:pic>
    </p:spTree>
    <p:extLst>
      <p:ext uri="{BB962C8B-B14F-4D97-AF65-F5344CB8AC3E}">
        <p14:creationId xmlns:p14="http://schemas.microsoft.com/office/powerpoint/2010/main" val="27231578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Advisors on </a:t>
            </a:r>
            <a:r>
              <a:rPr lang="en-US" sz="3000" dirty="0" err="1"/>
              <a:t>Linkedin</a:t>
            </a:r>
            <a:endParaRPr lang="en-US" sz="3000"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209800"/>
            <a:ext cx="6549864" cy="4191000"/>
          </a:xfrm>
          <a:prstGeom prst="rect">
            <a:avLst/>
          </a:prstGeom>
        </p:spPr>
      </p:pic>
      <p:sp>
        <p:nvSpPr>
          <p:cNvPr id="3" name="Arrow: Down 2"/>
          <p:cNvSpPr/>
          <p:nvPr/>
        </p:nvSpPr>
        <p:spPr bwMode="auto">
          <a:xfrm rot="3242359">
            <a:off x="5659160" y="1296214"/>
            <a:ext cx="439217" cy="1143000"/>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Tahoma" pitchFamily="34" charset="0"/>
            </a:endParaRPr>
          </a:p>
        </p:txBody>
      </p:sp>
    </p:spTree>
    <p:extLst>
      <p:ext uri="{BB962C8B-B14F-4D97-AF65-F5344CB8AC3E}">
        <p14:creationId xmlns:p14="http://schemas.microsoft.com/office/powerpoint/2010/main" val="8264295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Advisors on </a:t>
            </a:r>
            <a:r>
              <a:rPr lang="en-US" sz="3000" dirty="0" err="1"/>
              <a:t>Linkedin</a:t>
            </a:r>
            <a:endParaRPr lang="en-US" sz="3000" dirty="0"/>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50" y="2209800"/>
            <a:ext cx="6601308" cy="4267199"/>
          </a:xfrm>
          <a:prstGeom prst="rect">
            <a:avLst/>
          </a:prstGeom>
        </p:spPr>
      </p:pic>
      <p:sp>
        <p:nvSpPr>
          <p:cNvPr id="4" name="Arrow: Down 3"/>
          <p:cNvSpPr/>
          <p:nvPr/>
        </p:nvSpPr>
        <p:spPr bwMode="auto">
          <a:xfrm rot="4116132">
            <a:off x="5062355" y="1497475"/>
            <a:ext cx="416263" cy="1173599"/>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Tahoma" pitchFamily="34" charset="0"/>
            </a:endParaRPr>
          </a:p>
        </p:txBody>
      </p:sp>
    </p:spTree>
    <p:extLst>
      <p:ext uri="{BB962C8B-B14F-4D97-AF65-F5344CB8AC3E}">
        <p14:creationId xmlns:p14="http://schemas.microsoft.com/office/powerpoint/2010/main" val="297497479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4721" y="873578"/>
            <a:ext cx="5618285" cy="5252936"/>
          </a:xfrm>
          <a:prstGeom prst="rect">
            <a:avLst/>
          </a:prstGeom>
        </p:spPr>
      </p:pic>
      <p:sp>
        <p:nvSpPr>
          <p:cNvPr id="2" name="TextBox 1"/>
          <p:cNvSpPr txBox="1"/>
          <p:nvPr/>
        </p:nvSpPr>
        <p:spPr>
          <a:xfrm>
            <a:off x="1257300" y="1143000"/>
            <a:ext cx="2857500" cy="1015663"/>
          </a:xfrm>
          <a:prstGeom prst="rect">
            <a:avLst/>
          </a:prstGeom>
          <a:noFill/>
        </p:spPr>
        <p:txBody>
          <a:bodyPr wrap="square" rtlCol="0">
            <a:spAutoFit/>
          </a:bodyPr>
          <a:lstStyle/>
          <a:p>
            <a:r>
              <a:rPr lang="en-US" sz="3000" dirty="0" err="1">
                <a:solidFill>
                  <a:schemeClr val="tx2"/>
                </a:solidFill>
              </a:rPr>
              <a:t>Linkedin</a:t>
            </a:r>
            <a:r>
              <a:rPr lang="en-US" sz="3000" dirty="0">
                <a:solidFill>
                  <a:schemeClr val="tx2"/>
                </a:solidFill>
              </a:rPr>
              <a:t> promotion </a:t>
            </a:r>
          </a:p>
        </p:txBody>
      </p:sp>
    </p:spTree>
    <p:extLst>
      <p:ext uri="{BB962C8B-B14F-4D97-AF65-F5344CB8AC3E}">
        <p14:creationId xmlns:p14="http://schemas.microsoft.com/office/powerpoint/2010/main" val="418015385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Advisor</a:t>
            </a:r>
            <a:br>
              <a:rPr lang="en-US" dirty="0"/>
            </a:br>
            <a:r>
              <a:rPr lang="en-US" dirty="0"/>
              <a:t>competition</a:t>
            </a:r>
          </a:p>
        </p:txBody>
      </p:sp>
      <p:sp>
        <p:nvSpPr>
          <p:cNvPr id="6" name="Content Placeholder 5"/>
          <p:cNvSpPr>
            <a:spLocks noGrp="1"/>
          </p:cNvSpPr>
          <p:nvPr>
            <p:ph sz="half" idx="4294967295"/>
          </p:nvPr>
        </p:nvSpPr>
        <p:spPr>
          <a:xfrm>
            <a:off x="457201" y="2472067"/>
            <a:ext cx="3565922" cy="3086100"/>
          </a:xfrm>
        </p:spPr>
        <p:txBody>
          <a:bodyPr/>
          <a:lstStyle/>
          <a:p>
            <a:r>
              <a:rPr lang="en-US" sz="1050" b="1" dirty="0"/>
              <a:t>Vision</a:t>
            </a:r>
          </a:p>
          <a:p>
            <a:r>
              <a:rPr lang="en-US" sz="1050" dirty="0"/>
              <a:t>A world where all children can reach their full potential.</a:t>
            </a:r>
          </a:p>
          <a:p>
            <a:r>
              <a:rPr lang="en-US" sz="1050" b="1" dirty="0"/>
              <a:t>Mission</a:t>
            </a:r>
          </a:p>
          <a:p>
            <a:r>
              <a:rPr lang="en-US" sz="1050" dirty="0"/>
              <a:t>Ensuring children are safe, healthy, educated - and ready for their future.</a:t>
            </a:r>
          </a:p>
          <a:p>
            <a:r>
              <a:rPr lang="en-US" sz="1050" b="1" dirty="0"/>
              <a:t>Values</a:t>
            </a:r>
          </a:p>
          <a:p>
            <a:r>
              <a:rPr lang="en-US" sz="1050" dirty="0"/>
              <a:t>We focus on the most vulnerable children</a:t>
            </a:r>
          </a:p>
          <a:p>
            <a:r>
              <a:rPr lang="en-US" sz="1050" dirty="0"/>
              <a:t>We engage local expertise in identifying promising opportunities, solving problems, and ongoing learning.</a:t>
            </a:r>
          </a:p>
          <a:p>
            <a:r>
              <a:rPr lang="en-US" sz="1050" dirty="0"/>
              <a:t>We promote and pursue practical innovations based on high quality evidence.</a:t>
            </a:r>
          </a:p>
          <a:p>
            <a:r>
              <a:rPr lang="en-US" sz="1050" dirty="0"/>
              <a:t>We effectively steward the resources entrusted to us.</a:t>
            </a:r>
          </a:p>
          <a:p>
            <a:endParaRPr lang="en-US" sz="1050" dirty="0"/>
          </a:p>
        </p:txBody>
      </p:sp>
      <p:pic>
        <p:nvPicPr>
          <p:cNvPr id="8" name="Content Placeholder 7" descr="Screen Clipping"/>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085850" y="5055394"/>
            <a:ext cx="1541860" cy="802481"/>
          </a:xfr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8596" y="1200151"/>
            <a:ext cx="4115305" cy="4715533"/>
          </a:xfrm>
          <a:prstGeom prst="rect">
            <a:avLst/>
          </a:prstGeom>
        </p:spPr>
      </p:pic>
    </p:spTree>
    <p:extLst>
      <p:ext uri="{BB962C8B-B14F-4D97-AF65-F5344CB8AC3E}">
        <p14:creationId xmlns:p14="http://schemas.microsoft.com/office/powerpoint/2010/main" val="63999832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Resources:  Building and advisor network</a:t>
            </a:r>
          </a:p>
        </p:txBody>
      </p:sp>
      <p:sp>
        <p:nvSpPr>
          <p:cNvPr id="4" name="Content Placeholder 3"/>
          <p:cNvSpPr>
            <a:spLocks noGrp="1"/>
          </p:cNvSpPr>
          <p:nvPr>
            <p:ph idx="1"/>
          </p:nvPr>
        </p:nvSpPr>
        <p:spPr>
          <a:xfrm>
            <a:off x="628650" y="2343150"/>
            <a:ext cx="8001000" cy="3543300"/>
          </a:xfrm>
        </p:spPr>
        <p:txBody>
          <a:bodyPr/>
          <a:lstStyle/>
          <a:p>
            <a:r>
              <a:rPr lang="en-US" sz="1800" dirty="0">
                <a:solidFill>
                  <a:schemeClr val="tx2"/>
                </a:solidFill>
                <a:hlinkClick r:id="rId2"/>
              </a:rPr>
              <a:t>www.connellandassoc.com/PGMentorpromotion/BuildinganadvisornetworkAugust05.pdf</a:t>
            </a:r>
            <a:endParaRPr lang="en-US" sz="1800" dirty="0">
              <a:solidFill>
                <a:schemeClr val="tx2"/>
              </a:solidFill>
            </a:endParaRPr>
          </a:p>
          <a:p>
            <a:r>
              <a:rPr lang="en-US" sz="1800" dirty="0">
                <a:solidFill>
                  <a:schemeClr val="tx2"/>
                </a:solidFill>
                <a:hlinkClick r:id="rId3"/>
              </a:rPr>
              <a:t>www.carolynmappleton.com/building-relationships-with-professional-advisors/</a:t>
            </a:r>
            <a:endParaRPr lang="en-US" sz="1800" dirty="0">
              <a:solidFill>
                <a:schemeClr val="tx2"/>
              </a:solidFill>
            </a:endParaRPr>
          </a:p>
          <a:p>
            <a:r>
              <a:rPr lang="en-US" sz="1800" dirty="0">
                <a:solidFill>
                  <a:schemeClr val="tx2"/>
                </a:solidFill>
                <a:hlinkClick r:id="rId4"/>
              </a:rPr>
              <a:t>www.kathrynmireeandassociates.com/PDF</a:t>
            </a:r>
            <a:endParaRPr lang="en-US" sz="1800" dirty="0">
              <a:solidFill>
                <a:schemeClr val="tx2"/>
              </a:solidFill>
            </a:endParaRPr>
          </a:p>
          <a:p>
            <a:r>
              <a:rPr lang="en-US" sz="1800" dirty="0">
                <a:solidFill>
                  <a:schemeClr val="tx2"/>
                </a:solidFill>
                <a:hlinkClick r:id="rId5"/>
              </a:rPr>
              <a:t>www.pgdc.com/pgdc/professional-advisors-guide-working-non-profit-organizations</a:t>
            </a:r>
            <a:endParaRPr lang="en-US" sz="1800" dirty="0">
              <a:solidFill>
                <a:schemeClr val="tx2"/>
              </a:solidFill>
            </a:endParaRPr>
          </a:p>
          <a:p>
            <a:r>
              <a:rPr lang="en-US" sz="1800" dirty="0">
                <a:solidFill>
                  <a:schemeClr val="tx2"/>
                </a:solidFill>
                <a:hlinkClick r:id="rId6"/>
              </a:rPr>
              <a:t>www.givingforum.org/sites/default/files/resources/Work%20with%20Professional%20Advisors%20%20Focus%20A%20Tactic%202.PDF</a:t>
            </a:r>
            <a:endParaRPr lang="en-US" sz="1800" dirty="0">
              <a:solidFill>
                <a:schemeClr val="tx2"/>
              </a:solidFill>
            </a:endParaRPr>
          </a:p>
          <a:p>
            <a:r>
              <a:rPr lang="en-US" sz="1800" dirty="0">
                <a:solidFill>
                  <a:schemeClr val="tx2"/>
                </a:solidFill>
                <a:hlinkClick r:id="rId7"/>
              </a:rPr>
              <a:t>www.pgdc.com/pgdc/interview-todd-fithian-inter-disciplinary-professional-collaboration</a:t>
            </a:r>
            <a:r>
              <a:rPr lang="en-US" sz="1800" dirty="0">
                <a:solidFill>
                  <a:schemeClr val="tx2"/>
                </a:solidFill>
              </a:rPr>
              <a:t> </a:t>
            </a:r>
          </a:p>
          <a:p>
            <a:pPr lvl="1"/>
            <a:endParaRPr lang="en-US" sz="1800" dirty="0">
              <a:solidFill>
                <a:schemeClr val="tx2">
                  <a:lumMod val="75000"/>
                </a:schemeClr>
              </a:solidFill>
            </a:endParaRPr>
          </a:p>
          <a:p>
            <a:endParaRPr lang="en-US" sz="2100" dirty="0">
              <a:solidFill>
                <a:schemeClr val="tx2">
                  <a:lumMod val="75000"/>
                </a:schemeClr>
              </a:solidFill>
            </a:endParaRPr>
          </a:p>
        </p:txBody>
      </p:sp>
    </p:spTree>
    <p:extLst>
      <p:ext uri="{BB962C8B-B14F-4D97-AF65-F5344CB8AC3E}">
        <p14:creationId xmlns:p14="http://schemas.microsoft.com/office/powerpoint/2010/main" val="8358165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solidFill>
                  <a:srgbClr val="FF0000"/>
                </a:solidFill>
              </a:rPr>
              <a:t>Additional thoughts: </a:t>
            </a:r>
            <a:r>
              <a:rPr lang="en-US" sz="2400" dirty="0"/>
              <a:t>Financial Media Group</a:t>
            </a:r>
            <a:br>
              <a:rPr lang="en-US" sz="2400" dirty="0"/>
            </a:br>
            <a:r>
              <a:rPr lang="en-US" sz="2400" dirty="0"/>
              <a:t>Source for registered investment advisors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8850" y="2286000"/>
            <a:ext cx="3104057" cy="3589824"/>
          </a:xfrm>
          <a:prstGeom prst="rect">
            <a:avLst/>
          </a:prstGeom>
        </p:spPr>
      </p:pic>
      <p:sp>
        <p:nvSpPr>
          <p:cNvPr id="4" name="Arrow: Right 3"/>
          <p:cNvSpPr/>
          <p:nvPr/>
        </p:nvSpPr>
        <p:spPr bwMode="auto">
          <a:xfrm>
            <a:off x="742950" y="4857750"/>
            <a:ext cx="1314450" cy="51435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Tahoma" pitchFamily="34" charset="0"/>
            </a:endParaRPr>
          </a:p>
        </p:txBody>
      </p:sp>
    </p:spTree>
    <p:extLst>
      <p:ext uri="{BB962C8B-B14F-4D97-AF65-F5344CB8AC3E}">
        <p14:creationId xmlns:p14="http://schemas.microsoft.com/office/powerpoint/2010/main" val="189708700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1292" y="1257300"/>
            <a:ext cx="5600700" cy="4822704"/>
          </a:xfrm>
          <a:prstGeom prst="rect">
            <a:avLst/>
          </a:prstGeom>
        </p:spPr>
      </p:pic>
      <p:sp>
        <p:nvSpPr>
          <p:cNvPr id="5" name="TextBox 4"/>
          <p:cNvSpPr txBox="1"/>
          <p:nvPr/>
        </p:nvSpPr>
        <p:spPr>
          <a:xfrm>
            <a:off x="4343400" y="985837"/>
            <a:ext cx="6743700" cy="300082"/>
          </a:xfrm>
          <a:prstGeom prst="rect">
            <a:avLst/>
          </a:prstGeom>
          <a:noFill/>
        </p:spPr>
        <p:txBody>
          <a:bodyPr wrap="square" rtlCol="0">
            <a:spAutoFit/>
          </a:bodyPr>
          <a:lstStyle/>
          <a:p>
            <a:r>
              <a:rPr lang="en-US" sz="1350" dirty="0">
                <a:solidFill>
                  <a:schemeClr val="tx2">
                    <a:lumMod val="60000"/>
                    <a:lumOff val="40000"/>
                  </a:schemeClr>
                </a:solidFill>
              </a:rPr>
              <a:t>St. Jude advertisement on WealthManagement.com</a:t>
            </a:r>
          </a:p>
        </p:txBody>
      </p:sp>
      <p:sp>
        <p:nvSpPr>
          <p:cNvPr id="2" name="TextBox 1"/>
          <p:cNvSpPr txBox="1"/>
          <p:nvPr/>
        </p:nvSpPr>
        <p:spPr>
          <a:xfrm>
            <a:off x="285750" y="2686050"/>
            <a:ext cx="3296736" cy="1200329"/>
          </a:xfrm>
          <a:prstGeom prst="rect">
            <a:avLst/>
          </a:prstGeom>
          <a:noFill/>
        </p:spPr>
        <p:txBody>
          <a:bodyPr wrap="none" rtlCol="0">
            <a:spAutoFit/>
          </a:bodyPr>
          <a:lstStyle/>
          <a:p>
            <a:pPr marL="342900" indent="-342900">
              <a:buFont typeface="Wingdings" panose="05000000000000000000" pitchFamily="2" charset="2"/>
              <a:buChar char="q"/>
            </a:pPr>
            <a:r>
              <a:rPr lang="en-US" sz="2400" dirty="0">
                <a:solidFill>
                  <a:schemeClr val="tx2"/>
                </a:solidFill>
              </a:rPr>
              <a:t>Daily national Email </a:t>
            </a:r>
          </a:p>
          <a:p>
            <a:r>
              <a:rPr lang="en-US" sz="2400" dirty="0">
                <a:solidFill>
                  <a:schemeClr val="tx2"/>
                </a:solidFill>
              </a:rPr>
              <a:t>blasts to advisors</a:t>
            </a:r>
          </a:p>
          <a:p>
            <a:r>
              <a:rPr lang="en-US" sz="2400" dirty="0">
                <a:solidFill>
                  <a:schemeClr val="tx2"/>
                </a:solidFill>
              </a:rPr>
              <a:t>tag along promotions</a:t>
            </a:r>
          </a:p>
        </p:txBody>
      </p:sp>
      <p:sp>
        <p:nvSpPr>
          <p:cNvPr id="3" name="Rectangle 2"/>
          <p:cNvSpPr/>
          <p:nvPr/>
        </p:nvSpPr>
        <p:spPr>
          <a:xfrm>
            <a:off x="213648" y="1111218"/>
            <a:ext cx="2923173" cy="461665"/>
          </a:xfrm>
          <a:prstGeom prst="rect">
            <a:avLst/>
          </a:prstGeom>
        </p:spPr>
        <p:txBody>
          <a:bodyPr wrap="none">
            <a:spAutoFit/>
          </a:bodyPr>
          <a:lstStyle/>
          <a:p>
            <a:r>
              <a:rPr lang="en-US" sz="2400" dirty="0">
                <a:solidFill>
                  <a:srgbClr val="FF0000"/>
                </a:solidFill>
              </a:rPr>
              <a:t>Additional thoughts:</a:t>
            </a:r>
          </a:p>
        </p:txBody>
      </p:sp>
    </p:spTree>
    <p:extLst>
      <p:ext uri="{BB962C8B-B14F-4D97-AF65-F5344CB8AC3E}">
        <p14:creationId xmlns:p14="http://schemas.microsoft.com/office/powerpoint/2010/main" val="14097170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2331" y="2111885"/>
            <a:ext cx="6858000" cy="3294039"/>
          </a:xfrm>
          <a:prstGeom prst="rect">
            <a:avLst/>
          </a:prstGeom>
        </p:spPr>
      </p:pic>
      <p:sp>
        <p:nvSpPr>
          <p:cNvPr id="5" name="TextBox 4"/>
          <p:cNvSpPr txBox="1"/>
          <p:nvPr/>
        </p:nvSpPr>
        <p:spPr>
          <a:xfrm>
            <a:off x="1152331" y="5429250"/>
            <a:ext cx="6743700" cy="507831"/>
          </a:xfrm>
          <a:prstGeom prst="rect">
            <a:avLst/>
          </a:prstGeom>
          <a:noFill/>
        </p:spPr>
        <p:txBody>
          <a:bodyPr wrap="square" rtlCol="0">
            <a:spAutoFit/>
          </a:bodyPr>
          <a:lstStyle/>
          <a:p>
            <a:r>
              <a:rPr lang="en-US" sz="1350" dirty="0">
                <a:solidFill>
                  <a:schemeClr val="tx2">
                    <a:lumMod val="60000"/>
                    <a:lumOff val="40000"/>
                  </a:schemeClr>
                </a:solidFill>
              </a:rPr>
              <a:t>https://www.stjude.org/give/legacy-giving/legacy-giving-at-st-jude-for-financial-professionals.html#requestinfo</a:t>
            </a:r>
          </a:p>
        </p:txBody>
      </p:sp>
      <p:sp>
        <p:nvSpPr>
          <p:cNvPr id="2" name="Title 1"/>
          <p:cNvSpPr>
            <a:spLocks noGrp="1"/>
          </p:cNvSpPr>
          <p:nvPr>
            <p:ph type="title"/>
          </p:nvPr>
        </p:nvSpPr>
        <p:spPr/>
        <p:txBody>
          <a:bodyPr/>
          <a:lstStyle/>
          <a:p>
            <a:r>
              <a:rPr lang="en-US" sz="2400" dirty="0">
                <a:solidFill>
                  <a:srgbClr val="FF0000"/>
                </a:solidFill>
              </a:rPr>
              <a:t>Additional thoughts:</a:t>
            </a:r>
            <a:br>
              <a:rPr lang="en-US" sz="2400" dirty="0"/>
            </a:br>
            <a:r>
              <a:rPr lang="en-US" sz="2400" dirty="0"/>
              <a:t>National effort to target advisors</a:t>
            </a:r>
          </a:p>
        </p:txBody>
      </p:sp>
    </p:spTree>
    <p:extLst>
      <p:ext uri="{BB962C8B-B14F-4D97-AF65-F5344CB8AC3E}">
        <p14:creationId xmlns:p14="http://schemas.microsoft.com/office/powerpoint/2010/main" val="4805576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171701"/>
            <a:ext cx="6858000" cy="2931197"/>
          </a:xfrm>
          <a:prstGeom prst="rect">
            <a:avLst/>
          </a:prstGeom>
        </p:spPr>
      </p:pic>
      <p:sp>
        <p:nvSpPr>
          <p:cNvPr id="3" name="Title 2"/>
          <p:cNvSpPr>
            <a:spLocks noGrp="1"/>
          </p:cNvSpPr>
          <p:nvPr>
            <p:ph type="title"/>
          </p:nvPr>
        </p:nvSpPr>
        <p:spPr/>
        <p:txBody>
          <a:bodyPr/>
          <a:lstStyle/>
          <a:p>
            <a:r>
              <a:rPr lang="en-US" sz="2400" dirty="0">
                <a:solidFill>
                  <a:srgbClr val="FF0000"/>
                </a:solidFill>
              </a:rPr>
              <a:t>Additional thoughts: </a:t>
            </a:r>
            <a:r>
              <a:rPr lang="en-US" sz="2400" dirty="0"/>
              <a:t>Full service charitable strategies</a:t>
            </a:r>
          </a:p>
        </p:txBody>
      </p:sp>
    </p:spTree>
    <p:extLst>
      <p:ext uri="{BB962C8B-B14F-4D97-AF65-F5344CB8AC3E}">
        <p14:creationId xmlns:p14="http://schemas.microsoft.com/office/powerpoint/2010/main" val="38213597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8850" y="2343151"/>
            <a:ext cx="6858000" cy="3098888"/>
          </a:xfrm>
          <a:prstGeom prst="rect">
            <a:avLst/>
          </a:prstGeom>
        </p:spPr>
      </p:pic>
      <p:sp>
        <p:nvSpPr>
          <p:cNvPr id="3" name="Right Arrow 2"/>
          <p:cNvSpPr/>
          <p:nvPr/>
        </p:nvSpPr>
        <p:spPr bwMode="auto">
          <a:xfrm>
            <a:off x="5543550" y="4572000"/>
            <a:ext cx="1028700" cy="40005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350">
              <a:latin typeface="Tahoma" pitchFamily="34" charset="0"/>
            </a:endParaRPr>
          </a:p>
        </p:txBody>
      </p:sp>
      <p:sp>
        <p:nvSpPr>
          <p:cNvPr id="4" name="Title 3"/>
          <p:cNvSpPr>
            <a:spLocks noGrp="1"/>
          </p:cNvSpPr>
          <p:nvPr>
            <p:ph type="title"/>
          </p:nvPr>
        </p:nvSpPr>
        <p:spPr/>
        <p:txBody>
          <a:bodyPr/>
          <a:lstStyle/>
          <a:p>
            <a:r>
              <a:rPr lang="en-US" sz="2700" dirty="0">
                <a:solidFill>
                  <a:srgbClr val="FF0000"/>
                </a:solidFill>
              </a:rPr>
              <a:t>Additional thoughts:</a:t>
            </a:r>
            <a:br>
              <a:rPr lang="en-US" sz="2700" dirty="0">
                <a:solidFill>
                  <a:srgbClr val="FF0000"/>
                </a:solidFill>
              </a:rPr>
            </a:br>
            <a:r>
              <a:rPr lang="en-US" sz="2700" dirty="0"/>
              <a:t>Endorsement from professional advisor</a:t>
            </a: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99" y="2457451"/>
            <a:ext cx="2783114" cy="3543299"/>
          </a:xfrm>
          <a:prstGeom prst="rect">
            <a:avLst/>
          </a:prstGeom>
        </p:spPr>
      </p:pic>
      <p:sp>
        <p:nvSpPr>
          <p:cNvPr id="6" name="Right Arrow 2"/>
          <p:cNvSpPr/>
          <p:nvPr/>
        </p:nvSpPr>
        <p:spPr bwMode="auto">
          <a:xfrm rot="10439641">
            <a:off x="1519799" y="3030634"/>
            <a:ext cx="1028700" cy="320459"/>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350">
              <a:latin typeface="Tahoma" pitchFamily="34" charset="0"/>
            </a:endParaRPr>
          </a:p>
        </p:txBody>
      </p:sp>
      <p:sp>
        <p:nvSpPr>
          <p:cNvPr id="7" name="Rectangle 6"/>
          <p:cNvSpPr/>
          <p:nvPr/>
        </p:nvSpPr>
        <p:spPr>
          <a:xfrm>
            <a:off x="2006082" y="3390257"/>
            <a:ext cx="851418" cy="507831"/>
          </a:xfrm>
          <a:prstGeom prst="rect">
            <a:avLst/>
          </a:prstGeom>
        </p:spPr>
        <p:txBody>
          <a:bodyPr wrap="square">
            <a:spAutoFit/>
          </a:bodyPr>
          <a:lstStyle/>
          <a:p>
            <a:r>
              <a:rPr lang="en-US" sz="1350" dirty="0">
                <a:solidFill>
                  <a:schemeClr val="tx2"/>
                </a:solidFill>
              </a:rPr>
              <a:t>Attorney</a:t>
            </a:r>
          </a:p>
          <a:p>
            <a:r>
              <a:rPr lang="en-US" sz="1350" dirty="0">
                <a:solidFill>
                  <a:schemeClr val="tx2"/>
                </a:solidFill>
              </a:rPr>
              <a:t>Other</a:t>
            </a:r>
          </a:p>
        </p:txBody>
      </p:sp>
    </p:spTree>
    <p:extLst>
      <p:ext uri="{BB962C8B-B14F-4D97-AF65-F5344CB8AC3E}">
        <p14:creationId xmlns:p14="http://schemas.microsoft.com/office/powerpoint/2010/main" val="270565215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532" y="1397947"/>
            <a:ext cx="6127954" cy="830903"/>
          </a:xfrm>
        </p:spPr>
        <p:txBody>
          <a:bodyPr>
            <a:normAutofit/>
          </a:bodyPr>
          <a:lstStyle/>
          <a:p>
            <a:pPr algn="ctr"/>
            <a:r>
              <a:rPr lang="en-US" sz="3600" b="1" i="1" dirty="0"/>
              <a:t>Thank you!</a:t>
            </a:r>
          </a:p>
        </p:txBody>
      </p:sp>
      <p:sp>
        <p:nvSpPr>
          <p:cNvPr id="5" name="Rectangle 4"/>
          <p:cNvSpPr/>
          <p:nvPr/>
        </p:nvSpPr>
        <p:spPr>
          <a:xfrm>
            <a:off x="1917502" y="2325791"/>
            <a:ext cx="5308997" cy="2571750"/>
          </a:xfrm>
          <a:prstGeom prst="rect">
            <a:avLst/>
          </a:prstGeom>
          <a:solidFill>
            <a:schemeClr val="bg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7" name="Rectangle 2"/>
          <p:cNvSpPr>
            <a:spLocks noChangeArrowheads="1"/>
          </p:cNvSpPr>
          <p:nvPr/>
        </p:nvSpPr>
        <p:spPr bwMode="auto">
          <a:xfrm>
            <a:off x="1968698" y="2641902"/>
            <a:ext cx="5257800" cy="196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a:defRPr/>
            </a:pPr>
            <a:r>
              <a:rPr lang="en-US" sz="1350" b="1" dirty="0">
                <a:solidFill>
                  <a:schemeClr val="bg2">
                    <a:lumMod val="10000"/>
                  </a:schemeClr>
                </a:solidFill>
                <a:latin typeface="Arial" charset="0"/>
                <a:cs typeface="Arial" charset="0"/>
              </a:rPr>
              <a:t>© Connell and Associates.  James E. Connell, FAHP.  </a:t>
            </a:r>
          </a:p>
          <a:p>
            <a:pPr algn="ctr">
              <a:defRPr/>
            </a:pPr>
            <a:r>
              <a:rPr lang="en-US" sz="1350" b="1" dirty="0">
                <a:solidFill>
                  <a:schemeClr val="bg2">
                    <a:lumMod val="10000"/>
                  </a:schemeClr>
                </a:solidFill>
                <a:latin typeface="Arial" charset="0"/>
                <a:cs typeface="Arial" charset="0"/>
              </a:rPr>
              <a:t>1992-2016. All Rights Reserved.</a:t>
            </a:r>
          </a:p>
          <a:p>
            <a:pPr algn="ctr">
              <a:defRPr/>
            </a:pPr>
            <a:endParaRPr lang="en-US" sz="1350" b="1" dirty="0">
              <a:solidFill>
                <a:schemeClr val="bg2">
                  <a:lumMod val="10000"/>
                </a:schemeClr>
              </a:solidFill>
              <a:latin typeface="Arial" charset="0"/>
              <a:cs typeface="Arial" charset="0"/>
            </a:endParaRPr>
          </a:p>
          <a:p>
            <a:pPr algn="ctr">
              <a:defRPr/>
            </a:pPr>
            <a:r>
              <a:rPr lang="en-US" sz="1350" b="1" dirty="0">
                <a:solidFill>
                  <a:schemeClr val="bg2">
                    <a:lumMod val="10000"/>
                  </a:schemeClr>
                </a:solidFill>
                <a:latin typeface="Arial" charset="0"/>
                <a:cs typeface="Arial" charset="0"/>
              </a:rPr>
              <a:t>This is copyrighted material. </a:t>
            </a:r>
          </a:p>
          <a:p>
            <a:pPr algn="ctr">
              <a:defRPr/>
            </a:pPr>
            <a:r>
              <a:rPr lang="en-US" sz="1350" b="1" dirty="0">
                <a:solidFill>
                  <a:schemeClr val="bg2">
                    <a:lumMod val="10000"/>
                  </a:schemeClr>
                </a:solidFill>
                <a:latin typeface="Arial" charset="0"/>
                <a:cs typeface="Arial" charset="0"/>
              </a:rPr>
              <a:t>Any use, reproduction or distribution of this material</a:t>
            </a:r>
          </a:p>
          <a:p>
            <a:pPr algn="ctr">
              <a:defRPr/>
            </a:pPr>
            <a:r>
              <a:rPr lang="en-US" sz="1350" b="1" dirty="0">
                <a:solidFill>
                  <a:schemeClr val="bg2">
                    <a:lumMod val="10000"/>
                  </a:schemeClr>
                </a:solidFill>
                <a:latin typeface="Arial" charset="0"/>
                <a:cs typeface="Arial" charset="0"/>
              </a:rPr>
              <a:t>in whole or in part is possible only with  </a:t>
            </a:r>
          </a:p>
          <a:p>
            <a:pPr algn="ctr">
              <a:defRPr/>
            </a:pPr>
            <a:r>
              <a:rPr lang="en-US" sz="1350" b="1" dirty="0">
                <a:solidFill>
                  <a:schemeClr val="bg2">
                    <a:lumMod val="10000"/>
                  </a:schemeClr>
                </a:solidFill>
                <a:latin typeface="Arial" charset="0"/>
                <a:cs typeface="Arial" charset="0"/>
              </a:rPr>
              <a:t>express written permission of the author. </a:t>
            </a:r>
          </a:p>
          <a:p>
            <a:pPr algn="ctr">
              <a:defRPr/>
            </a:pPr>
            <a:endParaRPr lang="en-US" sz="1350" b="1" dirty="0">
              <a:solidFill>
                <a:schemeClr val="bg2">
                  <a:lumMod val="10000"/>
                </a:schemeClr>
              </a:solidFill>
              <a:latin typeface="Arial" charset="0"/>
              <a:cs typeface="Arial" charset="0"/>
            </a:endParaRPr>
          </a:p>
          <a:p>
            <a:pPr algn="ctr">
              <a:defRPr/>
            </a:pPr>
            <a:r>
              <a:rPr lang="en-US" sz="1350" b="1" dirty="0">
                <a:solidFill>
                  <a:schemeClr val="bg2">
                    <a:lumMod val="10000"/>
                  </a:schemeClr>
                </a:solidFill>
                <a:latin typeface="Arial" charset="0"/>
                <a:cs typeface="Arial" charset="0"/>
              </a:rPr>
              <a:t>Thank you</a:t>
            </a:r>
            <a:r>
              <a:rPr lang="en-US" sz="900" dirty="0">
                <a:latin typeface="Arial" charset="0"/>
                <a:cs typeface="Arial" charset="0"/>
              </a:rPr>
              <a:t>.</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9467" y="4333692"/>
            <a:ext cx="2505807" cy="1667058"/>
          </a:xfrm>
          <a:prstGeom prst="rect">
            <a:avLst/>
          </a:prstGeom>
        </p:spPr>
      </p:pic>
    </p:spTree>
    <p:extLst>
      <p:ext uri="{BB962C8B-B14F-4D97-AF65-F5344CB8AC3E}">
        <p14:creationId xmlns:p14="http://schemas.microsoft.com/office/powerpoint/2010/main" val="119676217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theme1.xml><?xml version="1.0" encoding="utf-8"?>
<a:theme xmlns:a="http://schemas.openxmlformats.org/drawingml/2006/main" name="Blends">
  <a:themeElements>
    <a:clrScheme name="Custom 1">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333399"/>
      </a:hlink>
      <a:folHlink>
        <a:srgbClr val="1C1C1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7686</TotalTime>
  <Words>2222</Words>
  <Application>Microsoft Office PowerPoint</Application>
  <PresentationFormat>On-screen Show (4:3)</PresentationFormat>
  <Paragraphs>402</Paragraphs>
  <Slides>70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70</vt:i4>
      </vt:variant>
    </vt:vector>
  </HeadingPairs>
  <TitlesOfParts>
    <vt:vector size="77" baseType="lpstr">
      <vt:lpstr>Arial</vt:lpstr>
      <vt:lpstr>Calibri</vt:lpstr>
      <vt:lpstr>Monotype Sorts</vt:lpstr>
      <vt:lpstr>Tahoma</vt:lpstr>
      <vt:lpstr>Times New Roman</vt:lpstr>
      <vt:lpstr>Wingdings</vt:lpstr>
      <vt:lpstr>Blends</vt:lpstr>
      <vt:lpstr>Building a Professional Advisory Council &amp;  Agents of Wealth Program (Challenges, Opportunities, Basics and Beyond)</vt:lpstr>
      <vt:lpstr>Session objectives</vt:lpstr>
      <vt:lpstr>Session objectives</vt:lpstr>
      <vt:lpstr>Professionals are invaluable for several reasons</vt:lpstr>
      <vt:lpstr>Professionals are invaluable for several reasons</vt:lpstr>
      <vt:lpstr>Survey says:  Involve professionals for the right reasons </vt:lpstr>
      <vt:lpstr>Survey says:  Involve professionals for the right reasons </vt:lpstr>
      <vt:lpstr>Survey says:  Involve professionals for the right reasons </vt:lpstr>
      <vt:lpstr>Fidelity Charitable: Key trends</vt:lpstr>
      <vt:lpstr>Fidelity Charitable: Top charitable planners</vt:lpstr>
      <vt:lpstr>Fidelity Charitable: Practice Management </vt:lpstr>
      <vt:lpstr>Professionals to involve</vt:lpstr>
      <vt:lpstr>Professional skills:  Accountant/CPA</vt:lpstr>
      <vt:lpstr>Case study example</vt:lpstr>
      <vt:lpstr>Professional skills: Attorney</vt:lpstr>
      <vt:lpstr>Professional skills: Financial advisors</vt:lpstr>
      <vt:lpstr>Fidelity Charitable:  Webinar for financial advisors</vt:lpstr>
      <vt:lpstr>Professional skills: Trust officers</vt:lpstr>
      <vt:lpstr>Professional skills: Insurance professionals</vt:lpstr>
      <vt:lpstr>Professional skills: Real estate brokers</vt:lpstr>
      <vt:lpstr>Professional skills:  Philanthropic consultant/gift planner</vt:lpstr>
      <vt:lpstr>Identification of professionals</vt:lpstr>
      <vt:lpstr>Website page samples</vt:lpstr>
      <vt:lpstr>Questions for advisors (source:  Rebecca Rothey, CFRE, CAP)</vt:lpstr>
      <vt:lpstr>Questions for donors (source:  Rebecca Rothey, CFRE, CAP)</vt:lpstr>
      <vt:lpstr>Questions for donors (source:  Rebecca Rothey, CFRE, CAP)</vt:lpstr>
      <vt:lpstr>Planned Gift Advisory Council (PAC) Roles and responsibilities</vt:lpstr>
      <vt:lpstr>Planned Gift Advisory Council (PAC) Roles and responsibilities</vt:lpstr>
      <vt:lpstr>Planned Gift Advisory Council (PAC) Roles and responsibilities</vt:lpstr>
      <vt:lpstr>Typical meeting format/directory</vt:lpstr>
      <vt:lpstr>Morton Plant Mease Foundation PAC directory</vt:lpstr>
      <vt:lpstr>PAC directory format</vt:lpstr>
      <vt:lpstr>Typical meeting format/agenda</vt:lpstr>
      <vt:lpstr>Recognition and benefits</vt:lpstr>
      <vt:lpstr>Marketing ideas </vt:lpstr>
      <vt:lpstr>PAC member compensation</vt:lpstr>
      <vt:lpstr>Gift planner role with advisors</vt:lpstr>
      <vt:lpstr>Gift planner role with advisors</vt:lpstr>
      <vt:lpstr>Gift planner role with advisors</vt:lpstr>
      <vt:lpstr>Case studies</vt:lpstr>
      <vt:lpstr>PowerPoint Presentation</vt:lpstr>
      <vt:lpstr>Case study Greater Atlanta Community Foundation</vt:lpstr>
      <vt:lpstr>Case Study Morton Plant Mease Foundation, Clearwater, Florida</vt:lpstr>
      <vt:lpstr>Case Study Morton Plant Mease Foundation -PAC Survey</vt:lpstr>
      <vt:lpstr>Case study Morton Plant Mease Foundation:  Networking Invite</vt:lpstr>
      <vt:lpstr>Case study Morton Plant Mease Foundation: Current hot topics</vt:lpstr>
      <vt:lpstr>Case Study York College of Pennsylvania</vt:lpstr>
      <vt:lpstr>Sample marketing ideas and materials</vt:lpstr>
      <vt:lpstr>Crescendo: For advisors</vt:lpstr>
      <vt:lpstr>Crescendo: For advisors</vt:lpstr>
      <vt:lpstr>Crescendo  Target markets</vt:lpstr>
      <vt:lpstr>CEU dilemma</vt:lpstr>
      <vt:lpstr>   Targeting advisors </vt:lpstr>
      <vt:lpstr>PowerPoint Presentation</vt:lpstr>
      <vt:lpstr> Marketing ideas for advisors Feature in publications</vt:lpstr>
      <vt:lpstr>Marketing ideas for advisors Author articles for publications</vt:lpstr>
      <vt:lpstr>Marketing ideas for advisors Participate in seminars</vt:lpstr>
      <vt:lpstr>Marketing ideas for advisors Participate in seminars</vt:lpstr>
      <vt:lpstr>Marketing ideas for advisors Forums for Philanthropy</vt:lpstr>
      <vt:lpstr>Advisors on Linkedin</vt:lpstr>
      <vt:lpstr>Advisors on Linkedin</vt:lpstr>
      <vt:lpstr>PowerPoint Presentation</vt:lpstr>
      <vt:lpstr>Advisor competition</vt:lpstr>
      <vt:lpstr>Resources:  Building and advisor network</vt:lpstr>
      <vt:lpstr>Additional thoughts: Financial Media Group Source for registered investment advisors</vt:lpstr>
      <vt:lpstr>PowerPoint Presentation</vt:lpstr>
      <vt:lpstr>Additional thoughts: National effort to target advisors</vt:lpstr>
      <vt:lpstr>Additional thoughts: Full service charitable strategies</vt:lpstr>
      <vt:lpstr>Additional thoughts: Endorsement from professional advisor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Traditional   VS   Planned Giving</dc:title>
  <dc:creator>Jim Connell</dc:creator>
  <cp:lastModifiedBy>James Connell</cp:lastModifiedBy>
  <cp:revision>182</cp:revision>
  <cp:lastPrinted>2017-10-05T21:30:06Z</cp:lastPrinted>
  <dcterms:created xsi:type="dcterms:W3CDTF">2015-10-13T11:39:42Z</dcterms:created>
  <dcterms:modified xsi:type="dcterms:W3CDTF">2017-10-06T15:18:26Z</dcterms:modified>
</cp:coreProperties>
</file>