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60"/>
  </p:notesMasterIdLst>
  <p:handoutMasterIdLst>
    <p:handoutMasterId r:id="rId61"/>
  </p:handoutMasterIdLst>
  <p:sldIdLst>
    <p:sldId id="275" r:id="rId6"/>
    <p:sldId id="276" r:id="rId7"/>
    <p:sldId id="890" r:id="rId8"/>
    <p:sldId id="279" r:id="rId9"/>
    <p:sldId id="277" r:id="rId10"/>
    <p:sldId id="278" r:id="rId11"/>
    <p:sldId id="893" r:id="rId12"/>
    <p:sldId id="280" r:id="rId13"/>
    <p:sldId id="311" r:id="rId14"/>
    <p:sldId id="370" r:id="rId15"/>
    <p:sldId id="506" r:id="rId16"/>
    <p:sldId id="503" r:id="rId17"/>
    <p:sldId id="300" r:id="rId18"/>
    <p:sldId id="301" r:id="rId19"/>
    <p:sldId id="900" r:id="rId20"/>
    <p:sldId id="480" r:id="rId21"/>
    <p:sldId id="487" r:id="rId22"/>
    <p:sldId id="515" r:id="rId23"/>
    <p:sldId id="261" r:id="rId24"/>
    <p:sldId id="883" r:id="rId25"/>
    <p:sldId id="431" r:id="rId26"/>
    <p:sldId id="496" r:id="rId27"/>
    <p:sldId id="898" r:id="rId28"/>
    <p:sldId id="441" r:id="rId29"/>
    <p:sldId id="442" r:id="rId30"/>
    <p:sldId id="443" r:id="rId31"/>
    <p:sldId id="891" r:id="rId32"/>
    <p:sldId id="879" r:id="rId33"/>
    <p:sldId id="880" r:id="rId34"/>
    <p:sldId id="881" r:id="rId35"/>
    <p:sldId id="505" r:id="rId36"/>
    <p:sldId id="434" r:id="rId37"/>
    <p:sldId id="320" r:id="rId38"/>
    <p:sldId id="510" r:id="rId39"/>
    <p:sldId id="511" r:id="rId40"/>
    <p:sldId id="512" r:id="rId41"/>
    <p:sldId id="899" r:id="rId42"/>
    <p:sldId id="492" r:id="rId43"/>
    <p:sldId id="884" r:id="rId44"/>
    <p:sldId id="885" r:id="rId45"/>
    <p:sldId id="886" r:id="rId46"/>
    <p:sldId id="887" r:id="rId47"/>
    <p:sldId id="889" r:id="rId48"/>
    <p:sldId id="307" r:id="rId49"/>
    <p:sldId id="902" r:id="rId50"/>
    <p:sldId id="456" r:id="rId51"/>
    <p:sldId id="457" r:id="rId52"/>
    <p:sldId id="459" r:id="rId53"/>
    <p:sldId id="460" r:id="rId54"/>
    <p:sldId id="901" r:id="rId55"/>
    <p:sldId id="892" r:id="rId56"/>
    <p:sldId id="357" r:id="rId57"/>
    <p:sldId id="897" r:id="rId58"/>
    <p:sldId id="273" r:id="rId59"/>
  </p:sldIdLst>
  <p:sldSz cx="12192000" cy="6858000"/>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rie Hoover" initials="CH" lastIdx="1" clrIdx="0">
    <p:extLst>
      <p:ext uri="{19B8F6BF-5375-455C-9EA6-DF929625EA0E}">
        <p15:presenceInfo xmlns:p15="http://schemas.microsoft.com/office/powerpoint/2012/main" userId="S::choover@nhpco.org::f7fb40a6-c933-4a82-b04a-cfa10158d7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644" y="56"/>
      </p:cViewPr>
      <p:guideLst/>
    </p:cSldViewPr>
  </p:slideViewPr>
  <p:notesTextViewPr>
    <p:cViewPr>
      <p:scale>
        <a:sx n="3" d="2"/>
        <a:sy n="3" d="2"/>
      </p:scale>
      <p:origin x="0" y="0"/>
    </p:cViewPr>
  </p:notesTextViewPr>
  <p:sorterViewPr>
    <p:cViewPr>
      <p:scale>
        <a:sx n="110" d="100"/>
        <a:sy n="110" d="100"/>
      </p:scale>
      <p:origin x="0" y="-23992"/>
    </p:cViewPr>
  </p:sorterViewPr>
  <p:notesViewPr>
    <p:cSldViewPr snapToGrid="0">
      <p:cViewPr>
        <p:scale>
          <a:sx n="100" d="100"/>
          <a:sy n="100" d="100"/>
        </p:scale>
        <p:origin x="1576" y="-4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2D66EC-6058-4D74-9FE8-F8DC6255B85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E0980FD9-86A8-4071-98DF-BB8FF957AAB9}">
      <dgm:prSet phldrT="[Text]"/>
      <dgm:spPr/>
      <dgm:t>
        <a:bodyPr/>
        <a:lstStyle/>
        <a:p>
          <a:r>
            <a:rPr lang="en-US" dirty="0"/>
            <a:t>Something Now</a:t>
          </a:r>
        </a:p>
      </dgm:t>
    </dgm:pt>
    <dgm:pt modelId="{346AEE6A-ED50-4579-BC96-CA75A0B42C9E}" type="parTrans" cxnId="{A3366FC0-56FE-477F-AA10-5763B7403774}">
      <dgm:prSet/>
      <dgm:spPr/>
      <dgm:t>
        <a:bodyPr/>
        <a:lstStyle/>
        <a:p>
          <a:endParaRPr lang="en-US"/>
        </a:p>
      </dgm:t>
    </dgm:pt>
    <dgm:pt modelId="{8F5D18D6-ED3E-40FB-8482-9F2C408C526D}" type="sibTrans" cxnId="{A3366FC0-56FE-477F-AA10-5763B7403774}">
      <dgm:prSet/>
      <dgm:spPr/>
      <dgm:t>
        <a:bodyPr/>
        <a:lstStyle/>
        <a:p>
          <a:endParaRPr lang="en-US"/>
        </a:p>
      </dgm:t>
    </dgm:pt>
    <dgm:pt modelId="{96AD5F7F-0F49-4729-8985-E6B3D7215E92}">
      <dgm:prSet phldrT="[Text]"/>
      <dgm:spPr/>
      <dgm:t>
        <a:bodyPr/>
        <a:lstStyle/>
        <a:p>
          <a:r>
            <a:rPr lang="en-US" dirty="0"/>
            <a:t>Maximum current giving </a:t>
          </a:r>
        </a:p>
      </dgm:t>
    </dgm:pt>
    <dgm:pt modelId="{BD931815-1C5C-4B62-86DE-984B19393996}" type="parTrans" cxnId="{F77766DD-A03E-47F9-A3A2-C228F69F6308}">
      <dgm:prSet/>
      <dgm:spPr/>
      <dgm:t>
        <a:bodyPr/>
        <a:lstStyle/>
        <a:p>
          <a:endParaRPr lang="en-US"/>
        </a:p>
      </dgm:t>
    </dgm:pt>
    <dgm:pt modelId="{4662DF73-01F0-4FBE-8209-AE82FC77903C}" type="sibTrans" cxnId="{F77766DD-A03E-47F9-A3A2-C228F69F6308}">
      <dgm:prSet/>
      <dgm:spPr/>
      <dgm:t>
        <a:bodyPr/>
        <a:lstStyle/>
        <a:p>
          <a:endParaRPr lang="en-US"/>
        </a:p>
      </dgm:t>
    </dgm:pt>
    <dgm:pt modelId="{57C09C91-C37B-40F8-B927-CFED40093620}">
      <dgm:prSet phldrT="[Text]"/>
      <dgm:spPr/>
      <dgm:t>
        <a:bodyPr/>
        <a:lstStyle/>
        <a:p>
          <a:r>
            <a:rPr lang="en-US" dirty="0"/>
            <a:t>$1,000</a:t>
          </a:r>
        </a:p>
      </dgm:t>
    </dgm:pt>
    <dgm:pt modelId="{A68A6984-2145-4CCC-9BFE-A4A183483F2F}" type="parTrans" cxnId="{E63C6017-165B-49AD-AE76-E017A4F086F0}">
      <dgm:prSet/>
      <dgm:spPr/>
      <dgm:t>
        <a:bodyPr/>
        <a:lstStyle/>
        <a:p>
          <a:endParaRPr lang="en-US"/>
        </a:p>
      </dgm:t>
    </dgm:pt>
    <dgm:pt modelId="{B2DF0A83-CA07-416F-8162-C57C5175B360}" type="sibTrans" cxnId="{E63C6017-165B-49AD-AE76-E017A4F086F0}">
      <dgm:prSet/>
      <dgm:spPr/>
      <dgm:t>
        <a:bodyPr/>
        <a:lstStyle/>
        <a:p>
          <a:endParaRPr lang="en-US"/>
        </a:p>
      </dgm:t>
    </dgm:pt>
    <dgm:pt modelId="{6DCAA86B-7117-45FC-862E-BE6E651DB4E8}">
      <dgm:prSet phldrT="[Text]"/>
      <dgm:spPr/>
      <dgm:t>
        <a:bodyPr/>
        <a:lstStyle/>
        <a:p>
          <a:r>
            <a:rPr lang="en-US" dirty="0"/>
            <a:t>Something in Between</a:t>
          </a:r>
        </a:p>
      </dgm:t>
    </dgm:pt>
    <dgm:pt modelId="{9A644306-51C5-4E97-B83D-C0E1F515F22E}" type="parTrans" cxnId="{0817A0A3-6912-4CCA-9D7F-980FD9C5BA95}">
      <dgm:prSet/>
      <dgm:spPr/>
      <dgm:t>
        <a:bodyPr/>
        <a:lstStyle/>
        <a:p>
          <a:endParaRPr lang="en-US"/>
        </a:p>
      </dgm:t>
    </dgm:pt>
    <dgm:pt modelId="{A5F32635-3B51-4F69-90D7-E0BA05E3E680}" type="sibTrans" cxnId="{0817A0A3-6912-4CCA-9D7F-980FD9C5BA95}">
      <dgm:prSet/>
      <dgm:spPr/>
      <dgm:t>
        <a:bodyPr/>
        <a:lstStyle/>
        <a:p>
          <a:endParaRPr lang="en-US"/>
        </a:p>
      </dgm:t>
    </dgm:pt>
    <dgm:pt modelId="{5756C9B7-29F2-4BC6-BE51-4AFD12B3B78B}">
      <dgm:prSet phldrT="[Text]"/>
      <dgm:spPr/>
      <dgm:t>
        <a:bodyPr/>
        <a:lstStyle/>
        <a:p>
          <a:r>
            <a:rPr lang="en-US" dirty="0"/>
            <a:t>Charitable gift annuity</a:t>
          </a:r>
        </a:p>
      </dgm:t>
    </dgm:pt>
    <dgm:pt modelId="{0DF79ECE-9D5B-407A-8580-B783F7FEB2FC}" type="parTrans" cxnId="{8EEFDACC-99F8-444B-8659-8A92352F8296}">
      <dgm:prSet/>
      <dgm:spPr/>
      <dgm:t>
        <a:bodyPr/>
        <a:lstStyle/>
        <a:p>
          <a:endParaRPr lang="en-US"/>
        </a:p>
      </dgm:t>
    </dgm:pt>
    <dgm:pt modelId="{142370AE-A555-4688-9ADA-0A434734B7C9}" type="sibTrans" cxnId="{8EEFDACC-99F8-444B-8659-8A92352F8296}">
      <dgm:prSet/>
      <dgm:spPr/>
      <dgm:t>
        <a:bodyPr/>
        <a:lstStyle/>
        <a:p>
          <a:endParaRPr lang="en-US"/>
        </a:p>
      </dgm:t>
    </dgm:pt>
    <dgm:pt modelId="{BDE8CB60-DC5B-4AC4-BF91-91417580CA7E}">
      <dgm:prSet phldrT="[Text]"/>
      <dgm:spPr/>
      <dgm:t>
        <a:bodyPr/>
        <a:lstStyle/>
        <a:p>
          <a:r>
            <a:rPr lang="en-US" dirty="0"/>
            <a:t>$50,000 for life income</a:t>
          </a:r>
        </a:p>
      </dgm:t>
    </dgm:pt>
    <dgm:pt modelId="{34B366B8-284F-445C-AF06-BE6BE178C9E7}" type="parTrans" cxnId="{665D0F0C-3F2E-4DE2-81A5-7226C57FD219}">
      <dgm:prSet/>
      <dgm:spPr/>
      <dgm:t>
        <a:bodyPr/>
        <a:lstStyle/>
        <a:p>
          <a:endParaRPr lang="en-US"/>
        </a:p>
      </dgm:t>
    </dgm:pt>
    <dgm:pt modelId="{BF0C1B9A-2FEF-44DF-878B-00737447CD76}" type="sibTrans" cxnId="{665D0F0C-3F2E-4DE2-81A5-7226C57FD219}">
      <dgm:prSet/>
      <dgm:spPr/>
      <dgm:t>
        <a:bodyPr/>
        <a:lstStyle/>
        <a:p>
          <a:endParaRPr lang="en-US"/>
        </a:p>
      </dgm:t>
    </dgm:pt>
    <dgm:pt modelId="{10FAC372-1CD2-488B-9A87-96BB8A065E13}">
      <dgm:prSet phldrT="[Text]"/>
      <dgm:spPr/>
      <dgm:t>
        <a:bodyPr/>
        <a:lstStyle/>
        <a:p>
          <a:r>
            <a:rPr lang="en-US" dirty="0"/>
            <a:t>Something Later</a:t>
          </a:r>
        </a:p>
      </dgm:t>
    </dgm:pt>
    <dgm:pt modelId="{9685CB7B-2940-4D47-9049-5E59E5A2805A}" type="parTrans" cxnId="{5F71089D-A64D-4B82-B20B-7F2B6682AD92}">
      <dgm:prSet/>
      <dgm:spPr/>
      <dgm:t>
        <a:bodyPr/>
        <a:lstStyle/>
        <a:p>
          <a:endParaRPr lang="en-US"/>
        </a:p>
      </dgm:t>
    </dgm:pt>
    <dgm:pt modelId="{1D0B8BD7-EFC2-4C96-B1BA-0064B0506BAA}" type="sibTrans" cxnId="{5F71089D-A64D-4B82-B20B-7F2B6682AD92}">
      <dgm:prSet/>
      <dgm:spPr/>
      <dgm:t>
        <a:bodyPr/>
        <a:lstStyle/>
        <a:p>
          <a:endParaRPr lang="en-US"/>
        </a:p>
      </dgm:t>
    </dgm:pt>
    <dgm:pt modelId="{A93B6045-6189-4E3B-9C24-F5240D2647DE}">
      <dgm:prSet phldrT="[Text]"/>
      <dgm:spPr/>
      <dgm:t>
        <a:bodyPr/>
        <a:lstStyle/>
        <a:p>
          <a:r>
            <a:rPr lang="en-US" dirty="0"/>
            <a:t>Will/Trust</a:t>
          </a:r>
        </a:p>
      </dgm:t>
    </dgm:pt>
    <dgm:pt modelId="{B2B29BB6-E5EC-4B04-9792-69C9D027E898}" type="parTrans" cxnId="{253C8576-F87E-45D1-A5CD-FAF0AE487A7C}">
      <dgm:prSet/>
      <dgm:spPr/>
      <dgm:t>
        <a:bodyPr/>
        <a:lstStyle/>
        <a:p>
          <a:endParaRPr lang="en-US"/>
        </a:p>
      </dgm:t>
    </dgm:pt>
    <dgm:pt modelId="{752E64AF-CE34-4DA2-9E1E-27E97B52C22D}" type="sibTrans" cxnId="{253C8576-F87E-45D1-A5CD-FAF0AE487A7C}">
      <dgm:prSet/>
      <dgm:spPr/>
      <dgm:t>
        <a:bodyPr/>
        <a:lstStyle/>
        <a:p>
          <a:endParaRPr lang="en-US"/>
        </a:p>
      </dgm:t>
    </dgm:pt>
    <dgm:pt modelId="{A8EDBFE9-BD92-44BB-9E39-80D2C2D0E4DF}">
      <dgm:prSet phldrT="[Text]"/>
      <dgm:spPr/>
      <dgm:t>
        <a:bodyPr/>
        <a:lstStyle/>
        <a:p>
          <a:r>
            <a:rPr lang="en-US" dirty="0"/>
            <a:t>IRA/Retirement plan beneficiary</a:t>
          </a:r>
        </a:p>
      </dgm:t>
    </dgm:pt>
    <dgm:pt modelId="{B828306D-74AC-4F60-85ED-658A54719A80}" type="parTrans" cxnId="{EF8C8A26-F310-40EA-B9BD-5CDCEFB39B08}">
      <dgm:prSet/>
      <dgm:spPr/>
      <dgm:t>
        <a:bodyPr/>
        <a:lstStyle/>
        <a:p>
          <a:endParaRPr lang="en-US"/>
        </a:p>
      </dgm:t>
    </dgm:pt>
    <dgm:pt modelId="{87A94490-CCB0-4046-BE15-51D1C02680A8}" type="sibTrans" cxnId="{EF8C8A26-F310-40EA-B9BD-5CDCEFB39B08}">
      <dgm:prSet/>
      <dgm:spPr/>
      <dgm:t>
        <a:bodyPr/>
        <a:lstStyle/>
        <a:p>
          <a:endParaRPr lang="en-US"/>
        </a:p>
      </dgm:t>
    </dgm:pt>
    <dgm:pt modelId="{462A8516-6E4E-4E99-B172-807DE27A3EA1}">
      <dgm:prSet phldrT="[Text]"/>
      <dgm:spPr/>
      <dgm:t>
        <a:bodyPr/>
        <a:lstStyle/>
        <a:p>
          <a:r>
            <a:rPr lang="en-US" dirty="0"/>
            <a:t>Cash</a:t>
          </a:r>
        </a:p>
      </dgm:t>
    </dgm:pt>
    <dgm:pt modelId="{37D32B18-E7EE-4FFB-8D1C-A36E5B8D764C}" type="parTrans" cxnId="{4C0F8249-9343-409C-91CE-AD45FBE2A5B7}">
      <dgm:prSet/>
      <dgm:spPr/>
      <dgm:t>
        <a:bodyPr/>
        <a:lstStyle/>
        <a:p>
          <a:endParaRPr lang="en-US"/>
        </a:p>
      </dgm:t>
    </dgm:pt>
    <dgm:pt modelId="{D754DE11-0FC6-470C-BBA0-682D7CF279A3}" type="sibTrans" cxnId="{4C0F8249-9343-409C-91CE-AD45FBE2A5B7}">
      <dgm:prSet/>
      <dgm:spPr/>
      <dgm:t>
        <a:bodyPr/>
        <a:lstStyle/>
        <a:p>
          <a:endParaRPr lang="en-US"/>
        </a:p>
      </dgm:t>
    </dgm:pt>
    <dgm:pt modelId="{0C985265-A1FF-4AD0-9E72-D97C7568634A}">
      <dgm:prSet phldrT="[Text]"/>
      <dgm:spPr/>
      <dgm:t>
        <a:bodyPr/>
        <a:lstStyle/>
        <a:p>
          <a:r>
            <a:rPr lang="en-US" dirty="0"/>
            <a:t>Life insurance beneficiary</a:t>
          </a:r>
        </a:p>
      </dgm:t>
    </dgm:pt>
    <dgm:pt modelId="{92319676-0C73-4680-9449-11EF25E2D638}" type="parTrans" cxnId="{043E987E-F79A-4EF3-98E6-DD8B911BF5F6}">
      <dgm:prSet/>
      <dgm:spPr/>
      <dgm:t>
        <a:bodyPr/>
        <a:lstStyle/>
        <a:p>
          <a:endParaRPr lang="en-US"/>
        </a:p>
      </dgm:t>
    </dgm:pt>
    <dgm:pt modelId="{272D77A2-C007-4381-B9CD-CC75E51BAF69}" type="sibTrans" cxnId="{043E987E-F79A-4EF3-98E6-DD8B911BF5F6}">
      <dgm:prSet/>
      <dgm:spPr/>
      <dgm:t>
        <a:bodyPr/>
        <a:lstStyle/>
        <a:p>
          <a:endParaRPr lang="en-US"/>
        </a:p>
      </dgm:t>
    </dgm:pt>
    <dgm:pt modelId="{F6224355-C4B1-488B-A2A0-6C7BF44EC20C}">
      <dgm:prSet phldrT="[Text]"/>
      <dgm:spPr/>
      <dgm:t>
        <a:bodyPr/>
        <a:lstStyle/>
        <a:p>
          <a:r>
            <a:rPr lang="en-US" dirty="0"/>
            <a:t>Estate gift of $100,000</a:t>
          </a:r>
        </a:p>
      </dgm:t>
    </dgm:pt>
    <dgm:pt modelId="{9EAF53EF-1CC8-40CC-B7F3-397EAD418178}" type="parTrans" cxnId="{CCEF6E34-6F4D-42A3-B6CB-27907CF20579}">
      <dgm:prSet/>
      <dgm:spPr/>
      <dgm:t>
        <a:bodyPr/>
        <a:lstStyle/>
        <a:p>
          <a:endParaRPr lang="en-US"/>
        </a:p>
      </dgm:t>
    </dgm:pt>
    <dgm:pt modelId="{2E0C6000-AB14-45F4-A53E-667108AD78E1}" type="sibTrans" cxnId="{CCEF6E34-6F4D-42A3-B6CB-27907CF20579}">
      <dgm:prSet/>
      <dgm:spPr/>
      <dgm:t>
        <a:bodyPr/>
        <a:lstStyle/>
        <a:p>
          <a:endParaRPr lang="en-US"/>
        </a:p>
      </dgm:t>
    </dgm:pt>
    <dgm:pt modelId="{E28395FC-6C56-462E-963B-28D493E5D28D}">
      <dgm:prSet phldrT="[Text]"/>
      <dgm:spPr/>
      <dgm:t>
        <a:bodyPr/>
        <a:lstStyle/>
        <a:p>
          <a:r>
            <a:rPr lang="en-US" dirty="0"/>
            <a:t>Funded with mutual fund</a:t>
          </a:r>
        </a:p>
      </dgm:t>
    </dgm:pt>
    <dgm:pt modelId="{AA11122B-33D5-4350-B8E8-564BF2FD889B}" type="parTrans" cxnId="{E337147B-93B2-4E90-9CC0-C2234851DD62}">
      <dgm:prSet/>
      <dgm:spPr/>
      <dgm:t>
        <a:bodyPr/>
        <a:lstStyle/>
        <a:p>
          <a:endParaRPr lang="en-US"/>
        </a:p>
      </dgm:t>
    </dgm:pt>
    <dgm:pt modelId="{F53855C2-3AB3-4123-96D2-CC2209DB0C0A}" type="sibTrans" cxnId="{E337147B-93B2-4E90-9CC0-C2234851DD62}">
      <dgm:prSet/>
      <dgm:spPr/>
      <dgm:t>
        <a:bodyPr/>
        <a:lstStyle/>
        <a:p>
          <a:endParaRPr lang="en-US"/>
        </a:p>
      </dgm:t>
    </dgm:pt>
    <dgm:pt modelId="{22347743-7DB0-4631-ABA1-F422653A8771}">
      <dgm:prSet phldrT="[Text]"/>
      <dgm:spPr/>
      <dgm:t>
        <a:bodyPr/>
        <a:lstStyle/>
        <a:p>
          <a:r>
            <a:rPr lang="en-US" dirty="0"/>
            <a:t>Securities</a:t>
          </a:r>
        </a:p>
      </dgm:t>
    </dgm:pt>
    <dgm:pt modelId="{CA8A5824-1E6B-4407-88DE-9761B92C059A}" type="parTrans" cxnId="{E17AD0C3-5B99-4E01-8399-D913B97683E8}">
      <dgm:prSet/>
      <dgm:spPr/>
      <dgm:t>
        <a:bodyPr/>
        <a:lstStyle/>
        <a:p>
          <a:endParaRPr lang="en-US"/>
        </a:p>
      </dgm:t>
    </dgm:pt>
    <dgm:pt modelId="{A06F7D31-A7C3-455B-9B81-9A6BF69F0516}" type="sibTrans" cxnId="{E17AD0C3-5B99-4E01-8399-D913B97683E8}">
      <dgm:prSet/>
      <dgm:spPr/>
      <dgm:t>
        <a:bodyPr/>
        <a:lstStyle/>
        <a:p>
          <a:endParaRPr lang="en-US"/>
        </a:p>
      </dgm:t>
    </dgm:pt>
    <dgm:pt modelId="{7C756536-D87C-4293-8383-C5F065ADDC2C}" type="pres">
      <dgm:prSet presAssocID="{0C2D66EC-6058-4D74-9FE8-F8DC6255B856}" presName="Name0" presStyleCnt="0">
        <dgm:presLayoutVars>
          <dgm:dir/>
          <dgm:animLvl val="lvl"/>
          <dgm:resizeHandles val="exact"/>
        </dgm:presLayoutVars>
      </dgm:prSet>
      <dgm:spPr/>
    </dgm:pt>
    <dgm:pt modelId="{CB943829-EE3F-430F-AF57-9644D5BE281B}" type="pres">
      <dgm:prSet presAssocID="{E0980FD9-86A8-4071-98DF-BB8FF957AAB9}" presName="composite" presStyleCnt="0"/>
      <dgm:spPr/>
    </dgm:pt>
    <dgm:pt modelId="{6905083A-DDC3-4D14-84FE-56DAC29501D1}" type="pres">
      <dgm:prSet presAssocID="{E0980FD9-86A8-4071-98DF-BB8FF957AAB9}" presName="parTx" presStyleLbl="alignNode1" presStyleIdx="0" presStyleCnt="3">
        <dgm:presLayoutVars>
          <dgm:chMax val="0"/>
          <dgm:chPref val="0"/>
          <dgm:bulletEnabled val="1"/>
        </dgm:presLayoutVars>
      </dgm:prSet>
      <dgm:spPr/>
    </dgm:pt>
    <dgm:pt modelId="{3F7B22B7-80FC-4B8E-BC4B-C4B8B53CA7B0}" type="pres">
      <dgm:prSet presAssocID="{E0980FD9-86A8-4071-98DF-BB8FF957AAB9}" presName="desTx" presStyleLbl="alignAccFollowNode1" presStyleIdx="0" presStyleCnt="3" custLinFactNeighborX="-19998" custLinFactNeighborY="-1942">
        <dgm:presLayoutVars>
          <dgm:bulletEnabled val="1"/>
        </dgm:presLayoutVars>
      </dgm:prSet>
      <dgm:spPr/>
    </dgm:pt>
    <dgm:pt modelId="{56F209CD-2074-46DB-9847-A4854070A4EE}" type="pres">
      <dgm:prSet presAssocID="{8F5D18D6-ED3E-40FB-8482-9F2C408C526D}" presName="space" presStyleCnt="0"/>
      <dgm:spPr/>
    </dgm:pt>
    <dgm:pt modelId="{E5A35236-B21A-4467-84B0-0608B34F8B2D}" type="pres">
      <dgm:prSet presAssocID="{6DCAA86B-7117-45FC-862E-BE6E651DB4E8}" presName="composite" presStyleCnt="0"/>
      <dgm:spPr/>
    </dgm:pt>
    <dgm:pt modelId="{34340353-E8BE-4CAD-B589-A694AB214399}" type="pres">
      <dgm:prSet presAssocID="{6DCAA86B-7117-45FC-862E-BE6E651DB4E8}" presName="parTx" presStyleLbl="alignNode1" presStyleIdx="1" presStyleCnt="3">
        <dgm:presLayoutVars>
          <dgm:chMax val="0"/>
          <dgm:chPref val="0"/>
          <dgm:bulletEnabled val="1"/>
        </dgm:presLayoutVars>
      </dgm:prSet>
      <dgm:spPr/>
    </dgm:pt>
    <dgm:pt modelId="{C1EFF2AE-B9DD-47DD-94F0-72C7535E92BA}" type="pres">
      <dgm:prSet presAssocID="{6DCAA86B-7117-45FC-862E-BE6E651DB4E8}" presName="desTx" presStyleLbl="alignAccFollowNode1" presStyleIdx="1" presStyleCnt="3">
        <dgm:presLayoutVars>
          <dgm:bulletEnabled val="1"/>
        </dgm:presLayoutVars>
      </dgm:prSet>
      <dgm:spPr/>
    </dgm:pt>
    <dgm:pt modelId="{FFCBC7E9-6BF9-426E-8CCD-AB311F35084D}" type="pres">
      <dgm:prSet presAssocID="{A5F32635-3B51-4F69-90D7-E0BA05E3E680}" presName="space" presStyleCnt="0"/>
      <dgm:spPr/>
    </dgm:pt>
    <dgm:pt modelId="{07EC0533-CFD3-49D0-8A0F-129E28E2DB8C}" type="pres">
      <dgm:prSet presAssocID="{10FAC372-1CD2-488B-9A87-96BB8A065E13}" presName="composite" presStyleCnt="0"/>
      <dgm:spPr/>
    </dgm:pt>
    <dgm:pt modelId="{C42AC0C0-BE5D-42B6-A6C0-54FBE713C7E3}" type="pres">
      <dgm:prSet presAssocID="{10FAC372-1CD2-488B-9A87-96BB8A065E13}" presName="parTx" presStyleLbl="alignNode1" presStyleIdx="2" presStyleCnt="3">
        <dgm:presLayoutVars>
          <dgm:chMax val="0"/>
          <dgm:chPref val="0"/>
          <dgm:bulletEnabled val="1"/>
        </dgm:presLayoutVars>
      </dgm:prSet>
      <dgm:spPr/>
    </dgm:pt>
    <dgm:pt modelId="{BF6FA210-FDB9-4A75-94C9-C3CBD27C769C}" type="pres">
      <dgm:prSet presAssocID="{10FAC372-1CD2-488B-9A87-96BB8A065E13}" presName="desTx" presStyleLbl="alignAccFollowNode1" presStyleIdx="2" presStyleCnt="3">
        <dgm:presLayoutVars>
          <dgm:bulletEnabled val="1"/>
        </dgm:presLayoutVars>
      </dgm:prSet>
      <dgm:spPr/>
    </dgm:pt>
  </dgm:ptLst>
  <dgm:cxnLst>
    <dgm:cxn modelId="{665D0F0C-3F2E-4DE2-81A5-7226C57FD219}" srcId="{6DCAA86B-7117-45FC-862E-BE6E651DB4E8}" destId="{BDE8CB60-DC5B-4AC4-BF91-91417580CA7E}" srcOrd="1" destOrd="0" parTransId="{34B366B8-284F-445C-AF06-BE6BE178C9E7}" sibTransId="{BF0C1B9A-2FEF-44DF-878B-00737447CD76}"/>
    <dgm:cxn modelId="{3BA0E60E-09F9-4F1C-A44A-540B84475FA0}" type="presOf" srcId="{57C09C91-C37B-40F8-B927-CFED40093620}" destId="{3F7B22B7-80FC-4B8E-BC4B-C4B8B53CA7B0}" srcOrd="0" destOrd="1" presId="urn:microsoft.com/office/officeart/2005/8/layout/hList1"/>
    <dgm:cxn modelId="{E63C6017-165B-49AD-AE76-E017A4F086F0}" srcId="{E0980FD9-86A8-4071-98DF-BB8FF957AAB9}" destId="{57C09C91-C37B-40F8-B927-CFED40093620}" srcOrd="1" destOrd="0" parTransId="{A68A6984-2145-4CCC-9BFE-A4A183483F2F}" sibTransId="{B2DF0A83-CA07-416F-8162-C57C5175B360}"/>
    <dgm:cxn modelId="{EF8C8A26-F310-40EA-B9BD-5CDCEFB39B08}" srcId="{10FAC372-1CD2-488B-9A87-96BB8A065E13}" destId="{A8EDBFE9-BD92-44BB-9E39-80D2C2D0E4DF}" srcOrd="1" destOrd="0" parTransId="{B828306D-74AC-4F60-85ED-658A54719A80}" sibTransId="{87A94490-CCB0-4046-BE15-51D1C02680A8}"/>
    <dgm:cxn modelId="{E6508928-AF80-44B5-A297-15200352FABC}" type="presOf" srcId="{462A8516-6E4E-4E99-B172-807DE27A3EA1}" destId="{3F7B22B7-80FC-4B8E-BC4B-C4B8B53CA7B0}" srcOrd="0" destOrd="2" presId="urn:microsoft.com/office/officeart/2005/8/layout/hList1"/>
    <dgm:cxn modelId="{D8E9802B-D944-46B3-9FBE-A9EF008B43E1}" type="presOf" srcId="{0C2D66EC-6058-4D74-9FE8-F8DC6255B856}" destId="{7C756536-D87C-4293-8383-C5F065ADDC2C}" srcOrd="0" destOrd="0" presId="urn:microsoft.com/office/officeart/2005/8/layout/hList1"/>
    <dgm:cxn modelId="{CCEF6E34-6F4D-42A3-B6CB-27907CF20579}" srcId="{10FAC372-1CD2-488B-9A87-96BB8A065E13}" destId="{F6224355-C4B1-488B-A2A0-6C7BF44EC20C}" srcOrd="3" destOrd="0" parTransId="{9EAF53EF-1CC8-40CC-B7F3-397EAD418178}" sibTransId="{2E0C6000-AB14-45F4-A53E-667108AD78E1}"/>
    <dgm:cxn modelId="{8436BE38-55FC-4219-AB83-089D2A2E3833}" type="presOf" srcId="{0C985265-A1FF-4AD0-9E72-D97C7568634A}" destId="{BF6FA210-FDB9-4A75-94C9-C3CBD27C769C}" srcOrd="0" destOrd="2" presId="urn:microsoft.com/office/officeart/2005/8/layout/hList1"/>
    <dgm:cxn modelId="{4C0F8249-9343-409C-91CE-AD45FBE2A5B7}" srcId="{E0980FD9-86A8-4071-98DF-BB8FF957AAB9}" destId="{462A8516-6E4E-4E99-B172-807DE27A3EA1}" srcOrd="2" destOrd="0" parTransId="{37D32B18-E7EE-4FFB-8D1C-A36E5B8D764C}" sibTransId="{D754DE11-0FC6-470C-BBA0-682D7CF279A3}"/>
    <dgm:cxn modelId="{69414954-67A1-4B09-B03D-C44218D2F9DF}" type="presOf" srcId="{F6224355-C4B1-488B-A2A0-6C7BF44EC20C}" destId="{BF6FA210-FDB9-4A75-94C9-C3CBD27C769C}" srcOrd="0" destOrd="3" presId="urn:microsoft.com/office/officeart/2005/8/layout/hList1"/>
    <dgm:cxn modelId="{253C8576-F87E-45D1-A5CD-FAF0AE487A7C}" srcId="{10FAC372-1CD2-488B-9A87-96BB8A065E13}" destId="{A93B6045-6189-4E3B-9C24-F5240D2647DE}" srcOrd="0" destOrd="0" parTransId="{B2B29BB6-E5EC-4B04-9792-69C9D027E898}" sibTransId="{752E64AF-CE34-4DA2-9E1E-27E97B52C22D}"/>
    <dgm:cxn modelId="{E337147B-93B2-4E90-9CC0-C2234851DD62}" srcId="{6DCAA86B-7117-45FC-862E-BE6E651DB4E8}" destId="{E28395FC-6C56-462E-963B-28D493E5D28D}" srcOrd="2" destOrd="0" parTransId="{AA11122B-33D5-4350-B8E8-564BF2FD889B}" sibTransId="{F53855C2-3AB3-4123-96D2-CC2209DB0C0A}"/>
    <dgm:cxn modelId="{17722E7E-8F72-461F-997F-67A03D16A00D}" type="presOf" srcId="{BDE8CB60-DC5B-4AC4-BF91-91417580CA7E}" destId="{C1EFF2AE-B9DD-47DD-94F0-72C7535E92BA}" srcOrd="0" destOrd="1" presId="urn:microsoft.com/office/officeart/2005/8/layout/hList1"/>
    <dgm:cxn modelId="{043E987E-F79A-4EF3-98E6-DD8B911BF5F6}" srcId="{10FAC372-1CD2-488B-9A87-96BB8A065E13}" destId="{0C985265-A1FF-4AD0-9E72-D97C7568634A}" srcOrd="2" destOrd="0" parTransId="{92319676-0C73-4680-9449-11EF25E2D638}" sibTransId="{272D77A2-C007-4381-B9CD-CC75E51BAF69}"/>
    <dgm:cxn modelId="{E1104D84-BD58-45D9-B9A5-A757D9806A48}" type="presOf" srcId="{E0980FD9-86A8-4071-98DF-BB8FF957AAB9}" destId="{6905083A-DDC3-4D14-84FE-56DAC29501D1}" srcOrd="0" destOrd="0" presId="urn:microsoft.com/office/officeart/2005/8/layout/hList1"/>
    <dgm:cxn modelId="{39C9998E-5F1D-47B2-97C4-8968740E24B7}" type="presOf" srcId="{A93B6045-6189-4E3B-9C24-F5240D2647DE}" destId="{BF6FA210-FDB9-4A75-94C9-C3CBD27C769C}" srcOrd="0" destOrd="0" presId="urn:microsoft.com/office/officeart/2005/8/layout/hList1"/>
    <dgm:cxn modelId="{3F6C9F9B-8126-42C3-B543-C22927FA25E8}" type="presOf" srcId="{A8EDBFE9-BD92-44BB-9E39-80D2C2D0E4DF}" destId="{BF6FA210-FDB9-4A75-94C9-C3CBD27C769C}" srcOrd="0" destOrd="1" presId="urn:microsoft.com/office/officeart/2005/8/layout/hList1"/>
    <dgm:cxn modelId="{5F71089D-A64D-4B82-B20B-7F2B6682AD92}" srcId="{0C2D66EC-6058-4D74-9FE8-F8DC6255B856}" destId="{10FAC372-1CD2-488B-9A87-96BB8A065E13}" srcOrd="2" destOrd="0" parTransId="{9685CB7B-2940-4D47-9049-5E59E5A2805A}" sibTransId="{1D0B8BD7-EFC2-4C96-B1BA-0064B0506BAA}"/>
    <dgm:cxn modelId="{4F431BA3-768D-48C1-81EC-236F35F34A00}" type="presOf" srcId="{5756C9B7-29F2-4BC6-BE51-4AFD12B3B78B}" destId="{C1EFF2AE-B9DD-47DD-94F0-72C7535E92BA}" srcOrd="0" destOrd="0" presId="urn:microsoft.com/office/officeart/2005/8/layout/hList1"/>
    <dgm:cxn modelId="{0817A0A3-6912-4CCA-9D7F-980FD9C5BA95}" srcId="{0C2D66EC-6058-4D74-9FE8-F8DC6255B856}" destId="{6DCAA86B-7117-45FC-862E-BE6E651DB4E8}" srcOrd="1" destOrd="0" parTransId="{9A644306-51C5-4E97-B83D-C0E1F515F22E}" sibTransId="{A5F32635-3B51-4F69-90D7-E0BA05E3E680}"/>
    <dgm:cxn modelId="{EDBF98AF-9048-4F08-8F46-80DFA49A7BC7}" type="presOf" srcId="{E28395FC-6C56-462E-963B-28D493E5D28D}" destId="{C1EFF2AE-B9DD-47DD-94F0-72C7535E92BA}" srcOrd="0" destOrd="2" presId="urn:microsoft.com/office/officeart/2005/8/layout/hList1"/>
    <dgm:cxn modelId="{A3366FC0-56FE-477F-AA10-5763B7403774}" srcId="{0C2D66EC-6058-4D74-9FE8-F8DC6255B856}" destId="{E0980FD9-86A8-4071-98DF-BB8FF957AAB9}" srcOrd="0" destOrd="0" parTransId="{346AEE6A-ED50-4579-BC96-CA75A0B42C9E}" sibTransId="{8F5D18D6-ED3E-40FB-8482-9F2C408C526D}"/>
    <dgm:cxn modelId="{E17AD0C3-5B99-4E01-8399-D913B97683E8}" srcId="{E0980FD9-86A8-4071-98DF-BB8FF957AAB9}" destId="{22347743-7DB0-4631-ABA1-F422653A8771}" srcOrd="3" destOrd="0" parTransId="{CA8A5824-1E6B-4407-88DE-9761B92C059A}" sibTransId="{A06F7D31-A7C3-455B-9B81-9A6BF69F0516}"/>
    <dgm:cxn modelId="{96AA83C7-98E9-41CC-9812-D2CAB44541D4}" type="presOf" srcId="{6DCAA86B-7117-45FC-862E-BE6E651DB4E8}" destId="{34340353-E8BE-4CAD-B589-A694AB214399}" srcOrd="0" destOrd="0" presId="urn:microsoft.com/office/officeart/2005/8/layout/hList1"/>
    <dgm:cxn modelId="{8EEFDACC-99F8-444B-8659-8A92352F8296}" srcId="{6DCAA86B-7117-45FC-862E-BE6E651DB4E8}" destId="{5756C9B7-29F2-4BC6-BE51-4AFD12B3B78B}" srcOrd="0" destOrd="0" parTransId="{0DF79ECE-9D5B-407A-8580-B783F7FEB2FC}" sibTransId="{142370AE-A555-4688-9ADA-0A434734B7C9}"/>
    <dgm:cxn modelId="{66A8C8D1-A1F5-4763-8C2B-7DB5A81A8809}" type="presOf" srcId="{22347743-7DB0-4631-ABA1-F422653A8771}" destId="{3F7B22B7-80FC-4B8E-BC4B-C4B8B53CA7B0}" srcOrd="0" destOrd="3" presId="urn:microsoft.com/office/officeart/2005/8/layout/hList1"/>
    <dgm:cxn modelId="{F77766DD-A03E-47F9-A3A2-C228F69F6308}" srcId="{E0980FD9-86A8-4071-98DF-BB8FF957AAB9}" destId="{96AD5F7F-0F49-4729-8985-E6B3D7215E92}" srcOrd="0" destOrd="0" parTransId="{BD931815-1C5C-4B62-86DE-984B19393996}" sibTransId="{4662DF73-01F0-4FBE-8209-AE82FC77903C}"/>
    <dgm:cxn modelId="{3E6CB0ED-095F-49E0-9E6B-C2A31DA7A978}" type="presOf" srcId="{10FAC372-1CD2-488B-9A87-96BB8A065E13}" destId="{C42AC0C0-BE5D-42B6-A6C0-54FBE713C7E3}" srcOrd="0" destOrd="0" presId="urn:microsoft.com/office/officeart/2005/8/layout/hList1"/>
    <dgm:cxn modelId="{ABC14BEE-9B1E-41DB-8BCB-C0CE7DE2EFA7}" type="presOf" srcId="{96AD5F7F-0F49-4729-8985-E6B3D7215E92}" destId="{3F7B22B7-80FC-4B8E-BC4B-C4B8B53CA7B0}" srcOrd="0" destOrd="0" presId="urn:microsoft.com/office/officeart/2005/8/layout/hList1"/>
    <dgm:cxn modelId="{ED42C560-C17F-4ECB-9180-AA9D40741115}" type="presParOf" srcId="{7C756536-D87C-4293-8383-C5F065ADDC2C}" destId="{CB943829-EE3F-430F-AF57-9644D5BE281B}" srcOrd="0" destOrd="0" presId="urn:microsoft.com/office/officeart/2005/8/layout/hList1"/>
    <dgm:cxn modelId="{E64A79AE-86B5-4706-85AF-985C2B8EDB11}" type="presParOf" srcId="{CB943829-EE3F-430F-AF57-9644D5BE281B}" destId="{6905083A-DDC3-4D14-84FE-56DAC29501D1}" srcOrd="0" destOrd="0" presId="urn:microsoft.com/office/officeart/2005/8/layout/hList1"/>
    <dgm:cxn modelId="{0D6A1469-FA72-430D-BFD4-AC6B1D9B79B7}" type="presParOf" srcId="{CB943829-EE3F-430F-AF57-9644D5BE281B}" destId="{3F7B22B7-80FC-4B8E-BC4B-C4B8B53CA7B0}" srcOrd="1" destOrd="0" presId="urn:microsoft.com/office/officeart/2005/8/layout/hList1"/>
    <dgm:cxn modelId="{CCE4B461-695F-4696-939B-10C0273427D7}" type="presParOf" srcId="{7C756536-D87C-4293-8383-C5F065ADDC2C}" destId="{56F209CD-2074-46DB-9847-A4854070A4EE}" srcOrd="1" destOrd="0" presId="urn:microsoft.com/office/officeart/2005/8/layout/hList1"/>
    <dgm:cxn modelId="{C41AF122-0A54-4B1E-98C3-83C7956BD1A9}" type="presParOf" srcId="{7C756536-D87C-4293-8383-C5F065ADDC2C}" destId="{E5A35236-B21A-4467-84B0-0608B34F8B2D}" srcOrd="2" destOrd="0" presId="urn:microsoft.com/office/officeart/2005/8/layout/hList1"/>
    <dgm:cxn modelId="{B8942428-0140-469D-BFF7-669287A8925E}" type="presParOf" srcId="{E5A35236-B21A-4467-84B0-0608B34F8B2D}" destId="{34340353-E8BE-4CAD-B589-A694AB214399}" srcOrd="0" destOrd="0" presId="urn:microsoft.com/office/officeart/2005/8/layout/hList1"/>
    <dgm:cxn modelId="{8F7EBFF8-064B-4A7E-899D-91C18148EE22}" type="presParOf" srcId="{E5A35236-B21A-4467-84B0-0608B34F8B2D}" destId="{C1EFF2AE-B9DD-47DD-94F0-72C7535E92BA}" srcOrd="1" destOrd="0" presId="urn:microsoft.com/office/officeart/2005/8/layout/hList1"/>
    <dgm:cxn modelId="{72146505-D61E-4974-9F20-510EEE05B4CB}" type="presParOf" srcId="{7C756536-D87C-4293-8383-C5F065ADDC2C}" destId="{FFCBC7E9-6BF9-426E-8CCD-AB311F35084D}" srcOrd="3" destOrd="0" presId="urn:microsoft.com/office/officeart/2005/8/layout/hList1"/>
    <dgm:cxn modelId="{EF94C0E2-9E11-417B-BD65-EDD97FC9120C}" type="presParOf" srcId="{7C756536-D87C-4293-8383-C5F065ADDC2C}" destId="{07EC0533-CFD3-49D0-8A0F-129E28E2DB8C}" srcOrd="4" destOrd="0" presId="urn:microsoft.com/office/officeart/2005/8/layout/hList1"/>
    <dgm:cxn modelId="{E33AB938-2484-4B31-99E2-1FB22E495380}" type="presParOf" srcId="{07EC0533-CFD3-49D0-8A0F-129E28E2DB8C}" destId="{C42AC0C0-BE5D-42B6-A6C0-54FBE713C7E3}" srcOrd="0" destOrd="0" presId="urn:microsoft.com/office/officeart/2005/8/layout/hList1"/>
    <dgm:cxn modelId="{F3EA32C6-4D25-44AF-9752-14D9ECB315B3}" type="presParOf" srcId="{07EC0533-CFD3-49D0-8A0F-129E28E2DB8C}" destId="{BF6FA210-FDB9-4A75-94C9-C3CBD27C769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05083A-DDC3-4D14-84FE-56DAC29501D1}">
      <dsp:nvSpPr>
        <dsp:cNvPr id="0" name=""/>
        <dsp:cNvSpPr/>
      </dsp:nvSpPr>
      <dsp:spPr>
        <a:xfrm>
          <a:off x="2344" y="572605"/>
          <a:ext cx="2286179" cy="80036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Something Now</a:t>
          </a:r>
        </a:p>
      </dsp:txBody>
      <dsp:txXfrm>
        <a:off x="2344" y="572605"/>
        <a:ext cx="2286179" cy="800367"/>
      </dsp:txXfrm>
    </dsp:sp>
    <dsp:sp modelId="{3F7B22B7-80FC-4B8E-BC4B-C4B8B53CA7B0}">
      <dsp:nvSpPr>
        <dsp:cNvPr id="0" name=""/>
        <dsp:cNvSpPr/>
      </dsp:nvSpPr>
      <dsp:spPr>
        <a:xfrm>
          <a:off x="0" y="1315828"/>
          <a:ext cx="2286179" cy="294259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Maximum current giving </a:t>
          </a:r>
        </a:p>
        <a:p>
          <a:pPr marL="228600" lvl="1" indent="-228600" algn="l" defTabSz="977900">
            <a:lnSpc>
              <a:spcPct val="90000"/>
            </a:lnSpc>
            <a:spcBef>
              <a:spcPct val="0"/>
            </a:spcBef>
            <a:spcAft>
              <a:spcPct val="15000"/>
            </a:spcAft>
            <a:buChar char="•"/>
          </a:pPr>
          <a:r>
            <a:rPr lang="en-US" sz="2200" kern="1200" dirty="0"/>
            <a:t>$1,000</a:t>
          </a:r>
        </a:p>
        <a:p>
          <a:pPr marL="228600" lvl="1" indent="-228600" algn="l" defTabSz="977900">
            <a:lnSpc>
              <a:spcPct val="90000"/>
            </a:lnSpc>
            <a:spcBef>
              <a:spcPct val="0"/>
            </a:spcBef>
            <a:spcAft>
              <a:spcPct val="15000"/>
            </a:spcAft>
            <a:buChar char="•"/>
          </a:pPr>
          <a:r>
            <a:rPr lang="en-US" sz="2200" kern="1200" dirty="0"/>
            <a:t>Cash</a:t>
          </a:r>
        </a:p>
        <a:p>
          <a:pPr marL="228600" lvl="1" indent="-228600" algn="l" defTabSz="977900">
            <a:lnSpc>
              <a:spcPct val="90000"/>
            </a:lnSpc>
            <a:spcBef>
              <a:spcPct val="0"/>
            </a:spcBef>
            <a:spcAft>
              <a:spcPct val="15000"/>
            </a:spcAft>
            <a:buChar char="•"/>
          </a:pPr>
          <a:r>
            <a:rPr lang="en-US" sz="2200" kern="1200" dirty="0"/>
            <a:t>Securities</a:t>
          </a:r>
        </a:p>
      </dsp:txBody>
      <dsp:txXfrm>
        <a:off x="0" y="1315828"/>
        <a:ext cx="2286179" cy="2942597"/>
      </dsp:txXfrm>
    </dsp:sp>
    <dsp:sp modelId="{34340353-E8BE-4CAD-B589-A694AB214399}">
      <dsp:nvSpPr>
        <dsp:cNvPr id="0" name=""/>
        <dsp:cNvSpPr/>
      </dsp:nvSpPr>
      <dsp:spPr>
        <a:xfrm>
          <a:off x="2608590" y="572605"/>
          <a:ext cx="2286179" cy="80036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Something in Between</a:t>
          </a:r>
        </a:p>
      </dsp:txBody>
      <dsp:txXfrm>
        <a:off x="2608590" y="572605"/>
        <a:ext cx="2286179" cy="800367"/>
      </dsp:txXfrm>
    </dsp:sp>
    <dsp:sp modelId="{C1EFF2AE-B9DD-47DD-94F0-72C7535E92BA}">
      <dsp:nvSpPr>
        <dsp:cNvPr id="0" name=""/>
        <dsp:cNvSpPr/>
      </dsp:nvSpPr>
      <dsp:spPr>
        <a:xfrm>
          <a:off x="2608590" y="1372973"/>
          <a:ext cx="2286179" cy="294259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Charitable gift annuity</a:t>
          </a:r>
        </a:p>
        <a:p>
          <a:pPr marL="228600" lvl="1" indent="-228600" algn="l" defTabSz="977900">
            <a:lnSpc>
              <a:spcPct val="90000"/>
            </a:lnSpc>
            <a:spcBef>
              <a:spcPct val="0"/>
            </a:spcBef>
            <a:spcAft>
              <a:spcPct val="15000"/>
            </a:spcAft>
            <a:buChar char="•"/>
          </a:pPr>
          <a:r>
            <a:rPr lang="en-US" sz="2200" kern="1200" dirty="0"/>
            <a:t>$50,000 for life income</a:t>
          </a:r>
        </a:p>
        <a:p>
          <a:pPr marL="228600" lvl="1" indent="-228600" algn="l" defTabSz="977900">
            <a:lnSpc>
              <a:spcPct val="90000"/>
            </a:lnSpc>
            <a:spcBef>
              <a:spcPct val="0"/>
            </a:spcBef>
            <a:spcAft>
              <a:spcPct val="15000"/>
            </a:spcAft>
            <a:buChar char="•"/>
          </a:pPr>
          <a:r>
            <a:rPr lang="en-US" sz="2200" kern="1200" dirty="0"/>
            <a:t>Funded with mutual fund</a:t>
          </a:r>
        </a:p>
      </dsp:txBody>
      <dsp:txXfrm>
        <a:off x="2608590" y="1372973"/>
        <a:ext cx="2286179" cy="2942597"/>
      </dsp:txXfrm>
    </dsp:sp>
    <dsp:sp modelId="{C42AC0C0-BE5D-42B6-A6C0-54FBE713C7E3}">
      <dsp:nvSpPr>
        <dsp:cNvPr id="0" name=""/>
        <dsp:cNvSpPr/>
      </dsp:nvSpPr>
      <dsp:spPr>
        <a:xfrm>
          <a:off x="5214835" y="572605"/>
          <a:ext cx="2286179" cy="80036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Something Later</a:t>
          </a:r>
        </a:p>
      </dsp:txBody>
      <dsp:txXfrm>
        <a:off x="5214835" y="572605"/>
        <a:ext cx="2286179" cy="800367"/>
      </dsp:txXfrm>
    </dsp:sp>
    <dsp:sp modelId="{BF6FA210-FDB9-4A75-94C9-C3CBD27C769C}">
      <dsp:nvSpPr>
        <dsp:cNvPr id="0" name=""/>
        <dsp:cNvSpPr/>
      </dsp:nvSpPr>
      <dsp:spPr>
        <a:xfrm>
          <a:off x="5214835" y="1372973"/>
          <a:ext cx="2286179" cy="294259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Will/Trust</a:t>
          </a:r>
        </a:p>
        <a:p>
          <a:pPr marL="228600" lvl="1" indent="-228600" algn="l" defTabSz="977900">
            <a:lnSpc>
              <a:spcPct val="90000"/>
            </a:lnSpc>
            <a:spcBef>
              <a:spcPct val="0"/>
            </a:spcBef>
            <a:spcAft>
              <a:spcPct val="15000"/>
            </a:spcAft>
            <a:buChar char="•"/>
          </a:pPr>
          <a:r>
            <a:rPr lang="en-US" sz="2200" kern="1200" dirty="0"/>
            <a:t>IRA/Retirement plan beneficiary</a:t>
          </a:r>
        </a:p>
        <a:p>
          <a:pPr marL="228600" lvl="1" indent="-228600" algn="l" defTabSz="977900">
            <a:lnSpc>
              <a:spcPct val="90000"/>
            </a:lnSpc>
            <a:spcBef>
              <a:spcPct val="0"/>
            </a:spcBef>
            <a:spcAft>
              <a:spcPct val="15000"/>
            </a:spcAft>
            <a:buChar char="•"/>
          </a:pPr>
          <a:r>
            <a:rPr lang="en-US" sz="2200" kern="1200" dirty="0"/>
            <a:t>Life insurance beneficiary</a:t>
          </a:r>
        </a:p>
        <a:p>
          <a:pPr marL="228600" lvl="1" indent="-228600" algn="l" defTabSz="977900">
            <a:lnSpc>
              <a:spcPct val="90000"/>
            </a:lnSpc>
            <a:spcBef>
              <a:spcPct val="0"/>
            </a:spcBef>
            <a:spcAft>
              <a:spcPct val="15000"/>
            </a:spcAft>
            <a:buChar char="•"/>
          </a:pPr>
          <a:r>
            <a:rPr lang="en-US" sz="2200" kern="1200" dirty="0"/>
            <a:t>Estate gift of $100,000</a:t>
          </a:r>
        </a:p>
      </dsp:txBody>
      <dsp:txXfrm>
        <a:off x="5214835" y="1372973"/>
        <a:ext cx="2286179" cy="2942597"/>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E5DD47-B97A-4E1B-B7EA-2FC34EE456A8}"/>
              </a:ext>
            </a:extLst>
          </p:cNvPr>
          <p:cNvSpPr>
            <a:spLocks noGrp="1"/>
          </p:cNvSpPr>
          <p:nvPr>
            <p:ph type="hdr" sz="quarter"/>
          </p:nvPr>
        </p:nvSpPr>
        <p:spPr>
          <a:xfrm>
            <a:off x="0" y="0"/>
            <a:ext cx="3041650"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69F7373-5C41-4F90-8F69-7A59532B1176}"/>
              </a:ext>
            </a:extLst>
          </p:cNvPr>
          <p:cNvSpPr>
            <a:spLocks noGrp="1"/>
          </p:cNvSpPr>
          <p:nvPr>
            <p:ph type="dt" sz="quarter" idx="1"/>
          </p:nvPr>
        </p:nvSpPr>
        <p:spPr>
          <a:xfrm>
            <a:off x="3976688" y="0"/>
            <a:ext cx="3041650" cy="466725"/>
          </a:xfrm>
          <a:prstGeom prst="rect">
            <a:avLst/>
          </a:prstGeom>
        </p:spPr>
        <p:txBody>
          <a:bodyPr vert="horz" lIns="91440" tIns="45720" rIns="91440" bIns="45720" rtlCol="0"/>
          <a:lstStyle>
            <a:lvl1pPr algn="r">
              <a:defRPr sz="1200"/>
            </a:lvl1pPr>
          </a:lstStyle>
          <a:p>
            <a:fld id="{68D8076D-A602-4446-BAEC-B74FEF46433B}" type="datetimeFigureOut">
              <a:rPr lang="en-US" smtClean="0"/>
              <a:t>3/27/2020</a:t>
            </a:fld>
            <a:endParaRPr lang="en-US"/>
          </a:p>
        </p:txBody>
      </p:sp>
      <p:sp>
        <p:nvSpPr>
          <p:cNvPr id="4" name="Footer Placeholder 3">
            <a:extLst>
              <a:ext uri="{FF2B5EF4-FFF2-40B4-BE49-F238E27FC236}">
                <a16:creationId xmlns:a16="http://schemas.microsoft.com/office/drawing/2014/main" id="{4D314F4C-4C75-4695-87E1-BB2F88E7F012}"/>
              </a:ext>
            </a:extLst>
          </p:cNvPr>
          <p:cNvSpPr>
            <a:spLocks noGrp="1"/>
          </p:cNvSpPr>
          <p:nvPr>
            <p:ph type="ftr" sz="quarter" idx="2"/>
          </p:nvPr>
        </p:nvSpPr>
        <p:spPr>
          <a:xfrm>
            <a:off x="0" y="8839200"/>
            <a:ext cx="3041650" cy="466725"/>
          </a:xfrm>
          <a:prstGeom prst="rect">
            <a:avLst/>
          </a:prstGeom>
        </p:spPr>
        <p:txBody>
          <a:bodyPr vert="horz" lIns="91440" tIns="45720" rIns="91440" bIns="45720" rtlCol="0" anchor="b"/>
          <a:lstStyle>
            <a:lvl1pPr algn="l">
              <a:defRPr sz="1200"/>
            </a:lvl1pPr>
          </a:lstStyle>
          <a:p>
            <a:r>
              <a:rPr lang="en-US"/>
              <a:t>James E. Connell FAHP, CSA Charitable Estate and Gift Planning Specialists Phone 910-295-6800  e-mail:  james@connellandassoc.com “Building Endowments for American Charities”</a:t>
            </a:r>
          </a:p>
        </p:txBody>
      </p:sp>
      <p:sp>
        <p:nvSpPr>
          <p:cNvPr id="5" name="Slide Number Placeholder 4">
            <a:extLst>
              <a:ext uri="{FF2B5EF4-FFF2-40B4-BE49-F238E27FC236}">
                <a16:creationId xmlns:a16="http://schemas.microsoft.com/office/drawing/2014/main" id="{BED5512D-4EB2-4CE6-9CDC-8CC71C84608E}"/>
              </a:ext>
            </a:extLst>
          </p:cNvPr>
          <p:cNvSpPr>
            <a:spLocks noGrp="1"/>
          </p:cNvSpPr>
          <p:nvPr>
            <p:ph type="sldNum" sz="quarter" idx="3"/>
          </p:nvPr>
        </p:nvSpPr>
        <p:spPr>
          <a:xfrm>
            <a:off x="3976688" y="8839200"/>
            <a:ext cx="3041650" cy="466725"/>
          </a:xfrm>
          <a:prstGeom prst="rect">
            <a:avLst/>
          </a:prstGeom>
        </p:spPr>
        <p:txBody>
          <a:bodyPr vert="horz" lIns="91440" tIns="45720" rIns="91440" bIns="45720" rtlCol="0" anchor="b"/>
          <a:lstStyle>
            <a:lvl1pPr algn="r">
              <a:defRPr sz="1200"/>
            </a:lvl1pPr>
          </a:lstStyle>
          <a:p>
            <a:fld id="{5A642CB5-DA52-4879-B7B8-100CFA5E2F33}" type="slidenum">
              <a:rPr lang="en-US" smtClean="0"/>
              <a:t>‹#›</a:t>
            </a:fld>
            <a:endParaRPr lang="en-US"/>
          </a:p>
        </p:txBody>
      </p:sp>
    </p:spTree>
    <p:extLst>
      <p:ext uri="{BB962C8B-B14F-4D97-AF65-F5344CB8AC3E}">
        <p14:creationId xmlns:p14="http://schemas.microsoft.com/office/powerpoint/2010/main" val="261874440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719138" y="1163638"/>
            <a:ext cx="5581650" cy="3140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8338"/>
            <a:ext cx="5616575" cy="3973512"/>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5"/>
          </p:nvPr>
        </p:nvSpPr>
        <p:spPr>
          <a:xfrm>
            <a:off x="3976688" y="8839200"/>
            <a:ext cx="3041650" cy="466725"/>
          </a:xfrm>
          <a:prstGeom prst="rect">
            <a:avLst/>
          </a:prstGeom>
        </p:spPr>
        <p:txBody>
          <a:bodyPr vert="horz" lIns="91440" tIns="45720" rIns="91440" bIns="45720" rtlCol="0" anchor="b"/>
          <a:lstStyle>
            <a:lvl1pPr algn="r">
              <a:defRPr sz="1200"/>
            </a:lvl1pPr>
          </a:lstStyle>
          <a:p>
            <a:r>
              <a:rPr lang="en-US" dirty="0"/>
              <a:t>Page…</a:t>
            </a:r>
            <a:fld id="{A49F9794-9F90-415D-B5DD-314EC69CC3B0}" type="slidenum">
              <a:rPr lang="en-US" smtClean="0"/>
              <a:pPr/>
              <a:t>‹#›</a:t>
            </a:fld>
            <a:endParaRPr lang="en-US" dirty="0"/>
          </a:p>
        </p:txBody>
      </p:sp>
      <p:sp>
        <p:nvSpPr>
          <p:cNvPr id="8" name="Footer Placeholder 7">
            <a:extLst>
              <a:ext uri="{FF2B5EF4-FFF2-40B4-BE49-F238E27FC236}">
                <a16:creationId xmlns:a16="http://schemas.microsoft.com/office/drawing/2014/main" id="{8009D442-15FF-4E33-9C15-7753A5AD57D3}"/>
              </a:ext>
            </a:extLst>
          </p:cNvPr>
          <p:cNvSpPr>
            <a:spLocks noGrp="1"/>
          </p:cNvSpPr>
          <p:nvPr>
            <p:ph type="ftr" sz="quarter" idx="4"/>
          </p:nvPr>
        </p:nvSpPr>
        <p:spPr>
          <a:xfrm>
            <a:off x="0" y="8839200"/>
            <a:ext cx="3454400" cy="466725"/>
          </a:xfrm>
          <a:prstGeom prst="rect">
            <a:avLst/>
          </a:prstGeom>
        </p:spPr>
        <p:txBody>
          <a:bodyPr vert="horz" lIns="91440" tIns="45720" rIns="91440" bIns="45720" rtlCol="0" anchor="b"/>
          <a:lstStyle>
            <a:lvl1pPr algn="l">
              <a:defRPr sz="1050"/>
            </a:lvl1pPr>
          </a:lstStyle>
          <a:p>
            <a:r>
              <a:rPr lang="en-US"/>
              <a:t>James E. Connell FAHP, CSA Charitable Estate and Gift Planning Specialists Phone 910-295-6800  e-mail:  james@connellandassoc.com “Building Endowments for American Charities”</a:t>
            </a:r>
            <a:endParaRPr lang="en-US" sz="1000" dirty="0"/>
          </a:p>
        </p:txBody>
      </p:sp>
    </p:spTree>
    <p:extLst>
      <p:ext uri="{BB962C8B-B14F-4D97-AF65-F5344CB8AC3E}">
        <p14:creationId xmlns:p14="http://schemas.microsoft.com/office/powerpoint/2010/main" val="246983893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sharpenet.com/product-category/booklets/"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mailto:james@connellandassoc.com"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pgdc.com/pgdc/charity-owned-life-insurance" TargetMode="External"/><Relationship Id="rId2" Type="http://schemas.openxmlformats.org/officeDocument/2006/relationships/slide" Target="../slides/slide35.xml"/><Relationship Id="rId1" Type="http://schemas.openxmlformats.org/officeDocument/2006/relationships/notesMaster" Target="../notesMasters/notesMaster1.xml"/><Relationship Id="rId4" Type="http://schemas.openxmlformats.org/officeDocument/2006/relationships/hyperlink" Target="mailto:james@connellandassoc.com" TargetMode="External"/></Relationships>
</file>

<file path=ppt/notesSlides/_rels/notesSlide36.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journeycare.giftplans.org/index.php?cID=241" TargetMode="External"/><Relationship Id="rId2" Type="http://schemas.openxmlformats.org/officeDocument/2006/relationships/slide" Target="../slides/slide38.xml"/><Relationship Id="rId1" Type="http://schemas.openxmlformats.org/officeDocument/2006/relationships/notesMaster" Target="../notesMasters/notesMaster1.xml"/><Relationship Id="rId4" Type="http://schemas.openxmlformats.org/officeDocument/2006/relationships/hyperlink" Target="mailto:james@connellandassoc.com" TargetMode="External"/></Relationships>
</file>

<file path=ppt/notesSlides/_rels/notesSlide39.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delawarehospice.plannedgiving.org/sample-gift-language" TargetMode="External"/><Relationship Id="rId2" Type="http://schemas.openxmlformats.org/officeDocument/2006/relationships/slide" Target="../slides/slide42.xml"/><Relationship Id="rId1" Type="http://schemas.openxmlformats.org/officeDocument/2006/relationships/notesMaster" Target="../notesMasters/notesMaster1.xml"/><Relationship Id="rId4" Type="http://schemas.openxmlformats.org/officeDocument/2006/relationships/hyperlink" Target="mailto:james@connellandassoc.com" TargetMode="External"/></Relationships>
</file>

<file path=ppt/notesSlides/_rels/notesSlide43.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www.connellandassoc.com/pdf/HollandMichiganEndowmentCampaign.pdf"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b="1" dirty="0"/>
              <a:t>Silver Tsunami </a:t>
            </a:r>
            <a:r>
              <a:rPr lang="en-US" dirty="0"/>
              <a:t>is here and hospice providers need to take advantage of the biggest generational wealth transfer in U.S. history will boost heirs and charities.</a:t>
            </a:r>
          </a:p>
          <a:p>
            <a:endParaRPr lang="en-US" dirty="0"/>
          </a:p>
          <a:p>
            <a:r>
              <a:rPr lang="en-US" dirty="0"/>
              <a:t>Over the next 25 years, boomers will pass along nearly $48 trillion in assets to their heirs and charities, and Generation X will be the biggest beneficiary. </a:t>
            </a:r>
          </a:p>
          <a:p>
            <a:endParaRPr lang="en-US" dirty="0"/>
          </a:p>
          <a:p>
            <a:r>
              <a:rPr lang="en-US" dirty="0"/>
              <a:t>The Boston-based global research and consulting firm found that boomers will account for 70 percent of the $68 trillion in wealth that will be transferred by U.S. households during that period. Americans ages 50-plus to 70 will distribute some funds while they’re still alive, in the form of gifts and charitable donations, transferring the rest through bequests after their deaths.</a:t>
            </a:r>
          </a:p>
        </p:txBody>
      </p:sp>
      <p:sp>
        <p:nvSpPr>
          <p:cNvPr id="4" name="Slide Number Placeholder 3"/>
          <p:cNvSpPr>
            <a:spLocks noGrp="1"/>
          </p:cNvSpPr>
          <p:nvPr>
            <p:ph type="sldNum" sz="quarter" idx="5"/>
          </p:nvPr>
        </p:nvSpPr>
        <p:spPr/>
        <p:txBody>
          <a:bodyPr/>
          <a:lstStyle/>
          <a:p>
            <a:r>
              <a:rPr lang="en-US" dirty="0"/>
              <a:t>Page…</a:t>
            </a:r>
            <a:fld id="{A49F9794-9F90-415D-B5DD-314EC69CC3B0}" type="slidenum">
              <a:rPr lang="en-US" smtClean="0"/>
              <a:t>1</a:t>
            </a:fld>
            <a:endParaRPr lang="en-US" dirty="0"/>
          </a:p>
        </p:txBody>
      </p:sp>
      <p:sp>
        <p:nvSpPr>
          <p:cNvPr id="5" name="Footer Placeholder 4">
            <a:extLst>
              <a:ext uri="{FF2B5EF4-FFF2-40B4-BE49-F238E27FC236}">
                <a16:creationId xmlns:a16="http://schemas.microsoft.com/office/drawing/2014/main" id="{414107E0-8330-4E87-8733-E9A01203A959}"/>
              </a:ext>
            </a:extLst>
          </p:cNvPr>
          <p:cNvSpPr>
            <a:spLocks noGrp="1"/>
          </p:cNvSpPr>
          <p:nvPr>
            <p:ph type="ftr" sz="quarter" idx="4"/>
          </p:nvPr>
        </p:nvSpPr>
        <p:spPr>
          <a:xfrm>
            <a:off x="0" y="8839200"/>
            <a:ext cx="424815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p>
        </p:txBody>
      </p:sp>
    </p:spTree>
    <p:extLst>
      <p:ext uri="{BB962C8B-B14F-4D97-AF65-F5344CB8AC3E}">
        <p14:creationId xmlns:p14="http://schemas.microsoft.com/office/powerpoint/2010/main" val="2205435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Meet Italy’s richest cat TOMMASO.</a:t>
            </a:r>
          </a:p>
          <a:p>
            <a:endParaRPr lang="en-US" dirty="0"/>
          </a:p>
          <a:p>
            <a:r>
              <a:rPr lang="en-US" dirty="0"/>
              <a:t>American is a generous society with gifts made during life and at death as noted 5.3% are the result of charitable bequests at death.</a:t>
            </a:r>
          </a:p>
          <a:p>
            <a:endParaRPr lang="en-US" dirty="0"/>
          </a:p>
          <a:p>
            <a:r>
              <a:rPr lang="en-US" dirty="0"/>
              <a:t>Today the majority of legacy gifts will be made from non-taxable estates.</a:t>
            </a:r>
          </a:p>
          <a:p>
            <a:endParaRPr lang="en-US" dirty="0"/>
          </a:p>
          <a:p>
            <a:r>
              <a:rPr lang="en-US" dirty="0"/>
              <a:t>The key for hospice is to put in the hard work to generate legacy gifts using the multiple contact and communications methods.  Many prospects are willing to consider including hospice in their legacy plans if they are informed as the multiple methods they can use.</a:t>
            </a:r>
          </a:p>
          <a:p>
            <a:endParaRPr lang="en-US" dirty="0"/>
          </a:p>
          <a:p>
            <a:r>
              <a:rPr lang="en-US" dirty="0"/>
              <a:t>The major target for legacy gifts will be existing donors and their extended family members and partners.</a:t>
            </a:r>
          </a:p>
        </p:txBody>
      </p:sp>
      <p:sp>
        <p:nvSpPr>
          <p:cNvPr id="4" name="Slide Number Placeholder 3"/>
          <p:cNvSpPr>
            <a:spLocks noGrp="1"/>
          </p:cNvSpPr>
          <p:nvPr>
            <p:ph type="sldNum" sz="quarter" idx="5"/>
          </p:nvPr>
        </p:nvSpPr>
        <p:spPr/>
        <p:txBody>
          <a:bodyPr/>
          <a:lstStyle/>
          <a:p>
            <a:r>
              <a:rPr lang="en-US" dirty="0"/>
              <a:t>Page…</a:t>
            </a:r>
            <a:fld id="{A49F9794-9F90-415D-B5DD-314EC69CC3B0}" type="slidenum">
              <a:rPr lang="en-US" smtClean="0"/>
              <a:t>2</a:t>
            </a:fld>
            <a:endParaRPr lang="en-US" dirty="0"/>
          </a:p>
        </p:txBody>
      </p:sp>
      <p:sp>
        <p:nvSpPr>
          <p:cNvPr id="5" name="Footer Placeholder 4">
            <a:extLst>
              <a:ext uri="{FF2B5EF4-FFF2-40B4-BE49-F238E27FC236}">
                <a16:creationId xmlns:a16="http://schemas.microsoft.com/office/drawing/2014/main" id="{6426B855-62B8-42D9-A9E4-D5ABE9E20C32}"/>
              </a:ext>
            </a:extLst>
          </p:cNvPr>
          <p:cNvSpPr>
            <a:spLocks noGrp="1"/>
          </p:cNvSpPr>
          <p:nvPr>
            <p:ph type="ftr" sz="quarter" idx="4"/>
          </p:nvPr>
        </p:nvSpPr>
        <p:spPr>
          <a:xfrm>
            <a:off x="0" y="8839200"/>
            <a:ext cx="4184650" cy="466725"/>
          </a:xfrm>
        </p:spPr>
        <p:txBody>
          <a:bodyPr/>
          <a:lstStyle/>
          <a:p>
            <a:r>
              <a:rPr lang="en-US" sz="1000" dirty="0"/>
              <a:t>James E. Connell FAHP, CSA </a:t>
            </a:r>
          </a:p>
          <a:p>
            <a:r>
              <a:rPr lang="en-US" sz="1000" dirty="0"/>
              <a:t>Charitable Estate and Gift Planning Specialists </a:t>
            </a:r>
          </a:p>
          <a:p>
            <a:r>
              <a:rPr lang="en-US" sz="1000" dirty="0"/>
              <a:t>Phone 910-295-6800  e-mail:  </a:t>
            </a:r>
            <a:r>
              <a:rPr lang="en-US" sz="1000" dirty="0">
                <a:hlinkClick r:id="rId3"/>
              </a:rPr>
              <a:t>james@connellandassoc.com</a:t>
            </a:r>
            <a:endParaRPr lang="en-US" sz="1000" dirty="0"/>
          </a:p>
          <a:p>
            <a:r>
              <a:rPr lang="en-US" sz="1000" dirty="0"/>
              <a:t>“Building Endowments for American Charities”</a:t>
            </a:r>
          </a:p>
        </p:txBody>
      </p:sp>
    </p:spTree>
    <p:extLst>
      <p:ext uri="{BB962C8B-B14F-4D97-AF65-F5344CB8AC3E}">
        <p14:creationId xmlns:p14="http://schemas.microsoft.com/office/powerpoint/2010/main" val="2307662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what I am going to cover.  It is important to note legacy planning mostly a contact process involving the donor, selected advisors and hospice personnel.</a:t>
            </a:r>
          </a:p>
          <a:p>
            <a:endParaRPr lang="en-US" dirty="0"/>
          </a:p>
          <a:p>
            <a:r>
              <a:rPr lang="en-US" dirty="0"/>
              <a:t>I want you to understand the big picture of planned giving, as well as, the special target of bequest opportunities. </a:t>
            </a:r>
          </a:p>
          <a:p>
            <a:endParaRPr lang="en-US" dirty="0"/>
          </a:p>
          <a:p>
            <a:r>
              <a:rPr lang="en-US" dirty="0"/>
              <a:t>I will finish with several marketing suggestions to consider as you expand your legacy gifts program.</a:t>
            </a:r>
          </a:p>
        </p:txBody>
      </p:sp>
      <p:sp>
        <p:nvSpPr>
          <p:cNvPr id="4" name="Slide Number Placeholder 3"/>
          <p:cNvSpPr>
            <a:spLocks noGrp="1"/>
          </p:cNvSpPr>
          <p:nvPr>
            <p:ph type="sldNum" sz="quarter" idx="5"/>
          </p:nvPr>
        </p:nvSpPr>
        <p:spPr/>
        <p:txBody>
          <a:bodyPr/>
          <a:lstStyle/>
          <a:p>
            <a:r>
              <a:rPr lang="en-US" dirty="0"/>
              <a:t>Page…</a:t>
            </a:r>
            <a:fld id="{A49F9794-9F90-415D-B5DD-314EC69CC3B0}" type="slidenum">
              <a:rPr lang="en-US" smtClean="0"/>
              <a:t>3</a:t>
            </a:fld>
            <a:endParaRPr lang="en-US" dirty="0"/>
          </a:p>
        </p:txBody>
      </p:sp>
      <p:sp>
        <p:nvSpPr>
          <p:cNvPr id="5" name="Footer Placeholder 4">
            <a:extLst>
              <a:ext uri="{FF2B5EF4-FFF2-40B4-BE49-F238E27FC236}">
                <a16:creationId xmlns:a16="http://schemas.microsoft.com/office/drawing/2014/main" id="{388FE58A-9A16-4A18-9B95-07D031FDF264}"/>
              </a:ext>
            </a:extLst>
          </p:cNvPr>
          <p:cNvSpPr>
            <a:spLocks noGrp="1"/>
          </p:cNvSpPr>
          <p:nvPr>
            <p:ph type="ftr" sz="quarter" idx="4"/>
          </p:nvPr>
        </p:nvSpPr>
        <p:spPr>
          <a:xfrm>
            <a:off x="0" y="8839200"/>
            <a:ext cx="438150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p>
        </p:txBody>
      </p:sp>
    </p:spTree>
    <p:extLst>
      <p:ext uri="{BB962C8B-B14F-4D97-AF65-F5344CB8AC3E}">
        <p14:creationId xmlns:p14="http://schemas.microsoft.com/office/powerpoint/2010/main" val="830253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217779B-17F7-426C-9C2E-AE4A5F6E6A64}"/>
              </a:ext>
            </a:extLst>
          </p:cNvPr>
          <p:cNvSpPr>
            <a:spLocks noGrp="1" noChangeArrowheads="1"/>
          </p:cNvSpPr>
          <p:nvPr>
            <p:ph type="sldNum" sz="quarter" idx="5"/>
          </p:nvPr>
        </p:nvSpPr>
        <p:spPr>
          <a:ln/>
        </p:spPr>
        <p:txBody>
          <a:bodyPr/>
          <a:lstStyle/>
          <a:p>
            <a:r>
              <a:rPr lang="en-US" altLang="en-US" dirty="0"/>
              <a:t>Page…</a:t>
            </a:r>
            <a:fld id="{21DB9E76-34C7-4631-85E7-11C8C194FDA8}" type="slidenum">
              <a:rPr lang="en-US" altLang="en-US" smtClean="0"/>
              <a:pPr/>
              <a:t>4</a:t>
            </a:fld>
            <a:endParaRPr lang="en-US" altLang="en-US" dirty="0"/>
          </a:p>
        </p:txBody>
      </p:sp>
      <p:sp>
        <p:nvSpPr>
          <p:cNvPr id="540674" name="Rectangle 2">
            <a:extLst>
              <a:ext uri="{FF2B5EF4-FFF2-40B4-BE49-F238E27FC236}">
                <a16:creationId xmlns:a16="http://schemas.microsoft.com/office/drawing/2014/main" id="{95257477-F403-427F-AF0E-AB43544F9B8B}"/>
              </a:ext>
            </a:extLst>
          </p:cNvPr>
          <p:cNvSpPr>
            <a:spLocks noGrp="1" noRot="1" noChangeAspect="1" noChangeArrowheads="1" noTextEdit="1"/>
          </p:cNvSpPr>
          <p:nvPr>
            <p:ph type="sldImg"/>
          </p:nvPr>
        </p:nvSpPr>
        <p:spPr>
          <a:ln/>
        </p:spPr>
      </p:sp>
      <p:sp>
        <p:nvSpPr>
          <p:cNvPr id="540675" name="Rectangle 3">
            <a:extLst>
              <a:ext uri="{FF2B5EF4-FFF2-40B4-BE49-F238E27FC236}">
                <a16:creationId xmlns:a16="http://schemas.microsoft.com/office/drawing/2014/main" id="{87A21C3D-0F40-4929-BF2B-63F3482BBD2F}"/>
              </a:ext>
            </a:extLst>
          </p:cNvPr>
          <p:cNvSpPr>
            <a:spLocks noGrp="1" noChangeArrowheads="1"/>
          </p:cNvSpPr>
          <p:nvPr>
            <p:ph type="body" idx="1"/>
          </p:nvPr>
        </p:nvSpPr>
        <p:spPr>
          <a:xfrm>
            <a:off x="719138" y="4420315"/>
            <a:ext cx="5656262" cy="4187666"/>
          </a:xfrm>
        </p:spPr>
        <p:txBody>
          <a:bodyPr/>
          <a:lstStyle/>
          <a:p>
            <a:r>
              <a:rPr lang="en-US" altLang="en-US" dirty="0"/>
              <a:t>Individual stories of some of the donors I have worked with (pictured here) indicate their special connection to the charities they supported.  Some have received special recognition provided.</a:t>
            </a:r>
          </a:p>
          <a:p>
            <a:endParaRPr lang="en-US" altLang="en-US" dirty="0"/>
          </a:p>
          <a:p>
            <a:r>
              <a:rPr lang="en-US" altLang="en-US" dirty="0"/>
              <a:t>With their support they have fulfilled both their personal and financial goals.  Lifetime giving is a major indicator of legacy giving.</a:t>
            </a:r>
          </a:p>
          <a:p>
            <a:endParaRPr lang="en-US" altLang="en-US" dirty="0"/>
          </a:p>
          <a:p>
            <a:r>
              <a:rPr lang="en-US" altLang="en-US" dirty="0"/>
              <a:t>They represent all financial situations, lifestyles and motivations.</a:t>
            </a:r>
          </a:p>
        </p:txBody>
      </p:sp>
      <p:sp>
        <p:nvSpPr>
          <p:cNvPr id="2" name="Footer Placeholder 1">
            <a:extLst>
              <a:ext uri="{FF2B5EF4-FFF2-40B4-BE49-F238E27FC236}">
                <a16:creationId xmlns:a16="http://schemas.microsoft.com/office/drawing/2014/main" id="{996D13C8-ED29-4198-9E37-C4B7412EB293}"/>
              </a:ext>
            </a:extLst>
          </p:cNvPr>
          <p:cNvSpPr>
            <a:spLocks noGrp="1"/>
          </p:cNvSpPr>
          <p:nvPr>
            <p:ph type="ftr" sz="quarter" idx="4"/>
          </p:nvPr>
        </p:nvSpPr>
        <p:spPr>
          <a:xfrm>
            <a:off x="0" y="8839200"/>
            <a:ext cx="4064000" cy="466725"/>
          </a:xfrm>
        </p:spPr>
        <p:txBody>
          <a:bodyPr/>
          <a:lstStyle/>
          <a:p>
            <a:r>
              <a:rPr lang="en-US" dirty="0"/>
              <a:t>James E. Connell FAHP, CSA</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p>
        </p:txBody>
      </p:sp>
    </p:spTree>
    <p:extLst>
      <p:ext uri="{BB962C8B-B14F-4D97-AF65-F5344CB8AC3E}">
        <p14:creationId xmlns:p14="http://schemas.microsoft.com/office/powerpoint/2010/main" val="4252240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encourage everyone to review the commercial created by New York Life.  It represents the kind of feeling and promotion hospice should consider in their promotional activities moving forward.</a:t>
            </a:r>
          </a:p>
          <a:p>
            <a:endParaRPr lang="en-US" dirty="0"/>
          </a:p>
          <a:p>
            <a:r>
              <a:rPr lang="en-US" dirty="0"/>
              <a:t>Some of the advertisement verbiage is listed above.</a:t>
            </a:r>
          </a:p>
          <a:p>
            <a:endParaRPr lang="en-US" dirty="0"/>
          </a:p>
          <a:p>
            <a:r>
              <a:rPr lang="en-US" dirty="0"/>
              <a:t>Legacy giving is an selfless love and action we do for others and not for ourselves.</a:t>
            </a:r>
          </a:p>
        </p:txBody>
      </p:sp>
      <p:sp>
        <p:nvSpPr>
          <p:cNvPr id="4" name="Slide Number Placeholder 3"/>
          <p:cNvSpPr>
            <a:spLocks noGrp="1"/>
          </p:cNvSpPr>
          <p:nvPr>
            <p:ph type="sldNum" sz="quarter" idx="5"/>
          </p:nvPr>
        </p:nvSpPr>
        <p:spPr/>
        <p:txBody>
          <a:bodyPr/>
          <a:lstStyle/>
          <a:p>
            <a:r>
              <a:rPr lang="en-US" dirty="0"/>
              <a:t>Page…</a:t>
            </a:r>
            <a:fld id="{A49F9794-9F90-415D-B5DD-314EC69CC3B0}" type="slidenum">
              <a:rPr lang="en-US" smtClean="0"/>
              <a:t>5</a:t>
            </a:fld>
            <a:endParaRPr lang="en-US" dirty="0"/>
          </a:p>
        </p:txBody>
      </p:sp>
      <p:sp>
        <p:nvSpPr>
          <p:cNvPr id="5" name="Footer Placeholder 4">
            <a:extLst>
              <a:ext uri="{FF2B5EF4-FFF2-40B4-BE49-F238E27FC236}">
                <a16:creationId xmlns:a16="http://schemas.microsoft.com/office/drawing/2014/main" id="{D4F40E90-7F26-4A75-8348-818E3489F964}"/>
              </a:ext>
            </a:extLst>
          </p:cNvPr>
          <p:cNvSpPr>
            <a:spLocks noGrp="1"/>
          </p:cNvSpPr>
          <p:nvPr>
            <p:ph type="ftr" sz="quarter" idx="4"/>
          </p:nvPr>
        </p:nvSpPr>
        <p:spPr>
          <a:xfrm>
            <a:off x="0" y="8839200"/>
            <a:ext cx="4108450" cy="466725"/>
          </a:xfrm>
        </p:spPr>
        <p:txBody>
          <a:bodyPr/>
          <a:lstStyle/>
          <a:p>
            <a:r>
              <a:rPr lang="en-US" dirty="0"/>
              <a:t>James E. Connell FAHP, CSA </a:t>
            </a:r>
          </a:p>
          <a:p>
            <a:r>
              <a:rPr lang="en-US" dirty="0"/>
              <a:t>Charitable Estate and Gift Planning Specialists</a:t>
            </a:r>
          </a:p>
          <a:p>
            <a:r>
              <a:rPr lang="en-US" dirty="0"/>
              <a:t>Phone 910-295-6800  e-mail:  </a:t>
            </a:r>
            <a:r>
              <a:rPr lang="en-US" dirty="0">
                <a:hlinkClick r:id="rId3"/>
              </a:rPr>
              <a:t>james@connellandassoc.com</a:t>
            </a:r>
            <a:endParaRPr lang="en-US" dirty="0"/>
          </a:p>
          <a:p>
            <a:r>
              <a:rPr lang="en-US" dirty="0"/>
              <a:t>“Building Endowments for American Charities”</a:t>
            </a:r>
          </a:p>
        </p:txBody>
      </p:sp>
    </p:spTree>
    <p:extLst>
      <p:ext uri="{BB962C8B-B14F-4D97-AF65-F5344CB8AC3E}">
        <p14:creationId xmlns:p14="http://schemas.microsoft.com/office/powerpoint/2010/main" val="2052759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powerful picture.  It represents two seniors expressing their love and support for each other.</a:t>
            </a:r>
          </a:p>
          <a:p>
            <a:endParaRPr lang="en-US" dirty="0"/>
          </a:p>
          <a:p>
            <a:r>
              <a:rPr lang="en-US" dirty="0"/>
              <a:t>Whatever their estate plan was it included a recognition of life has many stages and challenges.  When they reach the final stages of life they are content with all their planning.  They could look to the future with contentment and smile and know they got it right.</a:t>
            </a:r>
          </a:p>
        </p:txBody>
      </p:sp>
      <p:sp>
        <p:nvSpPr>
          <p:cNvPr id="4" name="Slide Number Placeholder 3"/>
          <p:cNvSpPr>
            <a:spLocks noGrp="1"/>
          </p:cNvSpPr>
          <p:nvPr>
            <p:ph type="sldNum" sz="quarter" idx="5"/>
          </p:nvPr>
        </p:nvSpPr>
        <p:spPr/>
        <p:txBody>
          <a:bodyPr/>
          <a:lstStyle/>
          <a:p>
            <a:r>
              <a:rPr lang="en-US" dirty="0"/>
              <a:t>Page…</a:t>
            </a:r>
            <a:fld id="{A49F9794-9F90-415D-B5DD-314EC69CC3B0}" type="slidenum">
              <a:rPr lang="en-US" smtClean="0"/>
              <a:t>6</a:t>
            </a:fld>
            <a:endParaRPr lang="en-US" dirty="0"/>
          </a:p>
        </p:txBody>
      </p:sp>
      <p:sp>
        <p:nvSpPr>
          <p:cNvPr id="5" name="Footer Placeholder 4">
            <a:extLst>
              <a:ext uri="{FF2B5EF4-FFF2-40B4-BE49-F238E27FC236}">
                <a16:creationId xmlns:a16="http://schemas.microsoft.com/office/drawing/2014/main" id="{36496C9F-A091-46A7-83AA-21798762BCFA}"/>
              </a:ext>
            </a:extLst>
          </p:cNvPr>
          <p:cNvSpPr>
            <a:spLocks noGrp="1"/>
          </p:cNvSpPr>
          <p:nvPr>
            <p:ph type="ftr" sz="quarter" idx="4"/>
          </p:nvPr>
        </p:nvSpPr>
        <p:spPr>
          <a:xfrm>
            <a:off x="0" y="8839200"/>
            <a:ext cx="422275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p>
        </p:txBody>
      </p:sp>
    </p:spTree>
    <p:extLst>
      <p:ext uri="{BB962C8B-B14F-4D97-AF65-F5344CB8AC3E}">
        <p14:creationId xmlns:p14="http://schemas.microsoft.com/office/powerpoint/2010/main" val="1973303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in USA do not plan for the distribution of their life’s work: the assets they have accumulated of a lifetime of involvement in our society.</a:t>
            </a:r>
          </a:p>
          <a:p>
            <a:endParaRPr lang="en-US" dirty="0"/>
          </a:p>
          <a:p>
            <a:r>
              <a:rPr lang="en-US" dirty="0"/>
              <a:t>While there are many ways to transfer assets to others one of the primary ways is to have a will or revocable trust document. We will discuss many of the ways in other slides.</a:t>
            </a:r>
          </a:p>
          <a:p>
            <a:endParaRPr lang="en-US" dirty="0"/>
          </a:p>
          <a:p>
            <a:r>
              <a:rPr lang="en-US" dirty="0"/>
              <a:t>(A will is a legal declaration of a person's wishes regarding the disposal of his or her property or estate after death)  (A revocable trust is a trust whereby provisions can be altered or canceled dependent on the grantor. During the life of the trust, income earned is distributed to the grantor, and only after death does property transfer to the beneficiaries.)</a:t>
            </a:r>
          </a:p>
          <a:p>
            <a:endParaRPr lang="en-US" dirty="0"/>
          </a:p>
          <a:p>
            <a:endParaRPr lang="en-US" dirty="0"/>
          </a:p>
          <a:p>
            <a:r>
              <a:rPr lang="en-US" dirty="0"/>
              <a:t>Individuals have three stages of their financial life:  Accumulation, Conservation and Distribution.  A will or trust is the basic planning document appropriate at all stages.</a:t>
            </a:r>
          </a:p>
          <a:p>
            <a:endParaRPr lang="en-US" dirty="0"/>
          </a:p>
          <a:p>
            <a:r>
              <a:rPr lang="en-US" dirty="0"/>
              <a:t>While individuals have many excuses for not making a will it is a necessary document at all stages of life.</a:t>
            </a:r>
          </a:p>
        </p:txBody>
      </p:sp>
      <p:sp>
        <p:nvSpPr>
          <p:cNvPr id="4" name="Slide Number Placeholder 3"/>
          <p:cNvSpPr>
            <a:spLocks noGrp="1"/>
          </p:cNvSpPr>
          <p:nvPr>
            <p:ph type="sldNum" sz="quarter" idx="5"/>
          </p:nvPr>
        </p:nvSpPr>
        <p:spPr/>
        <p:txBody>
          <a:bodyPr/>
          <a:lstStyle/>
          <a:p>
            <a:r>
              <a:rPr lang="en-US" dirty="0"/>
              <a:t>Page…</a:t>
            </a:r>
            <a:fld id="{A49F9794-9F90-415D-B5DD-314EC69CC3B0}" type="slidenum">
              <a:rPr lang="en-US" smtClean="0"/>
              <a:t>7</a:t>
            </a:fld>
            <a:endParaRPr lang="en-US" dirty="0"/>
          </a:p>
        </p:txBody>
      </p:sp>
      <p:sp>
        <p:nvSpPr>
          <p:cNvPr id="5" name="Footer Placeholder 4">
            <a:extLst>
              <a:ext uri="{FF2B5EF4-FFF2-40B4-BE49-F238E27FC236}">
                <a16:creationId xmlns:a16="http://schemas.microsoft.com/office/drawing/2014/main" id="{9B87F85C-C4FC-45C5-99EF-681BB3E1865A}"/>
              </a:ext>
            </a:extLst>
          </p:cNvPr>
          <p:cNvSpPr>
            <a:spLocks noGrp="1"/>
          </p:cNvSpPr>
          <p:nvPr>
            <p:ph type="ftr" sz="quarter" idx="4"/>
          </p:nvPr>
        </p:nvSpPr>
        <p:spPr>
          <a:xfrm>
            <a:off x="0" y="8839200"/>
            <a:ext cx="4076700" cy="466725"/>
          </a:xfrm>
        </p:spPr>
        <p:txBody>
          <a:bodyPr/>
          <a:lstStyle/>
          <a:p>
            <a:r>
              <a:rPr lang="en-US" sz="1000" dirty="0"/>
              <a:t>James E. Connell FAHP, CSA </a:t>
            </a:r>
          </a:p>
          <a:p>
            <a:r>
              <a:rPr lang="en-US" sz="1000" dirty="0"/>
              <a:t>Charitable Estate and Gift Planning Specialists </a:t>
            </a:r>
          </a:p>
          <a:p>
            <a:r>
              <a:rPr lang="en-US" sz="1000" dirty="0"/>
              <a:t>Phone 910-295-6800  e-mail:  </a:t>
            </a:r>
            <a:r>
              <a:rPr lang="en-US" sz="1000" dirty="0">
                <a:hlinkClick r:id="rId3"/>
              </a:rPr>
              <a:t>james@connellandassoc.com</a:t>
            </a:r>
            <a:endParaRPr lang="en-US" sz="1000" dirty="0"/>
          </a:p>
          <a:p>
            <a:r>
              <a:rPr lang="en-US" sz="1000" dirty="0"/>
              <a:t>“Building Endowments for American Charities”</a:t>
            </a:r>
          </a:p>
        </p:txBody>
      </p:sp>
    </p:spTree>
    <p:extLst>
      <p:ext uri="{BB962C8B-B14F-4D97-AF65-F5344CB8AC3E}">
        <p14:creationId xmlns:p14="http://schemas.microsoft.com/office/powerpoint/2010/main" val="833002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8337"/>
            <a:ext cx="5616575" cy="4506637"/>
          </a:xfrm>
        </p:spPr>
        <p:txBody>
          <a:bodyPr/>
          <a:lstStyle/>
          <a:p>
            <a:r>
              <a:rPr lang="en-US" dirty="0"/>
              <a:t>As indicated in this slide there are three keystones to a successful charitable estate planning program:  Motivation, Persistence and Consistency.</a:t>
            </a:r>
          </a:p>
          <a:p>
            <a:endParaRPr lang="en-US" dirty="0"/>
          </a:p>
          <a:p>
            <a:r>
              <a:rPr lang="en-US" dirty="0"/>
              <a:t>Your hospice provides </a:t>
            </a:r>
            <a:r>
              <a:rPr lang="en-US" b="1" dirty="0"/>
              <a:t>Motivation</a:t>
            </a:r>
            <a:r>
              <a:rPr lang="en-US" dirty="0"/>
              <a:t> to gain charitable support in every message and communication it sent to the public.  The main channels for promoting estate commitments will be direct mail appeals, postcard promotions, social media messages, and your website information.  Examine each communication carefully to determine you sending positive messages for future gifts and you contribute positively to the well being of your community. </a:t>
            </a:r>
          </a:p>
          <a:p>
            <a:endParaRPr lang="en-US" dirty="0"/>
          </a:p>
          <a:p>
            <a:r>
              <a:rPr lang="en-US" dirty="0"/>
              <a:t>Once you provide service to a family remember “Gratefulness in not eternal”  You must have a robust bequest program so it is visibly present to spouses, partners and family members because each has to go back to the planning table to look at their estate arrangements and revise accordingly.  Your bequest program must be present at the planning table.</a:t>
            </a:r>
          </a:p>
          <a:p>
            <a:endParaRPr lang="en-US" dirty="0"/>
          </a:p>
          <a:p>
            <a:r>
              <a:rPr lang="en-US" dirty="0"/>
              <a:t>Persistence:  No one message or one program will be responsible for your programs success.  You must use multiple messages and activities to garner your share of bequest support.</a:t>
            </a:r>
          </a:p>
          <a:p>
            <a:endParaRPr lang="en-US" dirty="0"/>
          </a:p>
          <a:p>
            <a:r>
              <a:rPr lang="en-US" dirty="0"/>
              <a:t>In order to be truly successful a hospice must be Consistent with its message.  If you are updating your materials be sure your message is consistent with past communications.  Repetition leads to understand for most individuals.</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8</a:t>
            </a:fld>
            <a:endParaRPr lang="en-US" dirty="0"/>
          </a:p>
        </p:txBody>
      </p:sp>
    </p:spTree>
    <p:extLst>
      <p:ext uri="{BB962C8B-B14F-4D97-AF65-F5344CB8AC3E}">
        <p14:creationId xmlns:p14="http://schemas.microsoft.com/office/powerpoint/2010/main" val="4200368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7"/>
          <p:cNvSpPr>
            <a:spLocks noGrp="1" noChangeArrowheads="1"/>
          </p:cNvSpPr>
          <p:nvPr>
            <p:ph type="sldNum" sz="quarter" idx="4294967295"/>
          </p:nvPr>
        </p:nvSpPr>
        <p:spPr>
          <a:xfrm>
            <a:off x="3978488" y="8842218"/>
            <a:ext cx="3043027" cy="465297"/>
          </a:xfrm>
          <a:prstGeom prst="rect">
            <a:avLst/>
          </a:prstGeom>
        </p:spPr>
        <p:txBody>
          <a:bodyPr lIns="91449" tIns="45723" rIns="91449" bIns="45723"/>
          <a:lstStyle>
            <a:lvl1pPr defTabSz="931953">
              <a:defRPr>
                <a:solidFill>
                  <a:schemeClr val="tx1"/>
                </a:solidFill>
                <a:latin typeface="Tahoma" pitchFamily="34" charset="0"/>
              </a:defRPr>
            </a:lvl1pPr>
            <a:lvl2pPr marL="743021" indent="-285777" defTabSz="931953">
              <a:defRPr>
                <a:solidFill>
                  <a:schemeClr val="tx1"/>
                </a:solidFill>
                <a:latin typeface="Tahoma" pitchFamily="34" charset="0"/>
              </a:defRPr>
            </a:lvl2pPr>
            <a:lvl3pPr marL="1143110" indent="-228622" defTabSz="931953">
              <a:defRPr>
                <a:solidFill>
                  <a:schemeClr val="tx1"/>
                </a:solidFill>
                <a:latin typeface="Tahoma" pitchFamily="34" charset="0"/>
              </a:defRPr>
            </a:lvl3pPr>
            <a:lvl4pPr marL="1600353" indent="-228622" defTabSz="931953">
              <a:defRPr>
                <a:solidFill>
                  <a:schemeClr val="tx1"/>
                </a:solidFill>
                <a:latin typeface="Tahoma" pitchFamily="34" charset="0"/>
              </a:defRPr>
            </a:lvl4pPr>
            <a:lvl5pPr marL="2057598" indent="-228622" defTabSz="931953">
              <a:defRPr>
                <a:solidFill>
                  <a:schemeClr val="tx1"/>
                </a:solidFill>
                <a:latin typeface="Tahoma" pitchFamily="34" charset="0"/>
              </a:defRPr>
            </a:lvl5pPr>
            <a:lvl6pPr marL="2514841" indent="-228622" defTabSz="931953" eaLnBrk="0" fontAlgn="base" hangingPunct="0">
              <a:spcBef>
                <a:spcPct val="0"/>
              </a:spcBef>
              <a:spcAft>
                <a:spcPct val="0"/>
              </a:spcAft>
              <a:defRPr>
                <a:solidFill>
                  <a:schemeClr val="tx1"/>
                </a:solidFill>
                <a:latin typeface="Tahoma" pitchFamily="34" charset="0"/>
              </a:defRPr>
            </a:lvl6pPr>
            <a:lvl7pPr marL="2972085" indent="-228622" defTabSz="931953" eaLnBrk="0" fontAlgn="base" hangingPunct="0">
              <a:spcBef>
                <a:spcPct val="0"/>
              </a:spcBef>
              <a:spcAft>
                <a:spcPct val="0"/>
              </a:spcAft>
              <a:defRPr>
                <a:solidFill>
                  <a:schemeClr val="tx1"/>
                </a:solidFill>
                <a:latin typeface="Tahoma" pitchFamily="34" charset="0"/>
              </a:defRPr>
            </a:lvl7pPr>
            <a:lvl8pPr marL="3429329" indent="-228622" defTabSz="931953" eaLnBrk="0" fontAlgn="base" hangingPunct="0">
              <a:spcBef>
                <a:spcPct val="0"/>
              </a:spcBef>
              <a:spcAft>
                <a:spcPct val="0"/>
              </a:spcAft>
              <a:defRPr>
                <a:solidFill>
                  <a:schemeClr val="tx1"/>
                </a:solidFill>
                <a:latin typeface="Tahoma" pitchFamily="34" charset="0"/>
              </a:defRPr>
            </a:lvl8pPr>
            <a:lvl9pPr marL="3886574" indent="-228622" defTabSz="931953" eaLnBrk="0" fontAlgn="base" hangingPunct="0">
              <a:spcBef>
                <a:spcPct val="0"/>
              </a:spcBef>
              <a:spcAft>
                <a:spcPct val="0"/>
              </a:spcAft>
              <a:defRPr>
                <a:solidFill>
                  <a:schemeClr val="tx1"/>
                </a:solidFill>
                <a:latin typeface="Tahoma" pitchFamily="34" charset="0"/>
              </a:defRPr>
            </a:lvl9pPr>
          </a:lstStyle>
          <a:p>
            <a:pPr>
              <a:buClr>
                <a:srgbClr val="C0504D"/>
              </a:buClr>
              <a:defRPr/>
            </a:pPr>
            <a:r>
              <a:rPr lang="en-US" dirty="0">
                <a:solidFill>
                  <a:prstClr val="black"/>
                </a:solidFill>
                <a:latin typeface="Arial" charset="0"/>
              </a:rPr>
              <a:t>Page…</a:t>
            </a:r>
            <a:fld id="{32247FCC-C7F6-40F5-8F51-434D5FAF0293}" type="slidenum">
              <a:rPr lang="en-US" smtClean="0">
                <a:solidFill>
                  <a:prstClr val="black"/>
                </a:solidFill>
                <a:latin typeface="Arial" charset="0"/>
              </a:rPr>
              <a:pPr>
                <a:buClr>
                  <a:srgbClr val="C0504D"/>
                </a:buClr>
                <a:defRPr/>
              </a:pPr>
              <a:t>9</a:t>
            </a:fld>
            <a:endParaRPr lang="en-US" dirty="0">
              <a:solidFill>
                <a:prstClr val="black"/>
              </a:solidFill>
              <a:latin typeface="Arial" charset="0"/>
            </a:endParaRPr>
          </a:p>
        </p:txBody>
      </p:sp>
      <p:sp>
        <p:nvSpPr>
          <p:cNvPr id="103428" name="Rectangle 2"/>
          <p:cNvSpPr>
            <a:spLocks noGrp="1" noRot="1" noChangeAspect="1" noChangeArrowheads="1" noTextEdit="1"/>
          </p:cNvSpPr>
          <p:nvPr>
            <p:ph type="sldImg"/>
          </p:nvPr>
        </p:nvSpPr>
        <p:spPr bwMode="auto">
          <a:xfrm>
            <a:off x="409575" y="698500"/>
            <a:ext cx="6203950" cy="34909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03429" name="Rectangle 3"/>
          <p:cNvSpPr>
            <a:spLocks noGrp="1" noChangeArrowheads="1"/>
          </p:cNvSpPr>
          <p:nvPr>
            <p:ph type="body" idx="1"/>
          </p:nvPr>
        </p:nvSpPr>
        <p:spPr bwMode="auto">
          <a:xfrm>
            <a:off x="409575" y="4421109"/>
            <a:ext cx="5911534" cy="418925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3" rIns="91449" bIns="45723"/>
          <a:lstStyle/>
          <a:p>
            <a:pPr eaLnBrk="1" hangingPunct="1"/>
            <a:r>
              <a:rPr lang="en-US" altLang="en-US" dirty="0"/>
              <a:t>Every charitable estate planning program must realize to be successful your message must be present when either financial motivation or charitable motivation changes because of life events.</a:t>
            </a:r>
          </a:p>
          <a:p>
            <a:pPr eaLnBrk="1" hangingPunct="1"/>
            <a:endParaRPr lang="en-US" altLang="en-US" dirty="0"/>
          </a:p>
          <a:p>
            <a:pPr eaLnBrk="1" hangingPunct="1"/>
            <a:r>
              <a:rPr lang="en-US" altLang="en-US" dirty="0"/>
              <a:t>Financial capacity can vary for high to low as will motivation to support hospice and/or other charities.</a:t>
            </a:r>
          </a:p>
          <a:p>
            <a:pPr eaLnBrk="1" hangingPunct="1"/>
            <a:endParaRPr lang="en-US" altLang="en-US" dirty="0"/>
          </a:p>
          <a:p>
            <a:pPr eaLnBrk="1" hangingPunct="1"/>
            <a:r>
              <a:rPr lang="en-US" altLang="en-US" dirty="0"/>
              <a:t>For ay outfight gift, life income gift or bequest program to be successful it must be consistently presented to donors and it must fit into the fabric of their financial and charitable life.</a:t>
            </a:r>
          </a:p>
          <a:p>
            <a:pPr eaLnBrk="1" hangingPunct="1"/>
            <a:endParaRPr lang="en-US" altLang="en-US" dirty="0"/>
          </a:p>
          <a:p>
            <a:pPr eaLnBrk="1" hangingPunct="1"/>
            <a:r>
              <a:rPr lang="en-US" altLang="en-US" dirty="0"/>
              <a:t>The magic gift moment occurs when the nature of the financial life meet the motivation of the charitable life and then gifts happen.</a:t>
            </a:r>
          </a:p>
          <a:p>
            <a:pPr eaLnBrk="1" hangingPunct="1"/>
            <a:endParaRPr lang="en-US" altLang="en-US" dirty="0"/>
          </a:p>
          <a:p>
            <a:pPr eaLnBrk="1" hangingPunct="1"/>
            <a:r>
              <a:rPr lang="en-US" altLang="en-US" dirty="0"/>
              <a:t>A personal example would be when my first spouse died it forced me into a single tax bracket.    She was a hospital administrator.  The single bracket tax was significantly higher than the married tax brackets.  I was the beneficiary of a six figure life insurance policy (received income tax free).  I had the motivation to  something  for hospital so established a $100,000 college scholarship for employees children pursuing healthcare professions. </a:t>
            </a:r>
          </a:p>
          <a:p>
            <a:pPr eaLnBrk="1" hangingPunct="1"/>
            <a:endParaRPr lang="en-US" altLang="en-US" dirty="0"/>
          </a:p>
          <a:p>
            <a:pPr eaLnBrk="1" hangingPunct="1"/>
            <a:r>
              <a:rPr lang="en-US" altLang="en-US" dirty="0"/>
              <a:t>Surviving spouses or partners of patients served by hospice are a top prospect for future bequest support.</a:t>
            </a:r>
          </a:p>
        </p:txBody>
      </p:sp>
    </p:spTree>
    <p:extLst>
      <p:ext uri="{BB962C8B-B14F-4D97-AF65-F5344CB8AC3E}">
        <p14:creationId xmlns:p14="http://schemas.microsoft.com/office/powerpoint/2010/main" val="3995377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only three types of charitable gifts.  Outright, life income and bequests.  Each one has different benefits and various means to complete.</a:t>
            </a:r>
          </a:p>
          <a:p>
            <a:endParaRPr lang="en-US" dirty="0"/>
          </a:p>
          <a:p>
            <a:r>
              <a:rPr lang="en-US" dirty="0"/>
              <a:t>While the nature, timing and amounts of gifts will vary greatly bequests arrangement are by far the most popular types.</a:t>
            </a:r>
          </a:p>
          <a:p>
            <a:endParaRPr lang="en-US" dirty="0"/>
          </a:p>
          <a:p>
            <a:r>
              <a:rPr lang="en-US" dirty="0"/>
              <a:t>Bequests allow a person to control their assets until their death.  Because the will, trust or other bequest arrangement may be completed in uncertain times the benefit of control of assets provides an extra level of comfort and financial security to most individuals.</a:t>
            </a:r>
          </a:p>
          <a:p>
            <a:endParaRPr lang="en-US" dirty="0"/>
          </a:p>
          <a:p>
            <a:r>
              <a:rPr lang="en-US" dirty="0"/>
              <a:t>We will cover various types of estate bequests in upcoming slides.</a:t>
            </a:r>
          </a:p>
          <a:p>
            <a:endParaRPr lang="en-US" dirty="0"/>
          </a:p>
          <a:p>
            <a:r>
              <a:rPr lang="en-US" dirty="0"/>
              <a:t>As you move forward to establish a life income program with gift annuities or charitable trusts those members of your legacy society will be top life income prospects.</a:t>
            </a:r>
          </a:p>
        </p:txBody>
      </p:sp>
      <p:sp>
        <p:nvSpPr>
          <p:cNvPr id="4" name="Slide Number Placeholder 3"/>
          <p:cNvSpPr>
            <a:spLocks noGrp="1"/>
          </p:cNvSpPr>
          <p:nvPr>
            <p:ph type="sldNum" sz="quarter" idx="5"/>
          </p:nvPr>
        </p:nvSpPr>
        <p:spPr/>
        <p:txBody>
          <a:bodyPr/>
          <a:lstStyle/>
          <a:p>
            <a:r>
              <a:rPr lang="en-US" dirty="0"/>
              <a:t>Page…</a:t>
            </a:r>
            <a:fld id="{A49F9794-9F90-415D-B5DD-314EC69CC3B0}" type="slidenum">
              <a:rPr lang="en-US" smtClean="0"/>
              <a:pPr/>
              <a:t>10</a:t>
            </a:fld>
            <a:endParaRPr lang="en-US" dirty="0"/>
          </a:p>
        </p:txBody>
      </p:sp>
      <p:sp>
        <p:nvSpPr>
          <p:cNvPr id="5" name="Footer Placeholder 4"/>
          <p:cNvSpPr>
            <a:spLocks noGrp="1"/>
          </p:cNvSpPr>
          <p:nvPr>
            <p:ph type="ftr" sz="quarter" idx="4"/>
          </p:nvPr>
        </p:nvSpPr>
        <p:spPr>
          <a:xfrm>
            <a:off x="0" y="8839200"/>
            <a:ext cx="3810000" cy="466725"/>
          </a:xfrm>
        </p:spPr>
        <p:txBody>
          <a:bodyPr/>
          <a:lstStyle/>
          <a:p>
            <a:r>
              <a:rPr lang="en-US" dirty="0"/>
              <a:t>James E. Connell FAHP, CSA</a:t>
            </a:r>
          </a:p>
          <a:p>
            <a:r>
              <a:rPr lang="en-US" dirty="0"/>
              <a:t>Charitable Estate and Gift Planning Specialists</a:t>
            </a:r>
          </a:p>
          <a:p>
            <a:r>
              <a:rPr lang="en-US" dirty="0"/>
              <a:t>Phone 910-295-6800  e-mail:  </a:t>
            </a:r>
            <a:r>
              <a:rPr lang="en-US" dirty="0">
                <a:hlinkClick r:id="rId3"/>
              </a:rPr>
              <a:t>james@connellandassoc.com</a:t>
            </a:r>
            <a:endParaRPr lang="en-US" dirty="0"/>
          </a:p>
          <a:p>
            <a:r>
              <a:rPr lang="en-US" dirty="0"/>
              <a:t>“Building Endowments for American Charities”</a:t>
            </a:r>
          </a:p>
        </p:txBody>
      </p:sp>
    </p:spTree>
    <p:extLst>
      <p:ext uri="{BB962C8B-B14F-4D97-AF65-F5344CB8AC3E}">
        <p14:creationId xmlns:p14="http://schemas.microsoft.com/office/powerpoint/2010/main" val="9473676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your move forward with your program you may find individuals willing to consider a blended gift approach to meet certain campaign or endowment goals.</a:t>
            </a:r>
          </a:p>
          <a:p>
            <a:endParaRPr lang="en-US" dirty="0"/>
          </a:p>
          <a:p>
            <a:r>
              <a:rPr lang="en-US" dirty="0"/>
              <a:t>A blended gift may involve an outright gift today with a promise of an estate bequest.  Another example may be an outright gift today, a gift annuity to provide income and tax benefits, and an estate promise.</a:t>
            </a:r>
          </a:p>
          <a:p>
            <a:endParaRPr lang="en-US" dirty="0"/>
          </a:p>
          <a:p>
            <a:r>
              <a:rPr lang="en-US" dirty="0"/>
              <a:t>Sometimes, as the below example from a recent Duke University March 2020 email report on gifts shows endowments and scholarships are established by the solid relationships built on multiple gift annuities and capped off with a bequest arrangement. </a:t>
            </a:r>
            <a:r>
              <a:rPr lang="en-US" b="1" dirty="0"/>
              <a:t>“A $250,000 bequest from Mary and Rolf Shepard will endow a scholarship from their estate for the School of Nursing. The fund will also benefit from 15 $10,000 charitable gift annuities the </a:t>
            </a:r>
            <a:r>
              <a:rPr lang="en-US" b="1" dirty="0" err="1"/>
              <a:t>Shepards</a:t>
            </a:r>
            <a:r>
              <a:rPr lang="en-US" b="1" dirty="0"/>
              <a:t> established over the past 15 years.”</a:t>
            </a:r>
          </a:p>
          <a:p>
            <a:endParaRPr lang="en-US" dirty="0"/>
          </a:p>
          <a:p>
            <a:r>
              <a:rPr lang="en-US" dirty="0"/>
              <a:t>Another personal example.  My client Chapters Lifepath Hospice, Tampa, FL was the beneficiary of 9 gift annuities totaling $251,300 from Fred Wiswall who left also left $1,000,000 from his estate.  The wording of the bequest was very specific his lifetime gifts should be subtracted from his estate commitment.  Fortunately, the gift annuity portfolio produced more remainder than the initial gift amounts and so his estate gifts exceeded $1,000,000.  Lifepath named a building in his honor. </a:t>
            </a:r>
          </a:p>
        </p:txBody>
      </p:sp>
      <p:sp>
        <p:nvSpPr>
          <p:cNvPr id="4" name="Slide Number Placeholder 3"/>
          <p:cNvSpPr>
            <a:spLocks noGrp="1"/>
          </p:cNvSpPr>
          <p:nvPr>
            <p:ph type="sldNum" sz="quarter" idx="5"/>
          </p:nvPr>
        </p:nvSpPr>
        <p:spPr/>
        <p:txBody>
          <a:bodyPr/>
          <a:lstStyle/>
          <a:p>
            <a:r>
              <a:rPr lang="en-US" dirty="0"/>
              <a:t>Page…</a:t>
            </a:r>
            <a:fld id="{A49F9794-9F90-415D-B5DD-314EC69CC3B0}" type="slidenum">
              <a:rPr lang="en-US" smtClean="0"/>
              <a:pPr/>
              <a:t>11</a:t>
            </a:fld>
            <a:endParaRPr lang="en-US" dirty="0"/>
          </a:p>
        </p:txBody>
      </p:sp>
      <p:sp>
        <p:nvSpPr>
          <p:cNvPr id="5" name="Footer Placeholder 4"/>
          <p:cNvSpPr>
            <a:spLocks noGrp="1"/>
          </p:cNvSpPr>
          <p:nvPr>
            <p:ph type="ftr" sz="quarter" idx="4"/>
          </p:nvPr>
        </p:nvSpPr>
        <p:spPr>
          <a:xfrm>
            <a:off x="0" y="8839200"/>
            <a:ext cx="3829050" cy="466725"/>
          </a:xfrm>
        </p:spPr>
        <p:txBody>
          <a:bodyPr/>
          <a:lstStyle/>
          <a:p>
            <a:r>
              <a:rPr lang="en-US" dirty="0"/>
              <a:t>James E. Connell FAHP, CSA</a:t>
            </a:r>
          </a:p>
          <a:p>
            <a:r>
              <a:rPr lang="en-US" dirty="0"/>
              <a:t>Charitable Estate and Gift Planning Specialists</a:t>
            </a:r>
          </a:p>
          <a:p>
            <a:r>
              <a:rPr lang="en-US" dirty="0"/>
              <a:t>Phone 910-295-6800 e-mail:  </a:t>
            </a:r>
            <a:r>
              <a:rPr lang="en-US" dirty="0">
                <a:hlinkClick r:id="rId3"/>
              </a:rPr>
              <a:t>james@connellandassoc.com</a:t>
            </a:r>
            <a:endParaRPr lang="en-US" dirty="0"/>
          </a:p>
          <a:p>
            <a:r>
              <a:rPr lang="en-US" dirty="0"/>
              <a:t>“Building Endowments for American Charities”</a:t>
            </a:r>
          </a:p>
        </p:txBody>
      </p:sp>
    </p:spTree>
    <p:extLst>
      <p:ext uri="{BB962C8B-B14F-4D97-AF65-F5344CB8AC3E}">
        <p14:creationId xmlns:p14="http://schemas.microsoft.com/office/powerpoint/2010/main" val="2324328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current estate tax rates for 2020.  The current exemption amount is $11.58 million per person.  With the 2018 tax law changes in the estate tax exemption amount means less then 2% of US taxpayers will be subject to estate taxes.  Previously with lower exemption amounts avoiding estate taxes was a motivator for many individuals to consider charitable gifts rather than support the government.  This motivator is no longer a major factor in estate planning except for the high net worth individuals.</a:t>
            </a:r>
          </a:p>
          <a:p>
            <a:endParaRPr lang="en-US" dirty="0"/>
          </a:p>
          <a:p>
            <a:r>
              <a:rPr lang="en-US" dirty="0"/>
              <a:t>One reason bequests to family and friends are a popular planning techniques is assets bequeath to others receive a step up in basis.  An example: 100 shares of Apple stock purchased at $10 a share and transferred by bequest at an estate value of $100 has the new $100 basis when sold.  All property transferred to heirs receive a step up in basis.</a:t>
            </a:r>
          </a:p>
          <a:p>
            <a:endParaRPr lang="en-US" dirty="0"/>
          </a:p>
          <a:p>
            <a:r>
              <a:rPr lang="en-US" dirty="0"/>
              <a:t>Most of the bequest support to hospice will come from nontaxable estates.  The bulk of charitable bequests come from the older ages with most being over the age of 80.</a:t>
            </a:r>
          </a:p>
          <a:p>
            <a:r>
              <a:rPr lang="en-US" dirty="0"/>
              <a:t>If you would like to learn more about  how the estate tax system works you </a:t>
            </a:r>
            <a:r>
              <a:rPr lang="en-US" u="sng" dirty="0">
                <a:solidFill>
                  <a:srgbClr val="FF0000"/>
                </a:solidFill>
              </a:rPr>
              <a:t>can copy and paste the following link</a:t>
            </a:r>
            <a:r>
              <a:rPr lang="en-US" dirty="0"/>
              <a:t> from the Tax Policy Institute into your browser (Note: the charts only go to 2018)  If you need a current chart brochure on Income, Estate and Gift taxes send me an email and I will provide the most recent brochure from R&amp;R Newkirk.</a:t>
            </a:r>
          </a:p>
          <a:p>
            <a:endParaRPr lang="en-US" dirty="0"/>
          </a:p>
          <a:p>
            <a:r>
              <a:rPr lang="en-US" dirty="0"/>
              <a:t>https://www.taxpolicycenter.org/briefing-book/how-do-estate-gift-and-generation-skipping-transfer-taxes-work</a:t>
            </a:r>
          </a:p>
          <a:p>
            <a:endParaRPr lang="en-US" dirty="0"/>
          </a:p>
        </p:txBody>
      </p:sp>
      <p:sp>
        <p:nvSpPr>
          <p:cNvPr id="4" name="Slide Number Placeholder 3"/>
          <p:cNvSpPr>
            <a:spLocks noGrp="1"/>
          </p:cNvSpPr>
          <p:nvPr>
            <p:ph type="sldNum" sz="quarter" idx="5"/>
          </p:nvPr>
        </p:nvSpPr>
        <p:spPr/>
        <p:txBody>
          <a:bodyPr/>
          <a:lstStyle/>
          <a:p>
            <a:r>
              <a:rPr lang="en-US" dirty="0"/>
              <a:t>Page…</a:t>
            </a:r>
            <a:fld id="{A49F9794-9F90-415D-B5DD-314EC69CC3B0}" type="slidenum">
              <a:rPr lang="en-US" smtClean="0"/>
              <a:pPr/>
              <a:t>12</a:t>
            </a:fld>
            <a:endParaRPr lang="en-US" dirty="0"/>
          </a:p>
        </p:txBody>
      </p:sp>
      <p:sp>
        <p:nvSpPr>
          <p:cNvPr id="5" name="Footer Placeholder 4"/>
          <p:cNvSpPr>
            <a:spLocks noGrp="1"/>
          </p:cNvSpPr>
          <p:nvPr>
            <p:ph type="ftr" sz="quarter" idx="4"/>
          </p:nvPr>
        </p:nvSpPr>
        <p:spPr>
          <a:xfrm>
            <a:off x="0" y="8839200"/>
            <a:ext cx="3689350" cy="466725"/>
          </a:xfrm>
        </p:spPr>
        <p:txBody>
          <a:bodyPr/>
          <a:lstStyle/>
          <a:p>
            <a:r>
              <a:rPr lang="en-US" dirty="0"/>
              <a:t>James E. Connell FAHP, CSA </a:t>
            </a:r>
          </a:p>
          <a:p>
            <a:r>
              <a:rPr lang="en-US" dirty="0"/>
              <a:t>Charitable Estate and Gift Planning Specialists</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7088589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8338"/>
            <a:ext cx="5616575" cy="4183062"/>
          </a:xfrm>
        </p:spPr>
        <p:txBody>
          <a:bodyPr/>
          <a:lstStyle/>
          <a:p>
            <a:r>
              <a:rPr lang="en-US" dirty="0"/>
              <a:t>Planned gift legacy communications and solicitations are very different from traditional outright annual or campaign programs as the above slide indicates.</a:t>
            </a:r>
          </a:p>
          <a:p>
            <a:endParaRPr lang="en-US" dirty="0"/>
          </a:p>
          <a:p>
            <a:r>
              <a:rPr lang="en-US" dirty="0"/>
              <a:t>The driving force for legacy gifts is the individuals value system to give back to society because they value the charitable mission and services.</a:t>
            </a:r>
          </a:p>
          <a:p>
            <a:endParaRPr lang="en-US" dirty="0"/>
          </a:p>
          <a:p>
            <a:r>
              <a:rPr lang="en-US" dirty="0"/>
              <a:t>Legacy gifts must be structured into individual plans to transfer assets during life or at death to others.  While legacy gifts may take many formats it takes action on the part of the individuals to complete vs a simple gift or pledge of support for annual or campaigns solicitations.</a:t>
            </a:r>
          </a:p>
          <a:p>
            <a:endParaRPr lang="en-US" dirty="0"/>
          </a:p>
          <a:p>
            <a:r>
              <a:rPr lang="en-US" dirty="0"/>
              <a:t>It has been my personal experience it takes between 12 to 30 months from initial contact to completion of a legacy commitment.</a:t>
            </a:r>
          </a:p>
          <a:p>
            <a:endParaRPr lang="en-US" dirty="0"/>
          </a:p>
          <a:p>
            <a:endParaRPr lang="en-US" dirty="0"/>
          </a:p>
          <a:p>
            <a:endParaRPr lang="en-US" dirty="0"/>
          </a:p>
          <a:p>
            <a:endParaRPr lang="en-US" dirty="0"/>
          </a:p>
          <a:p>
            <a:endParaRPr lang="en-US" dirty="0"/>
          </a:p>
          <a:p>
            <a:r>
              <a:rPr lang="en-US" dirty="0"/>
              <a:t>  </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13</a:t>
            </a:fld>
            <a:endParaRPr lang="en-US" dirty="0"/>
          </a:p>
        </p:txBody>
      </p:sp>
      <p:sp>
        <p:nvSpPr>
          <p:cNvPr id="5" name="Footer Placeholder 4"/>
          <p:cNvSpPr>
            <a:spLocks noGrp="1"/>
          </p:cNvSpPr>
          <p:nvPr>
            <p:ph type="ftr" sz="quarter" idx="4"/>
          </p:nvPr>
        </p:nvSpPr>
        <p:spPr>
          <a:xfrm>
            <a:off x="0" y="8839200"/>
            <a:ext cx="421640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6552374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8338"/>
            <a:ext cx="5616575" cy="4113212"/>
          </a:xfrm>
        </p:spPr>
        <p:txBody>
          <a:bodyPr/>
          <a:lstStyle/>
          <a:p>
            <a:r>
              <a:rPr lang="en-US" dirty="0"/>
              <a:t>All legacy gifts will come from the prospect’s assets.  When you meet with prospects provide them with an document whereby they can list their estate assets.</a:t>
            </a:r>
          </a:p>
          <a:p>
            <a:endParaRPr lang="en-US" dirty="0"/>
          </a:p>
          <a:p>
            <a:r>
              <a:rPr lang="en-US" dirty="0"/>
              <a:t>Commercial firms such as The Sharpe Group have brochures to help donors plan their estates using their Personal Financial Affairs Record:</a:t>
            </a:r>
          </a:p>
          <a:p>
            <a:r>
              <a:rPr lang="en-US" dirty="0">
                <a:solidFill>
                  <a:srgbClr val="FF0000"/>
                </a:solidFill>
                <a:hlinkClick r:id="rId3"/>
              </a:rPr>
              <a:t>https://sharpenet.com/product-category/booklets/</a:t>
            </a:r>
            <a:endParaRPr lang="en-US" dirty="0">
              <a:solidFill>
                <a:srgbClr val="FF0000"/>
              </a:solidFill>
            </a:endParaRPr>
          </a:p>
          <a:p>
            <a:endParaRPr lang="en-US" dirty="0">
              <a:solidFill>
                <a:srgbClr val="FF0000"/>
              </a:solidFill>
            </a:endParaRPr>
          </a:p>
          <a:p>
            <a:r>
              <a:rPr lang="en-US" dirty="0"/>
              <a:t>Some website providers such as Crescendo Interactive have both videos and brochures that can be downloaded after the prospect identifies their interest.</a:t>
            </a:r>
          </a:p>
          <a:p>
            <a:endParaRPr lang="en-US" dirty="0"/>
          </a:p>
          <a:p>
            <a:r>
              <a:rPr lang="en-US" dirty="0"/>
              <a:t>The more you can learn about donor assets the more comfortable you will become in making suggestions to donors on legacy gift strategies they might suggest to their advisors.</a:t>
            </a:r>
          </a:p>
          <a:p>
            <a:endParaRPr lang="en-US" dirty="0"/>
          </a:p>
          <a:p>
            <a:r>
              <a:rPr lang="en-US" dirty="0"/>
              <a:t>Don’t fee intimidated to discuss options.  With increasing knowledge and experience you can point out areas for the donor to ask questions to their professionals.  You do not have to be an expert on anything other than your mission.</a:t>
            </a:r>
          </a:p>
          <a:p>
            <a:endParaRPr lang="en-US" dirty="0"/>
          </a:p>
          <a:p>
            <a:r>
              <a:rPr lang="en-US" dirty="0"/>
              <a:t>A planned gift discussion begins with identifying those donors with a defined gift history for your hospice.  I like to identify all donors who have given any amount in 5 of the last 8 years.  With many seniors bunching deductions so they can itemize deductions your loyal donor group will be your top prospects.</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14</a:t>
            </a:fld>
            <a:endParaRPr lang="en-US" dirty="0"/>
          </a:p>
        </p:txBody>
      </p:sp>
      <p:sp>
        <p:nvSpPr>
          <p:cNvPr id="5" name="Footer Placeholder 4"/>
          <p:cNvSpPr>
            <a:spLocks noGrp="1"/>
          </p:cNvSpPr>
          <p:nvPr>
            <p:ph type="ftr" sz="quarter" idx="4"/>
          </p:nvPr>
        </p:nvSpPr>
        <p:spPr>
          <a:xfrm>
            <a:off x="0" y="8839200"/>
            <a:ext cx="433705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4"/>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18051442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Legacy programs have the highest long-term return on investment of any fund raising efforts.</a:t>
            </a:r>
          </a:p>
          <a:p>
            <a:endParaRPr lang="en-US" dirty="0"/>
          </a:p>
          <a:p>
            <a:r>
              <a:rPr lang="en-US" dirty="0"/>
              <a:t>Remember you are dealing with the lifetime gift capacity of donors when you begin your legacy gift program.</a:t>
            </a:r>
          </a:p>
          <a:p>
            <a:endParaRPr lang="en-US" dirty="0"/>
          </a:p>
          <a:p>
            <a:r>
              <a:rPr lang="en-US" dirty="0"/>
              <a:t>IRS data shows charitable bequest are 2.74 time more than donors total lifetime charitable giving for larger estates.  Since bequests are the most common legacy arrangement for donors with or without children, having a strong bequest and legacy program is a wise investment for any larger or small hospice.</a:t>
            </a:r>
          </a:p>
          <a:p>
            <a:endParaRPr lang="en-US" dirty="0"/>
          </a:p>
          <a:p>
            <a:r>
              <a:rPr lang="en-US" dirty="0"/>
              <a:t>78% of planned giving donors gave 15+ gifts to the nonprofits named in their wills during their lifetimes.</a:t>
            </a:r>
          </a:p>
          <a:p>
            <a:endParaRPr lang="en-US" dirty="0"/>
          </a:p>
          <a:p>
            <a:r>
              <a:rPr lang="en-US" dirty="0"/>
              <a:t>Screening methodologies may be effective in finding major gifts for campaigns but most  do not accurately identify planned giving prospects.  Beyond linkage to your hospice mission, programs: gift history, age of donor and family circumstance are prime indicators of potential bequest support.</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15</a:t>
            </a:fld>
            <a:endParaRPr lang="en-US" dirty="0"/>
          </a:p>
        </p:txBody>
      </p:sp>
      <p:sp>
        <p:nvSpPr>
          <p:cNvPr id="5" name="Footer Placeholder 4"/>
          <p:cNvSpPr>
            <a:spLocks noGrp="1"/>
          </p:cNvSpPr>
          <p:nvPr>
            <p:ph type="ftr" sz="quarter" idx="4"/>
          </p:nvPr>
        </p:nvSpPr>
        <p:spPr>
          <a:xfrm>
            <a:off x="0" y="8839200"/>
            <a:ext cx="4178300" cy="466725"/>
          </a:xfrm>
        </p:spPr>
        <p:txBody>
          <a:bodyPr/>
          <a:lstStyle/>
          <a:p>
            <a:r>
              <a:rPr lang="en-US" dirty="0"/>
              <a:t>James E. Connell FAHP, CSA </a:t>
            </a:r>
          </a:p>
          <a:p>
            <a:r>
              <a:rPr lang="en-US" dirty="0"/>
              <a:t>Charitable Estate and Gift Planning Specialists</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41445558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I mentioned before the </a:t>
            </a:r>
            <a:r>
              <a:rPr lang="en-US" b="1" dirty="0"/>
              <a:t>“Silver Tsunami ” </a:t>
            </a:r>
            <a:r>
              <a:rPr lang="en-US" dirty="0"/>
              <a:t>is here with an expected an estimated $59 trillion will be transferred from 93.6 million American estates between 2007 and 2061, a new study from the Center on Wealth and Philanthropy at Boston College finds. Of the total transfer $26.9 trillion is projected for total charitable giving </a:t>
            </a:r>
          </a:p>
          <a:p>
            <a:endParaRPr lang="en-US" dirty="0"/>
          </a:p>
          <a:p>
            <a:r>
              <a:rPr lang="en-US" dirty="0"/>
              <a:t>Despite the trend toward lifetime giving, it is both realistic and valuable for charities to remain encouraged about the potential for bequests. Charities should take whatever steps possible to obtain their share of the projected bequests and to expand the amount of bequests and, for that matter, all giving beyond our predictions."</a:t>
            </a:r>
          </a:p>
          <a:p>
            <a:endParaRPr lang="en-US" dirty="0"/>
          </a:p>
          <a:p>
            <a:r>
              <a:rPr lang="en-US" dirty="0"/>
              <a:t>Bequests will come from all income levers as income is not a great predictor of the potential wealth transfer to charity. </a:t>
            </a:r>
          </a:p>
          <a:p>
            <a:endParaRPr lang="en-US" dirty="0"/>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16</a:t>
            </a:fld>
            <a:endParaRPr lang="en-US" dirty="0"/>
          </a:p>
        </p:txBody>
      </p:sp>
      <p:sp>
        <p:nvSpPr>
          <p:cNvPr id="5" name="Footer Placeholder 4"/>
          <p:cNvSpPr>
            <a:spLocks noGrp="1"/>
          </p:cNvSpPr>
          <p:nvPr>
            <p:ph type="ftr" sz="quarter" idx="4"/>
          </p:nvPr>
        </p:nvSpPr>
        <p:spPr>
          <a:xfrm>
            <a:off x="0" y="8839200"/>
            <a:ext cx="424180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10235419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Americans are a generous society both during life and at death.</a:t>
            </a:r>
          </a:p>
          <a:p>
            <a:endParaRPr lang="en-US" dirty="0"/>
          </a:p>
          <a:p>
            <a:r>
              <a:rPr lang="en-US" dirty="0"/>
              <a:t>One of the key challenges and opportunity for hospice is many of your supporters are very grateful for your services and programs.  Hospice needs to find way to capture the high motivation to make outright gifts, memorials' and tribute gifts into loyal donors who make legacy gifts.</a:t>
            </a:r>
          </a:p>
          <a:p>
            <a:endParaRPr lang="en-US" dirty="0"/>
          </a:p>
          <a:p>
            <a:r>
              <a:rPr lang="en-US" dirty="0"/>
              <a:t>Your communications, website and social media posts need to provide information on how to structure legacy support, as well as, the impact of legacy and endowment gifts.</a:t>
            </a:r>
          </a:p>
          <a:p>
            <a:endParaRPr lang="en-US" dirty="0"/>
          </a:p>
          <a:p>
            <a:endParaRPr lang="en-US" dirty="0"/>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17</a:t>
            </a:fld>
            <a:endParaRPr lang="en-US" dirty="0"/>
          </a:p>
        </p:txBody>
      </p:sp>
      <p:sp>
        <p:nvSpPr>
          <p:cNvPr id="5" name="Footer Placeholder 4"/>
          <p:cNvSpPr>
            <a:spLocks noGrp="1"/>
          </p:cNvSpPr>
          <p:nvPr>
            <p:ph type="ftr" sz="quarter" idx="4"/>
          </p:nvPr>
        </p:nvSpPr>
        <p:spPr>
          <a:xfrm>
            <a:off x="0" y="8839200"/>
            <a:ext cx="439420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22464241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bequests and life income arrangements (gift annuities and charitable trusts) are the fastest growing segment of philanthropy studies reveal some interesting trends.</a:t>
            </a:r>
          </a:p>
          <a:p>
            <a:endParaRPr lang="en-US" dirty="0"/>
          </a:p>
          <a:p>
            <a:r>
              <a:rPr lang="en-US" dirty="0"/>
              <a:t>As I stated before there are three parts of an individuals financial life:  Accumulation, Conservation and Distribution.</a:t>
            </a:r>
          </a:p>
          <a:p>
            <a:endParaRPr lang="en-US" dirty="0"/>
          </a:p>
          <a:p>
            <a:r>
              <a:rPr lang="en-US" dirty="0"/>
              <a:t>Those that plan well make their first will during the accumulation stage of their financial life because of the life circumstances dictate they must decide on who, when and how their life’s work will ultimately be distributed.  Charitable bequest tend to come later as an appreciation thank you for what they have become and what they value in society.</a:t>
            </a:r>
          </a:p>
          <a:p>
            <a:endParaRPr lang="en-US" dirty="0"/>
          </a:p>
          <a:p>
            <a:r>
              <a:rPr lang="en-US" dirty="0"/>
              <a:t>Conservation tends to be a stage in life when they are planning on retirement and deciding if they have sufficient critical capital to continue their lifestyle in their retirement years.  They may adjust their will to fit their family situation and needs of their heirs.</a:t>
            </a:r>
          </a:p>
          <a:p>
            <a:endParaRPr lang="en-US" dirty="0"/>
          </a:p>
          <a:p>
            <a:r>
              <a:rPr lang="en-US" dirty="0"/>
              <a:t>Distribution represents completed documents to find comfort in their decisions and financial state.</a:t>
            </a:r>
          </a:p>
          <a:p>
            <a:endParaRPr lang="en-US" dirty="0"/>
          </a:p>
          <a:p>
            <a:r>
              <a:rPr lang="en-US" dirty="0"/>
              <a:t>One key to changing circumstances every hospice spouse, partner or family member has to go back to the planning table, examine their documents and notify their plans to fit their net life status.  That is the major advantage hospice has for legacy gifting.</a:t>
            </a:r>
          </a:p>
        </p:txBody>
      </p:sp>
      <p:sp>
        <p:nvSpPr>
          <p:cNvPr id="4" name="Slide Number Placeholder 3"/>
          <p:cNvSpPr>
            <a:spLocks noGrp="1"/>
          </p:cNvSpPr>
          <p:nvPr>
            <p:ph type="sldNum" sz="quarter" idx="5"/>
          </p:nvPr>
        </p:nvSpPr>
        <p:spPr/>
        <p:txBody>
          <a:bodyPr/>
          <a:lstStyle/>
          <a:p>
            <a:r>
              <a:rPr lang="en-US" dirty="0"/>
              <a:t>Page…</a:t>
            </a:r>
            <a:fld id="{A49F9794-9F90-415D-B5DD-314EC69CC3B0}" type="slidenum">
              <a:rPr lang="en-US" smtClean="0"/>
              <a:pPr/>
              <a:t>18</a:t>
            </a:fld>
            <a:endParaRPr lang="en-US" dirty="0"/>
          </a:p>
        </p:txBody>
      </p:sp>
      <p:sp>
        <p:nvSpPr>
          <p:cNvPr id="5" name="Footer Placeholder 4"/>
          <p:cNvSpPr>
            <a:spLocks noGrp="1"/>
          </p:cNvSpPr>
          <p:nvPr>
            <p:ph type="ftr" sz="quarter" idx="4"/>
          </p:nvPr>
        </p:nvSpPr>
        <p:spPr>
          <a:xfrm>
            <a:off x="0" y="8839200"/>
            <a:ext cx="430530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36025151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presents some interesting facts to keep in mind as you promote and encourage bequests form your prospects.</a:t>
            </a:r>
          </a:p>
          <a:p>
            <a:endParaRPr lang="en-US" dirty="0"/>
          </a:p>
          <a:p>
            <a:r>
              <a:rPr lang="en-US" dirty="0"/>
              <a:t>Around 8% of you donors properly approached will include your hospice in some for of a bequest arrangements.  Once established only a few 9% will remove a bequest for personal or financial reasons.  </a:t>
            </a:r>
          </a:p>
          <a:p>
            <a:endParaRPr lang="en-US" dirty="0"/>
          </a:p>
          <a:p>
            <a:r>
              <a:rPr lang="en-US" dirty="0"/>
              <a:t>While this study is 20 years old the statistics have been generally verified from other studies.</a:t>
            </a:r>
          </a:p>
          <a:p>
            <a:endParaRPr lang="en-US" dirty="0"/>
          </a:p>
          <a:p>
            <a:r>
              <a:rPr lang="en-US" dirty="0"/>
              <a:t>Note many individuals do not notify a charity about their bequest.  This could be they do not want to be pestered for additional gifts or they view their estate plan as a very private matter.</a:t>
            </a:r>
          </a:p>
          <a:p>
            <a:endParaRPr lang="en-US" dirty="0"/>
          </a:p>
          <a:p>
            <a:r>
              <a:rPr lang="en-US" dirty="0"/>
              <a:t>With the increasing attention to social media posts I predict more of the idea for estate inclusion will be forthcoming from the charity.</a:t>
            </a:r>
          </a:p>
          <a:p>
            <a:endParaRPr lang="en-US" dirty="0"/>
          </a:p>
          <a:p>
            <a:r>
              <a:rPr lang="en-US" dirty="0"/>
              <a:t>While charities encourage residuum bequest options most individuals leave a specific amount to charity with residuum's going to various family and friends.</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19</a:t>
            </a:fld>
            <a:endParaRPr lang="en-US" dirty="0"/>
          </a:p>
        </p:txBody>
      </p:sp>
      <p:sp>
        <p:nvSpPr>
          <p:cNvPr id="5" name="Footer Placeholder 4"/>
          <p:cNvSpPr>
            <a:spLocks noGrp="1"/>
          </p:cNvSpPr>
          <p:nvPr>
            <p:ph type="ftr" sz="quarter" idx="4"/>
          </p:nvPr>
        </p:nvSpPr>
        <p:spPr>
          <a:xfrm>
            <a:off x="0" y="8839200"/>
            <a:ext cx="4210050" cy="466725"/>
          </a:xfrm>
        </p:spPr>
        <p:txBody>
          <a:bodyPr/>
          <a:lstStyle/>
          <a:p>
            <a:r>
              <a:rPr lang="en-US" dirty="0"/>
              <a:t>James E. Connell FAHP, CSA </a:t>
            </a:r>
          </a:p>
          <a:p>
            <a:r>
              <a:rPr lang="en-US" dirty="0"/>
              <a:t>Charitable Estate and Gift Planning Specialists</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26382774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briefly discuss activities you can implement to find the best prospects to discuss an estate inclusion and typical approaches to its discussion.</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20</a:t>
            </a:fld>
            <a:endParaRPr lang="en-US" dirty="0"/>
          </a:p>
        </p:txBody>
      </p:sp>
      <p:sp>
        <p:nvSpPr>
          <p:cNvPr id="5" name="Footer Placeholder 4"/>
          <p:cNvSpPr>
            <a:spLocks noGrp="1"/>
          </p:cNvSpPr>
          <p:nvPr>
            <p:ph type="ftr" sz="quarter" idx="4"/>
          </p:nvPr>
        </p:nvSpPr>
        <p:spPr>
          <a:xfrm>
            <a:off x="0" y="8839200"/>
            <a:ext cx="452755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1404628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first steps to a successful bequest program is to identify your top 25-50 prospects.</a:t>
            </a:r>
          </a:p>
          <a:p>
            <a:endParaRPr lang="en-US" dirty="0"/>
          </a:p>
          <a:p>
            <a:r>
              <a:rPr lang="en-US" dirty="0"/>
              <a:t>Prospects may identify themselves in many ways. Develop a grid for on an Excel spreadsheet with  six topics across the top with prospect names down the left axis.  Once the prospects are listed check all the topics they are involved in.  Those with the most complete information are the prospect that should rise to the top to be visited to discuss your legacy program or society.</a:t>
            </a:r>
          </a:p>
          <a:p>
            <a:endParaRPr lang="en-US" dirty="0"/>
          </a:p>
          <a:p>
            <a:r>
              <a:rPr lang="en-US" dirty="0"/>
              <a:t>I would not concentrate to much on net worth since bequest will come from assets rather than income.</a:t>
            </a:r>
          </a:p>
          <a:p>
            <a:endParaRPr lang="en-US" dirty="0"/>
          </a:p>
          <a:p>
            <a:r>
              <a:rPr lang="en-US" dirty="0"/>
              <a:t>A top prospect example would be: a long time volunteer, widow, age 70, with an 8 year hospice gift history and a commitment to help various charities.</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21</a:t>
            </a:fld>
            <a:endParaRPr lang="en-US" dirty="0"/>
          </a:p>
        </p:txBody>
      </p:sp>
      <p:sp>
        <p:nvSpPr>
          <p:cNvPr id="5" name="Footer Placeholder 4"/>
          <p:cNvSpPr>
            <a:spLocks noGrp="1"/>
          </p:cNvSpPr>
          <p:nvPr>
            <p:ph type="ftr" sz="quarter" idx="4"/>
          </p:nvPr>
        </p:nvSpPr>
        <p:spPr>
          <a:xfrm>
            <a:off x="0" y="8839200"/>
            <a:ext cx="410845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p>
        </p:txBody>
      </p:sp>
    </p:spTree>
    <p:extLst>
      <p:ext uri="{BB962C8B-B14F-4D97-AF65-F5344CB8AC3E}">
        <p14:creationId xmlns:p14="http://schemas.microsoft.com/office/powerpoint/2010/main" val="25846692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Phillis Freedman has long tracked prospect characteristics for bequests and planned gifts.  Her identification matrix concentrates on family status, education, gift history and age.</a:t>
            </a:r>
          </a:p>
          <a:p>
            <a:endParaRPr lang="en-US" dirty="0"/>
          </a:p>
          <a:p>
            <a:r>
              <a:rPr lang="en-US" dirty="0"/>
              <a:t>Studies have also indicated getting into the will of younger donors may be key to long term success.  Hospice concentrates mostly on services to older individuals so the bequest  inclusion tends to be a post-service rather then a pre-service process.</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22</a:t>
            </a:fld>
            <a:endParaRPr lang="en-US" dirty="0"/>
          </a:p>
        </p:txBody>
      </p:sp>
      <p:sp>
        <p:nvSpPr>
          <p:cNvPr id="5" name="Footer Placeholder 4"/>
          <p:cNvSpPr>
            <a:spLocks noGrp="1"/>
          </p:cNvSpPr>
          <p:nvPr>
            <p:ph type="ftr" sz="quarter" idx="4"/>
          </p:nvPr>
        </p:nvSpPr>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25728072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additional indicators of where bequests come from.  You can add them to your indicator grid or use them to refine your prospect list.</a:t>
            </a:r>
          </a:p>
          <a:p>
            <a:endParaRPr lang="en-US" dirty="0"/>
          </a:p>
          <a:p>
            <a:r>
              <a:rPr lang="en-US" dirty="0"/>
              <a:t>The post-service identification of prospects after a major event  and change in lifestyle, such as hospice care and bereavement services, must be considered as you develop your top prospect files.</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23</a:t>
            </a:fld>
            <a:endParaRPr lang="en-US" dirty="0"/>
          </a:p>
        </p:txBody>
      </p:sp>
      <p:sp>
        <p:nvSpPr>
          <p:cNvPr id="5" name="Footer Placeholder 4"/>
          <p:cNvSpPr>
            <a:spLocks noGrp="1"/>
          </p:cNvSpPr>
          <p:nvPr>
            <p:ph type="ftr" sz="quarter" idx="4"/>
          </p:nvPr>
        </p:nvSpPr>
        <p:spPr>
          <a:xfrm>
            <a:off x="0" y="8839200"/>
            <a:ext cx="413385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10262086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comprehensive long-term study of charitable bequest has been a multiyear 26,000 study by Russell James and the National Institute on Aging.  The same individuals were surveyed every two years to track the changes and triggers associated with these changes.  It was not specifically a survey of charitable behavior but it did include charitable questions in addition to a health and retirement survey.</a:t>
            </a:r>
          </a:p>
          <a:p>
            <a:endParaRPr lang="en-US" dirty="0"/>
          </a:p>
          <a:p>
            <a:r>
              <a:rPr lang="en-US" dirty="0"/>
              <a:t>Over 10,000 of the respondents died during the survey and so postmortem distributions were examined.</a:t>
            </a:r>
          </a:p>
          <a:p>
            <a:endParaRPr lang="en-US" dirty="0"/>
          </a:p>
          <a:p>
            <a:r>
              <a:rPr lang="en-US" dirty="0"/>
              <a:t>You will find many of the previous characteristics listed in this post-mortem  study.</a:t>
            </a:r>
          </a:p>
          <a:p>
            <a:endParaRPr lang="en-US" dirty="0"/>
          </a:p>
          <a:p>
            <a:r>
              <a:rPr lang="en-US" dirty="0"/>
              <a:t>For hospice </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24</a:t>
            </a:fld>
            <a:endParaRPr lang="en-US" dirty="0"/>
          </a:p>
        </p:txBody>
      </p:sp>
      <p:sp>
        <p:nvSpPr>
          <p:cNvPr id="5" name="Footer Placeholder 4"/>
          <p:cNvSpPr>
            <a:spLocks noGrp="1"/>
          </p:cNvSpPr>
          <p:nvPr>
            <p:ph type="ftr" sz="quarter" idx="4"/>
          </p:nvPr>
        </p:nvSpPr>
        <p:spPr>
          <a:xfrm>
            <a:off x="0" y="8839200"/>
            <a:ext cx="414655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31537968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hospice this list of predictive factors indicates a significant change in health status is a strong indicator for prospects to look at the their lives and include charitable plans in their estate distribution plan.</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25</a:t>
            </a:fld>
            <a:endParaRPr lang="en-US" dirty="0"/>
          </a:p>
        </p:txBody>
      </p:sp>
      <p:sp>
        <p:nvSpPr>
          <p:cNvPr id="5" name="Footer Placeholder 4"/>
          <p:cNvSpPr>
            <a:spLocks noGrp="1"/>
          </p:cNvSpPr>
          <p:nvPr>
            <p:ph type="ftr" sz="quarter" idx="4"/>
          </p:nvPr>
        </p:nvSpPr>
        <p:spPr>
          <a:xfrm>
            <a:off x="0" y="8839200"/>
            <a:ext cx="410210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19792151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this chart indicates when you have a significant lifestyle change charitable plans can be included but also dropped as family concerns take priority.</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26</a:t>
            </a:fld>
            <a:endParaRPr lang="en-US" dirty="0"/>
          </a:p>
        </p:txBody>
      </p:sp>
      <p:sp>
        <p:nvSpPr>
          <p:cNvPr id="5" name="Footer Placeholder 4"/>
          <p:cNvSpPr>
            <a:spLocks noGrp="1"/>
          </p:cNvSpPr>
          <p:nvPr>
            <p:ph type="ftr" sz="quarter" idx="4"/>
          </p:nvPr>
        </p:nvSpPr>
        <p:spPr>
          <a:xfrm>
            <a:off x="0" y="8839200"/>
            <a:ext cx="407035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41340629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sample of the power of bequests to create revenue for hospice this is a page from recent annual report to donors from Treasure Coast Hospice, Stuart, Florida. </a:t>
            </a:r>
          </a:p>
          <a:p>
            <a:endParaRPr lang="en-US" dirty="0"/>
          </a:p>
          <a:p>
            <a:r>
              <a:rPr lang="en-US" dirty="0"/>
              <a:t>During fiscal year 2018, 70% of their gift revenue was from distributions from 19 estates.  19 of the 5,360 donors provided $4.1 million in support or less than 1% of donors provided this significant revenue boost.</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27</a:t>
            </a:fld>
            <a:endParaRPr lang="en-US" dirty="0"/>
          </a:p>
        </p:txBody>
      </p:sp>
      <p:sp>
        <p:nvSpPr>
          <p:cNvPr id="5" name="Footer Placeholder 4"/>
          <p:cNvSpPr>
            <a:spLocks noGrp="1"/>
          </p:cNvSpPr>
          <p:nvPr>
            <p:ph type="ftr" sz="quarter" idx="4"/>
          </p:nvPr>
        </p:nvSpPr>
        <p:spPr>
          <a:xfrm>
            <a:off x="0" y="8839200"/>
            <a:ext cx="3976688"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3187486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Earlier this year I was an invited speaker to a forum sponsored by the National Partnership for Hospice innovation, of senor hospice directors to talk about bequests and planned gifts programs.</a:t>
            </a:r>
          </a:p>
          <a:p>
            <a:endParaRPr lang="en-US" dirty="0"/>
          </a:p>
          <a:p>
            <a:r>
              <a:rPr lang="en-US" dirty="0"/>
              <a:t>Prior to the talk I did a review of each hospice website with special attention to access to “Ways to Give and Bequest Intentions.”</a:t>
            </a:r>
          </a:p>
          <a:p>
            <a:endParaRPr lang="en-US" dirty="0"/>
          </a:p>
          <a:p>
            <a:r>
              <a:rPr lang="en-US" dirty="0"/>
              <a:t>I wanted to know if I wanted to make a $100,000 bequest to each hospice what information would be provided.  </a:t>
            </a:r>
          </a:p>
          <a:p>
            <a:endParaRPr lang="en-US" dirty="0"/>
          </a:p>
          <a:p>
            <a:r>
              <a:rPr lang="en-US" dirty="0"/>
              <a:t>There we 22 organizations represented and the following slides show what I uncovered. </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28</a:t>
            </a:fld>
            <a:endParaRPr lang="en-US" dirty="0"/>
          </a:p>
        </p:txBody>
      </p:sp>
      <p:sp>
        <p:nvSpPr>
          <p:cNvPr id="5" name="Footer Placeholder 4"/>
          <p:cNvSpPr>
            <a:spLocks noGrp="1"/>
          </p:cNvSpPr>
          <p:nvPr>
            <p:ph type="ftr" sz="quarter" idx="4"/>
          </p:nvPr>
        </p:nvSpPr>
        <p:spPr/>
        <p:txBody>
          <a:bodyPr/>
          <a:lstStyle/>
          <a:p>
            <a:r>
              <a:rPr lang="en-US"/>
              <a:t>James E. Connell FAHP, CSA Charitable Estate and Gift Planning Specialists Phone 910-295-6800  e-mail:  james@connellandassoc.com “Building Endowments for American Charities”</a:t>
            </a:r>
            <a:endParaRPr lang="en-US" sz="1000" dirty="0"/>
          </a:p>
        </p:txBody>
      </p:sp>
    </p:spTree>
    <p:extLst>
      <p:ext uri="{BB962C8B-B14F-4D97-AF65-F5344CB8AC3E}">
        <p14:creationId xmlns:p14="http://schemas.microsoft.com/office/powerpoint/2010/main" val="6730792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(6) of the sites used copy from commercial providers, either Crescendo or Stelter.  There is a complete list of website providers at the end of this presentation. </a:t>
            </a:r>
          </a:p>
          <a:p>
            <a:endParaRPr lang="en-US" dirty="0"/>
          </a:p>
          <a:p>
            <a:r>
              <a:rPr lang="en-US" dirty="0"/>
              <a:t>Eleven (11) mentioned they had Legacy Societies but 4 had not explanation of what the society was, how to join, or membership benefits.</a:t>
            </a:r>
          </a:p>
          <a:p>
            <a:endParaRPr lang="en-US" dirty="0"/>
          </a:p>
          <a:p>
            <a:r>
              <a:rPr lang="en-US" dirty="0"/>
              <a:t>Having a detailed information on what the society is, how it functions, how to join and recognition activities is a must for any successful legacy society.</a:t>
            </a:r>
          </a:p>
          <a:p>
            <a:endParaRPr lang="en-US" dirty="0"/>
          </a:p>
          <a:p>
            <a:r>
              <a:rPr lang="en-US" dirty="0"/>
              <a:t>One (1) had listing of current members.  Member listing indicates other value hospice services and support the mission.  If living and deceased members were to be included they should be separated with a special tribute to deceased members.</a:t>
            </a:r>
          </a:p>
          <a:p>
            <a:endParaRPr lang="en-US" dirty="0"/>
          </a:p>
          <a:p>
            <a:r>
              <a:rPr lang="en-US" dirty="0"/>
              <a:t>This is a listing of the various names for the societies.  I always encourage a personalized name or relevant date for societies and it make a strong connection for members moving forward.  It also provides for a personalized membership gift and mementos for donors.</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29</a:t>
            </a:fld>
            <a:endParaRPr lang="en-US" dirty="0"/>
          </a:p>
        </p:txBody>
      </p:sp>
      <p:sp>
        <p:nvSpPr>
          <p:cNvPr id="5" name="Footer Placeholder 4"/>
          <p:cNvSpPr>
            <a:spLocks noGrp="1"/>
          </p:cNvSpPr>
          <p:nvPr>
            <p:ph type="ftr" sz="quarter" idx="4"/>
          </p:nvPr>
        </p:nvSpPr>
        <p:spPr>
          <a:xfrm>
            <a:off x="0" y="8839200"/>
            <a:ext cx="3976688"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42630632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Concentrating on bequests 13 of the 22 sites had no specific or general or specific bequest wording.  It is an absolute necessity each and every hospice site include basic wording on how to make a bequest, including each hospice IRS tax-exempt ID number. </a:t>
            </a:r>
          </a:p>
          <a:p>
            <a:endParaRPr lang="en-US" dirty="0"/>
          </a:p>
          <a:p>
            <a:r>
              <a:rPr lang="en-US" dirty="0"/>
              <a:t>As the next step forward into more planned gift information each website should include a listing of the many </a:t>
            </a:r>
            <a:r>
              <a:rPr lang="en-US" b="1" i="1" dirty="0"/>
              <a:t>“Ways To Give” </a:t>
            </a:r>
            <a:r>
              <a:rPr lang="en-US" dirty="0"/>
              <a:t>via estate arrangements, donor advised funds (DAF) and IRA gifts using the benefits of Qualified Charitable Distributions(QCD). </a:t>
            </a:r>
          </a:p>
          <a:p>
            <a:endParaRPr lang="en-US" dirty="0"/>
          </a:p>
          <a:p>
            <a:r>
              <a:rPr lang="en-US" dirty="0"/>
              <a:t>Central to a successful planned and bequest gift program is having a vibrant Legacy Society.  Members in a legacy society may be used a measure of success for a planned gift effort.</a:t>
            </a:r>
          </a:p>
          <a:p>
            <a:endParaRPr lang="en-US" dirty="0"/>
          </a:p>
          <a:p>
            <a:r>
              <a:rPr lang="en-US" dirty="0"/>
              <a:t>I am in favor of multiple page, 8 ½ x 11 inch booklet as the main document for the legacy program. The brochure should look the same as any capital campaign brochure.  It is a brochure which may be used both in single prospect meetings and also group seminars.  It must include a summary of current and future gift options and endowment options.  Member benefits should be listed and it should have information on all the ways to contact specific staff member in charge of the program.</a:t>
            </a:r>
          </a:p>
          <a:p>
            <a:endParaRPr lang="en-US" dirty="0"/>
          </a:p>
          <a:p>
            <a:endParaRPr lang="en-US" dirty="0"/>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30</a:t>
            </a:fld>
            <a:endParaRPr lang="en-US" dirty="0"/>
          </a:p>
        </p:txBody>
      </p:sp>
      <p:sp>
        <p:nvSpPr>
          <p:cNvPr id="5" name="Footer Placeholder 4"/>
          <p:cNvSpPr>
            <a:spLocks noGrp="1"/>
          </p:cNvSpPr>
          <p:nvPr>
            <p:ph type="ftr" sz="quarter" idx="4"/>
          </p:nvPr>
        </p:nvSpPr>
        <p:spPr>
          <a:xfrm>
            <a:off x="0" y="8839200"/>
            <a:ext cx="426085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5968726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8338"/>
            <a:ext cx="5616575" cy="4170362"/>
          </a:xfrm>
        </p:spPr>
        <p:txBody>
          <a:bodyPr/>
          <a:lstStyle/>
          <a:p>
            <a:r>
              <a:rPr lang="en-US" dirty="0"/>
              <a:t>As mention in the previous slide a keystone for legacy planning is a vibrant Legacy Society program with a name personalized to you to your hospice history.</a:t>
            </a:r>
          </a:p>
          <a:p>
            <a:endParaRPr lang="en-US" dirty="0"/>
          </a:p>
          <a:p>
            <a:r>
              <a:rPr lang="en-US" dirty="0"/>
              <a:t>It should review your history and mission to remind people of the impact they can make with current and future gifts.  Current gift options are mentioned because during your legacy discussion the prospect may realize they wish to see the impact of their gift while living.</a:t>
            </a:r>
          </a:p>
          <a:p>
            <a:endParaRPr lang="en-US" dirty="0"/>
          </a:p>
          <a:p>
            <a:r>
              <a:rPr lang="en-US" dirty="0"/>
              <a:t>Your </a:t>
            </a:r>
            <a:r>
              <a:rPr lang="en-US" b="1" i="1" dirty="0">
                <a:solidFill>
                  <a:schemeClr val="accent1"/>
                </a:solidFill>
              </a:rPr>
              <a:t>Ways to Give </a:t>
            </a:r>
            <a:r>
              <a:rPr lang="en-US" dirty="0"/>
              <a:t>list should cover gift of Cash, Appreciated Assets, Real Estate, Bargain Sales, Qualified Charitable Distributions and Life Estates.  Short paragraphs should be sufficient.  </a:t>
            </a:r>
            <a:r>
              <a:rPr lang="en-US" b="1" i="1" dirty="0">
                <a:solidFill>
                  <a:schemeClr val="accent1"/>
                </a:solidFill>
              </a:rPr>
              <a:t>Life income </a:t>
            </a:r>
            <a:r>
              <a:rPr lang="en-US" dirty="0"/>
              <a:t>arrangements should cover Gift Annuities, Charitable Trusts, Charitable Lead Trusts.  </a:t>
            </a:r>
            <a:r>
              <a:rPr lang="en-US" b="1" i="1" dirty="0">
                <a:solidFill>
                  <a:schemeClr val="accent1"/>
                </a:solidFill>
              </a:rPr>
              <a:t>Bequests</a:t>
            </a:r>
            <a:r>
              <a:rPr lang="en-US" dirty="0"/>
              <a:t> should cover all the options: specific amounts and property, specific percentage of assets, contingent bequest and life income bequests.  </a:t>
            </a:r>
            <a:r>
              <a:rPr lang="en-US" b="1" i="1" dirty="0">
                <a:solidFill>
                  <a:schemeClr val="accent1"/>
                </a:solidFill>
              </a:rPr>
              <a:t>Beneficiary Designations </a:t>
            </a:r>
            <a:r>
              <a:rPr lang="en-US" dirty="0"/>
              <a:t>of account assets such as retirement plans and life insurance should be covered.</a:t>
            </a:r>
          </a:p>
          <a:p>
            <a:endParaRPr lang="en-US" dirty="0"/>
          </a:p>
          <a:p>
            <a:r>
              <a:rPr lang="en-US" dirty="0"/>
              <a:t>Benefits of membership should be listed and a </a:t>
            </a:r>
            <a:r>
              <a:rPr lang="en-US" dirty="0">
                <a:solidFill>
                  <a:schemeClr val="accent1"/>
                </a:solidFill>
              </a:rPr>
              <a:t>membership form </a:t>
            </a:r>
            <a:r>
              <a:rPr lang="en-US" dirty="0"/>
              <a:t>included for new and future members to indicate the provision that indicates they are joining your Legacy Society.  Finally, a listing of who and how to contact for additional information is critically important.  Make this a personal as possible.</a:t>
            </a:r>
          </a:p>
          <a:p>
            <a:endParaRPr lang="en-US" dirty="0"/>
          </a:p>
          <a:p>
            <a:r>
              <a:rPr lang="en-US" dirty="0">
                <a:solidFill>
                  <a:schemeClr val="accent1"/>
                </a:solidFill>
              </a:rPr>
              <a:t>Email</a:t>
            </a:r>
            <a:r>
              <a:rPr lang="en-US" dirty="0"/>
              <a:t> me for PDF samples of various legacy brochures.</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31</a:t>
            </a:fld>
            <a:endParaRPr lang="en-US" dirty="0"/>
          </a:p>
        </p:txBody>
      </p:sp>
      <p:sp>
        <p:nvSpPr>
          <p:cNvPr id="5" name="Footer Placeholder 4"/>
          <p:cNvSpPr>
            <a:spLocks noGrp="1"/>
          </p:cNvSpPr>
          <p:nvPr>
            <p:ph type="ftr" sz="quarter" idx="4"/>
          </p:nvPr>
        </p:nvSpPr>
        <p:spPr>
          <a:xfrm>
            <a:off x="0" y="8839200"/>
            <a:ext cx="415290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12440708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p:spPr>
        <p:txBody>
          <a:bodyPr/>
          <a:lstStyle/>
          <a:p>
            <a:r>
              <a:rPr lang="en-US" altLang="en-US" dirty="0">
                <a:latin typeface="Arial" panose="020B0604020202020204" pitchFamily="34" charset="0"/>
              </a:rPr>
              <a:t>Bequests are the most popular legacy support arrangement because they are so flexible and remove many fears as people age.</a:t>
            </a:r>
          </a:p>
          <a:p>
            <a:endParaRPr lang="en-US" altLang="en-US" dirty="0">
              <a:latin typeface="Arial" panose="020B0604020202020204" pitchFamily="34" charset="0"/>
            </a:endParaRPr>
          </a:p>
          <a:p>
            <a:r>
              <a:rPr lang="en-US" altLang="en-US" dirty="0">
                <a:latin typeface="Arial" panose="020B0604020202020204" pitchFamily="34" charset="0"/>
              </a:rPr>
              <a:t>I want to state again the majority of bequest you will receive will be from non-taxable estates.</a:t>
            </a:r>
          </a:p>
          <a:p>
            <a:endParaRPr lang="en-US" altLang="en-US" dirty="0">
              <a:latin typeface="Arial" panose="020B0604020202020204" pitchFamily="34" charset="0"/>
            </a:endParaRPr>
          </a:p>
          <a:p>
            <a:r>
              <a:rPr lang="en-US" altLang="en-US" dirty="0">
                <a:latin typeface="Arial" panose="020B0604020202020204" pitchFamily="34" charset="0"/>
              </a:rPr>
              <a:t>I have had occasion to work with individuals who could not make up their mind because of over analysis of their situation.  One individual brought a 5 page Excel spreadsheet on their entire plan to their projected date of death with assets and income projections to an interview.  They could not make a simple decision on changes for legacy support as they were so concerned about the projections changing every years.  Truly overthinking how to make legacy support.</a:t>
            </a:r>
          </a:p>
        </p:txBody>
      </p:sp>
      <p:sp>
        <p:nvSpPr>
          <p:cNvPr id="27653" name="Slide Number Placeholder 4"/>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33885" indent="-281889">
              <a:spcBef>
                <a:spcPct val="30000"/>
              </a:spcBef>
              <a:defRPr sz="1200">
                <a:solidFill>
                  <a:schemeClr val="tx1"/>
                </a:solidFill>
                <a:latin typeface="Arial" panose="020B0604020202020204" pitchFamily="34" charset="0"/>
              </a:defRPr>
            </a:lvl2pPr>
            <a:lvl3pPr marL="1129178" indent="-225188">
              <a:spcBef>
                <a:spcPct val="30000"/>
              </a:spcBef>
              <a:defRPr sz="1200">
                <a:solidFill>
                  <a:schemeClr val="tx1"/>
                </a:solidFill>
                <a:latin typeface="Arial" panose="020B0604020202020204" pitchFamily="34" charset="0"/>
              </a:defRPr>
            </a:lvl3pPr>
            <a:lvl4pPr marL="1581172" indent="-225188">
              <a:spcBef>
                <a:spcPct val="30000"/>
              </a:spcBef>
              <a:defRPr sz="1200">
                <a:solidFill>
                  <a:schemeClr val="tx1"/>
                </a:solidFill>
                <a:latin typeface="Arial" panose="020B0604020202020204" pitchFamily="34" charset="0"/>
              </a:defRPr>
            </a:lvl4pPr>
            <a:lvl5pPr marL="2033168" indent="-225188">
              <a:spcBef>
                <a:spcPct val="30000"/>
              </a:spcBef>
              <a:defRPr sz="1200">
                <a:solidFill>
                  <a:schemeClr val="tx1"/>
                </a:solidFill>
                <a:latin typeface="Arial" panose="020B0604020202020204" pitchFamily="34" charset="0"/>
              </a:defRPr>
            </a:lvl5pPr>
            <a:lvl6pPr marL="2499743" indent="-225188" eaLnBrk="0" fontAlgn="base" hangingPunct="0">
              <a:spcBef>
                <a:spcPct val="30000"/>
              </a:spcBef>
              <a:spcAft>
                <a:spcPct val="0"/>
              </a:spcAft>
              <a:defRPr sz="1200">
                <a:solidFill>
                  <a:schemeClr val="tx1"/>
                </a:solidFill>
                <a:latin typeface="Arial" panose="020B0604020202020204" pitchFamily="34" charset="0"/>
              </a:defRPr>
            </a:lvl6pPr>
            <a:lvl7pPr marL="2966318" indent="-225188" eaLnBrk="0" fontAlgn="base" hangingPunct="0">
              <a:spcBef>
                <a:spcPct val="30000"/>
              </a:spcBef>
              <a:spcAft>
                <a:spcPct val="0"/>
              </a:spcAft>
              <a:defRPr sz="1200">
                <a:solidFill>
                  <a:schemeClr val="tx1"/>
                </a:solidFill>
                <a:latin typeface="Arial" panose="020B0604020202020204" pitchFamily="34" charset="0"/>
              </a:defRPr>
            </a:lvl7pPr>
            <a:lvl8pPr marL="3432893" indent="-225188" eaLnBrk="0" fontAlgn="base" hangingPunct="0">
              <a:spcBef>
                <a:spcPct val="30000"/>
              </a:spcBef>
              <a:spcAft>
                <a:spcPct val="0"/>
              </a:spcAft>
              <a:defRPr sz="1200">
                <a:solidFill>
                  <a:schemeClr val="tx1"/>
                </a:solidFill>
                <a:latin typeface="Arial" panose="020B0604020202020204" pitchFamily="34" charset="0"/>
              </a:defRPr>
            </a:lvl8pPr>
            <a:lvl9pPr marL="3899469" indent="-2251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B367E2-7330-420C-B6B9-1AAFE3025AAC}" type="slidenum">
              <a:rPr lang="en-US" altLang="en-US" smtClean="0"/>
              <a:pPr>
                <a:spcBef>
                  <a:spcPct val="0"/>
                </a:spcBef>
              </a:pPr>
              <a:t>32</a:t>
            </a:fld>
            <a:endParaRPr lang="en-US" altLang="en-US"/>
          </a:p>
        </p:txBody>
      </p:sp>
      <p:sp>
        <p:nvSpPr>
          <p:cNvPr id="2" name="Footer Placeholder 1">
            <a:extLst>
              <a:ext uri="{FF2B5EF4-FFF2-40B4-BE49-F238E27FC236}">
                <a16:creationId xmlns:a16="http://schemas.microsoft.com/office/drawing/2014/main" id="{853B515E-5FCC-4A60-976B-C66D468813D6}"/>
              </a:ext>
            </a:extLst>
          </p:cNvPr>
          <p:cNvSpPr>
            <a:spLocks noGrp="1"/>
          </p:cNvSpPr>
          <p:nvPr>
            <p:ph type="ftr" sz="quarter" idx="4"/>
          </p:nvPr>
        </p:nvSpPr>
        <p:spPr>
          <a:xfrm>
            <a:off x="0" y="8839200"/>
            <a:ext cx="409575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p>
        </p:txBody>
      </p:sp>
    </p:spTree>
    <p:extLst>
      <p:ext uri="{BB962C8B-B14F-4D97-AF65-F5344CB8AC3E}">
        <p14:creationId xmlns:p14="http://schemas.microsoft.com/office/powerpoint/2010/main" val="37701135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57347" name="Notes Placeholder 2"/>
          <p:cNvSpPr>
            <a:spLocks noGrp="1"/>
          </p:cNvSpPr>
          <p:nvPr>
            <p:ph type="body" idx="1"/>
          </p:nvPr>
        </p:nvSpPr>
        <p:spPr>
          <a:xfrm>
            <a:off x="720194" y="4501015"/>
            <a:ext cx="5750164" cy="42618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42" tIns="45220" rIns="90442" bIns="45220"/>
          <a:lstStyle/>
          <a:p>
            <a:r>
              <a:rPr lang="en-US" altLang="en-US" dirty="0">
                <a:latin typeface="Arial" panose="020B0604020202020204" pitchFamily="34" charset="0"/>
              </a:rPr>
              <a:t>Above is a standard chart of the various benefits of bequests, gift annuities, charitable trusts, life estates and bargain sale agreements. It includes some but not all of the revocable and irrevocable arrangements for legacy gifts.</a:t>
            </a:r>
          </a:p>
          <a:p>
            <a:endParaRPr lang="en-US" altLang="en-US" dirty="0">
              <a:latin typeface="Arial" panose="020B0604020202020204" pitchFamily="34" charset="0"/>
            </a:endParaRPr>
          </a:p>
          <a:p>
            <a:r>
              <a:rPr lang="en-US" altLang="en-US" dirty="0">
                <a:latin typeface="Arial" panose="020B0604020202020204" pitchFamily="34" charset="0"/>
              </a:rPr>
              <a:t>You can use it as a template for copy in your legacy brochure.  There are many more examples you can access using a Google search.</a:t>
            </a:r>
          </a:p>
        </p:txBody>
      </p:sp>
      <p:sp>
        <p:nvSpPr>
          <p:cNvPr id="57349" name="Slide Number Placeholder 4"/>
          <p:cNvSpPr>
            <a:spLocks noGrp="1"/>
          </p:cNvSpPr>
          <p:nvPr>
            <p:ph type="sldNum" sz="quarter" idx="5"/>
          </p:nvPr>
        </p:nvSpPr>
        <p:spPr>
          <a:noFill/>
        </p:spPr>
        <p:txBody>
          <a:bodyPr lIns="90442" tIns="45220" rIns="90442" bIns="45220"/>
          <a:lstStyle>
            <a:lvl1pPr defTabSz="950972">
              <a:defRPr>
                <a:solidFill>
                  <a:schemeClr val="tx1"/>
                </a:solidFill>
                <a:latin typeface="Tahoma" panose="020B0604030504040204" pitchFamily="34" charset="0"/>
              </a:defRPr>
            </a:lvl1pPr>
            <a:lvl2pPr marL="758185" indent="-291610" defTabSz="950972">
              <a:defRPr>
                <a:solidFill>
                  <a:schemeClr val="tx1"/>
                </a:solidFill>
                <a:latin typeface="Tahoma" panose="020B0604030504040204" pitchFamily="34" charset="0"/>
              </a:defRPr>
            </a:lvl2pPr>
            <a:lvl3pPr marL="1166439" indent="-233288" defTabSz="950972">
              <a:defRPr>
                <a:solidFill>
                  <a:schemeClr val="tx1"/>
                </a:solidFill>
                <a:latin typeface="Tahoma" panose="020B0604030504040204" pitchFamily="34" charset="0"/>
              </a:defRPr>
            </a:lvl3pPr>
            <a:lvl4pPr marL="1633014" indent="-233288" defTabSz="950972">
              <a:defRPr>
                <a:solidFill>
                  <a:schemeClr val="tx1"/>
                </a:solidFill>
                <a:latin typeface="Tahoma" panose="020B0604030504040204" pitchFamily="34" charset="0"/>
              </a:defRPr>
            </a:lvl4pPr>
            <a:lvl5pPr marL="2099589" indent="-233288" defTabSz="950972">
              <a:defRPr>
                <a:solidFill>
                  <a:schemeClr val="tx1"/>
                </a:solidFill>
                <a:latin typeface="Tahoma" panose="020B0604030504040204" pitchFamily="34" charset="0"/>
              </a:defRPr>
            </a:lvl5pPr>
            <a:lvl6pPr marL="2566164" indent="-233288" defTabSz="950972" eaLnBrk="0" fontAlgn="base" hangingPunct="0">
              <a:spcBef>
                <a:spcPct val="0"/>
              </a:spcBef>
              <a:spcAft>
                <a:spcPct val="0"/>
              </a:spcAft>
              <a:defRPr>
                <a:solidFill>
                  <a:schemeClr val="tx1"/>
                </a:solidFill>
                <a:latin typeface="Tahoma" panose="020B0604030504040204" pitchFamily="34" charset="0"/>
              </a:defRPr>
            </a:lvl6pPr>
            <a:lvl7pPr marL="3032740" indent="-233288" defTabSz="950972" eaLnBrk="0" fontAlgn="base" hangingPunct="0">
              <a:spcBef>
                <a:spcPct val="0"/>
              </a:spcBef>
              <a:spcAft>
                <a:spcPct val="0"/>
              </a:spcAft>
              <a:defRPr>
                <a:solidFill>
                  <a:schemeClr val="tx1"/>
                </a:solidFill>
                <a:latin typeface="Tahoma" panose="020B0604030504040204" pitchFamily="34" charset="0"/>
              </a:defRPr>
            </a:lvl7pPr>
            <a:lvl8pPr marL="3499316" indent="-233288" defTabSz="950972" eaLnBrk="0" fontAlgn="base" hangingPunct="0">
              <a:spcBef>
                <a:spcPct val="0"/>
              </a:spcBef>
              <a:spcAft>
                <a:spcPct val="0"/>
              </a:spcAft>
              <a:defRPr>
                <a:solidFill>
                  <a:schemeClr val="tx1"/>
                </a:solidFill>
                <a:latin typeface="Tahoma" panose="020B0604030504040204" pitchFamily="34" charset="0"/>
              </a:defRPr>
            </a:lvl8pPr>
            <a:lvl9pPr marL="3965891" indent="-233288" defTabSz="950972" eaLnBrk="0" fontAlgn="base" hangingPunct="0">
              <a:spcBef>
                <a:spcPct val="0"/>
              </a:spcBef>
              <a:spcAft>
                <a:spcPct val="0"/>
              </a:spcAft>
              <a:defRPr>
                <a:solidFill>
                  <a:schemeClr val="tx1"/>
                </a:solidFill>
                <a:latin typeface="Tahoma" panose="020B0604030504040204" pitchFamily="34" charset="0"/>
              </a:defRPr>
            </a:lvl9pPr>
          </a:lstStyle>
          <a:p>
            <a:fld id="{B635C736-01B9-4232-8B47-8DDDCCD7A25C}" type="slidenum">
              <a:rPr lang="en-US" altLang="en-US">
                <a:latin typeface="Arial" panose="020B0604020202020204" pitchFamily="34" charset="0"/>
              </a:rPr>
              <a:pPr/>
              <a:t>33</a:t>
            </a:fld>
            <a:endParaRPr lang="en-US" altLang="en-US">
              <a:latin typeface="Arial" panose="020B0604020202020204" pitchFamily="34" charset="0"/>
            </a:endParaRPr>
          </a:p>
        </p:txBody>
      </p:sp>
      <p:sp>
        <p:nvSpPr>
          <p:cNvPr id="2" name="Footer Placeholder 1">
            <a:extLst>
              <a:ext uri="{FF2B5EF4-FFF2-40B4-BE49-F238E27FC236}">
                <a16:creationId xmlns:a16="http://schemas.microsoft.com/office/drawing/2014/main" id="{57795F0F-89B2-47E1-96D9-3F50998E26C3}"/>
              </a:ext>
            </a:extLst>
          </p:cNvPr>
          <p:cNvSpPr>
            <a:spLocks noGrp="1"/>
          </p:cNvSpPr>
          <p:nvPr>
            <p:ph type="ftr" sz="quarter" idx="4"/>
          </p:nvPr>
        </p:nvSpPr>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p>
        </p:txBody>
      </p:sp>
    </p:spTree>
    <p:extLst>
      <p:ext uri="{BB962C8B-B14F-4D97-AF65-F5344CB8AC3E}">
        <p14:creationId xmlns:p14="http://schemas.microsoft.com/office/powerpoint/2010/main" val="18830354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p:spPr>
        <p:txBody>
          <a:bodyPr/>
          <a:lstStyle/>
          <a:p>
            <a:r>
              <a:rPr lang="en-US" altLang="en-US" dirty="0"/>
              <a:t>Now lets begin with a discussion of all the examples you can include in your bequest promotional information.</a:t>
            </a:r>
          </a:p>
          <a:p>
            <a:endParaRPr lang="en-US" altLang="en-US" dirty="0"/>
          </a:p>
          <a:p>
            <a:r>
              <a:rPr lang="en-US" altLang="en-US" dirty="0"/>
              <a:t>It should include a full discussion of the various bequest wording options and examples tailored to your hospice.</a:t>
            </a:r>
          </a:p>
          <a:p>
            <a:endParaRPr lang="en-US" altLang="en-US" dirty="0"/>
          </a:p>
          <a:p>
            <a:r>
              <a:rPr lang="en-US" altLang="en-US" dirty="0"/>
              <a:t>The</a:t>
            </a:r>
            <a:r>
              <a:rPr lang="en-US" altLang="en-US" b="1" dirty="0"/>
              <a:t> first </a:t>
            </a:r>
            <a:r>
              <a:rPr lang="en-US" altLang="en-US" dirty="0"/>
              <a:t>is  a bequest of a specific dollar amount or a specific property i.e. an individual’s personal residence or a specific stock holding such “100 shares of my Apple stock.”</a:t>
            </a:r>
          </a:p>
          <a:p>
            <a:endParaRPr lang="en-US" altLang="en-US" dirty="0"/>
          </a:p>
          <a:p>
            <a:r>
              <a:rPr lang="en-US" altLang="en-US" b="1" dirty="0"/>
              <a:t>Second, </a:t>
            </a:r>
            <a:r>
              <a:rPr lang="en-US" altLang="en-US" dirty="0"/>
              <a:t>bequests may be structured as a specific percentage of an estate asset.  “I give 50% of my Apple stock to hospice and 50% to my next door neighbor John Smith.</a:t>
            </a:r>
          </a:p>
          <a:p>
            <a:endParaRPr lang="en-US" altLang="en-US" dirty="0"/>
          </a:p>
          <a:p>
            <a:r>
              <a:rPr lang="en-US" altLang="en-US" b="1" dirty="0"/>
              <a:t>Third, </a:t>
            </a:r>
            <a:r>
              <a:rPr lang="en-US" altLang="en-US" dirty="0"/>
              <a:t>bequest may be listed to provide for a specific amount or percentage of an estate after all previous bequest are fulfilled.  Depending on the size of the estate and the previous bequest which get fulfilled first there may or may not be anything left in the residuum of the estate.</a:t>
            </a:r>
          </a:p>
        </p:txBody>
      </p:sp>
      <p:sp>
        <p:nvSpPr>
          <p:cNvPr id="128005" name="Slide Number Placeholder 4"/>
          <p:cNvSpPr>
            <a:spLocks noGrp="1"/>
          </p:cNvSpPr>
          <p:nvPr>
            <p:ph type="sldNum" sz="quarter" idx="5"/>
          </p:nvPr>
        </p:nvSpPr>
        <p:spPr>
          <a:noFill/>
        </p:spPr>
        <p:txBody>
          <a:bodyPr/>
          <a:lstStyle>
            <a:lvl1pPr defTabSz="950972">
              <a:defRPr>
                <a:solidFill>
                  <a:schemeClr val="tx1"/>
                </a:solidFill>
                <a:latin typeface="Tahoma" panose="020B0604030504040204" pitchFamily="34" charset="0"/>
              </a:defRPr>
            </a:lvl1pPr>
            <a:lvl2pPr marL="733885" indent="-281889" defTabSz="950972">
              <a:defRPr>
                <a:solidFill>
                  <a:schemeClr val="tx1"/>
                </a:solidFill>
                <a:latin typeface="Tahoma" panose="020B0604030504040204" pitchFamily="34" charset="0"/>
              </a:defRPr>
            </a:lvl2pPr>
            <a:lvl3pPr marL="1129178" indent="-225188" defTabSz="950972">
              <a:defRPr>
                <a:solidFill>
                  <a:schemeClr val="tx1"/>
                </a:solidFill>
                <a:latin typeface="Tahoma" panose="020B0604030504040204" pitchFamily="34" charset="0"/>
              </a:defRPr>
            </a:lvl3pPr>
            <a:lvl4pPr marL="1581172" indent="-225188" defTabSz="950972">
              <a:defRPr>
                <a:solidFill>
                  <a:schemeClr val="tx1"/>
                </a:solidFill>
                <a:latin typeface="Tahoma" panose="020B0604030504040204" pitchFamily="34" charset="0"/>
              </a:defRPr>
            </a:lvl4pPr>
            <a:lvl5pPr marL="2034787" indent="-225188" defTabSz="950972">
              <a:defRPr>
                <a:solidFill>
                  <a:schemeClr val="tx1"/>
                </a:solidFill>
                <a:latin typeface="Tahoma" panose="020B0604030504040204" pitchFamily="34" charset="0"/>
              </a:defRPr>
            </a:lvl5pPr>
            <a:lvl6pPr marL="2501362" indent="-225188" defTabSz="950972" eaLnBrk="0" fontAlgn="base" hangingPunct="0">
              <a:spcBef>
                <a:spcPct val="0"/>
              </a:spcBef>
              <a:spcAft>
                <a:spcPct val="0"/>
              </a:spcAft>
              <a:defRPr>
                <a:solidFill>
                  <a:schemeClr val="tx1"/>
                </a:solidFill>
                <a:latin typeface="Tahoma" panose="020B0604030504040204" pitchFamily="34" charset="0"/>
              </a:defRPr>
            </a:lvl6pPr>
            <a:lvl7pPr marL="2967937" indent="-225188" defTabSz="950972" eaLnBrk="0" fontAlgn="base" hangingPunct="0">
              <a:spcBef>
                <a:spcPct val="0"/>
              </a:spcBef>
              <a:spcAft>
                <a:spcPct val="0"/>
              </a:spcAft>
              <a:defRPr>
                <a:solidFill>
                  <a:schemeClr val="tx1"/>
                </a:solidFill>
                <a:latin typeface="Tahoma" panose="020B0604030504040204" pitchFamily="34" charset="0"/>
              </a:defRPr>
            </a:lvl7pPr>
            <a:lvl8pPr marL="3434514" indent="-225188" defTabSz="950972" eaLnBrk="0" fontAlgn="base" hangingPunct="0">
              <a:spcBef>
                <a:spcPct val="0"/>
              </a:spcBef>
              <a:spcAft>
                <a:spcPct val="0"/>
              </a:spcAft>
              <a:defRPr>
                <a:solidFill>
                  <a:schemeClr val="tx1"/>
                </a:solidFill>
                <a:latin typeface="Tahoma" panose="020B0604030504040204" pitchFamily="34" charset="0"/>
              </a:defRPr>
            </a:lvl8pPr>
            <a:lvl9pPr marL="3901089" indent="-225188" defTabSz="950972" eaLnBrk="0" fontAlgn="base" hangingPunct="0">
              <a:spcBef>
                <a:spcPct val="0"/>
              </a:spcBef>
              <a:spcAft>
                <a:spcPct val="0"/>
              </a:spcAft>
              <a:defRPr>
                <a:solidFill>
                  <a:schemeClr val="tx1"/>
                </a:solidFill>
                <a:latin typeface="Tahoma" panose="020B0604030504040204" pitchFamily="34" charset="0"/>
              </a:defRPr>
            </a:lvl9pPr>
          </a:lstStyle>
          <a:p>
            <a:fld id="{77874207-4C8C-43AE-BA98-D465051DAC1F}" type="slidenum">
              <a:rPr lang="en-US" altLang="en-US">
                <a:latin typeface="Arial" panose="020B0604020202020204" pitchFamily="34" charset="0"/>
              </a:rPr>
              <a:pPr/>
              <a:t>34</a:t>
            </a:fld>
            <a:endParaRPr lang="en-US" altLang="en-US">
              <a:latin typeface="Arial" panose="020B0604020202020204" pitchFamily="34" charset="0"/>
            </a:endParaRPr>
          </a:p>
        </p:txBody>
      </p:sp>
      <p:sp>
        <p:nvSpPr>
          <p:cNvPr id="2" name="Footer Placeholder 1">
            <a:extLst>
              <a:ext uri="{FF2B5EF4-FFF2-40B4-BE49-F238E27FC236}">
                <a16:creationId xmlns:a16="http://schemas.microsoft.com/office/drawing/2014/main" id="{92222C4F-E420-42C4-9181-7A665E0B0E3C}"/>
              </a:ext>
            </a:extLst>
          </p:cNvPr>
          <p:cNvSpPr>
            <a:spLocks noGrp="1"/>
          </p:cNvSpPr>
          <p:nvPr>
            <p:ph type="ftr" sz="quarter" idx="4"/>
          </p:nvPr>
        </p:nvSpPr>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a:t>“</a:t>
            </a:r>
            <a:r>
              <a:rPr lang="en-US" dirty="0"/>
              <a:t>Building Endowments for American Charities”</a:t>
            </a:r>
          </a:p>
        </p:txBody>
      </p:sp>
    </p:spTree>
    <p:extLst>
      <p:ext uri="{BB962C8B-B14F-4D97-AF65-F5344CB8AC3E}">
        <p14:creationId xmlns:p14="http://schemas.microsoft.com/office/powerpoint/2010/main" val="33166803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ln/>
        </p:spPr>
      </p:sp>
      <p:sp>
        <p:nvSpPr>
          <p:cNvPr id="129027" name="Notes Placeholder 2"/>
          <p:cNvSpPr>
            <a:spLocks noGrp="1"/>
          </p:cNvSpPr>
          <p:nvPr>
            <p:ph type="body" idx="1"/>
          </p:nvPr>
        </p:nvSpPr>
        <p:spPr>
          <a:xfrm>
            <a:off x="701675" y="4478338"/>
            <a:ext cx="5616575" cy="4113212"/>
          </a:xfrm>
          <a:noFill/>
        </p:spPr>
        <p:txBody>
          <a:bodyPr/>
          <a:lstStyle/>
          <a:p>
            <a:r>
              <a:rPr lang="en-US" altLang="en-US" b="1" dirty="0"/>
              <a:t>Fourth:  </a:t>
            </a:r>
            <a:r>
              <a:rPr lang="en-US" altLang="en-US" dirty="0"/>
              <a:t>A common alternative bequest option is to provide a contingent bequest options.  This option provides wording if a previous named beneficiary is not alive a charity or another individuals is named to receive the bequest.</a:t>
            </a:r>
          </a:p>
          <a:p>
            <a:endParaRPr lang="en-US" altLang="en-US" dirty="0"/>
          </a:p>
          <a:p>
            <a:r>
              <a:rPr lang="en-US" altLang="en-US" dirty="0"/>
              <a:t>A contingent option may be applied to any of the previous bequest options.</a:t>
            </a:r>
          </a:p>
          <a:p>
            <a:endParaRPr lang="en-US" altLang="en-US" dirty="0"/>
          </a:p>
          <a:p>
            <a:r>
              <a:rPr lang="en-US" altLang="en-US" dirty="0"/>
              <a:t>For example if a specific charity is named and it is not in existence upon the death of the bequestor then it could be paid to other individuals or charities.  The options hear are endless.</a:t>
            </a:r>
          </a:p>
          <a:p>
            <a:endParaRPr lang="en-US" altLang="en-US" dirty="0"/>
          </a:p>
          <a:p>
            <a:r>
              <a:rPr lang="en-US" altLang="en-US" b="1" dirty="0"/>
              <a:t>Fifth:  </a:t>
            </a:r>
            <a:r>
              <a:rPr lang="en-US" altLang="en-US" dirty="0"/>
              <a:t>Individuals should not overlook the option of including or revising the beneficiary of some of the assets they own.  Life insurance is a common assets individuals own for various reasons.  If the original reason is no longer relevant to the original purchase reason they might consider including charity/hospice as a whole or partial beneficiary.</a:t>
            </a:r>
          </a:p>
          <a:p>
            <a:endParaRPr lang="en-US" altLang="en-US" dirty="0"/>
          </a:p>
          <a:p>
            <a:r>
              <a:rPr lang="en-US" altLang="en-US" dirty="0"/>
              <a:t>The person could simply, at not cost to them, make a new beneficiary change form and file it with the insurance company.  They may take out a new policy for the benefit of charity in that case the charity should be the owner and beneficiary of the policy. Premium payments to the charity for the policy are fully deductible for income tax p</a:t>
            </a:r>
          </a:p>
          <a:p>
            <a:endParaRPr lang="en-US" altLang="en-US" dirty="0"/>
          </a:p>
          <a:p>
            <a:r>
              <a:rPr lang="en-US" altLang="en-US" dirty="0"/>
              <a:t>For more information on charitable gifts of life insurance copy and past the following link. </a:t>
            </a:r>
            <a:r>
              <a:rPr lang="en-US" altLang="en-US" dirty="0">
                <a:hlinkClick r:id="rId3"/>
              </a:rPr>
              <a:t>https://www.pgdc.com/pgdc/charity-owned-life-insurance</a:t>
            </a:r>
            <a:endParaRPr lang="en-US" altLang="en-US" dirty="0"/>
          </a:p>
          <a:p>
            <a:endParaRPr lang="en-US" altLang="en-US" dirty="0"/>
          </a:p>
        </p:txBody>
      </p:sp>
      <p:sp>
        <p:nvSpPr>
          <p:cNvPr id="129029" name="Slide Number Placeholder 4"/>
          <p:cNvSpPr>
            <a:spLocks noGrp="1"/>
          </p:cNvSpPr>
          <p:nvPr>
            <p:ph type="sldNum" sz="quarter" idx="5"/>
          </p:nvPr>
        </p:nvSpPr>
        <p:spPr>
          <a:noFill/>
        </p:spPr>
        <p:txBody>
          <a:bodyPr/>
          <a:lstStyle>
            <a:lvl1pPr defTabSz="950972">
              <a:defRPr>
                <a:solidFill>
                  <a:schemeClr val="tx1"/>
                </a:solidFill>
                <a:latin typeface="Tahoma" panose="020B0604030504040204" pitchFamily="34" charset="0"/>
              </a:defRPr>
            </a:lvl1pPr>
            <a:lvl2pPr marL="733885" indent="-281889" defTabSz="950972">
              <a:defRPr>
                <a:solidFill>
                  <a:schemeClr val="tx1"/>
                </a:solidFill>
                <a:latin typeface="Tahoma" panose="020B0604030504040204" pitchFamily="34" charset="0"/>
              </a:defRPr>
            </a:lvl2pPr>
            <a:lvl3pPr marL="1129178" indent="-225188" defTabSz="950972">
              <a:defRPr>
                <a:solidFill>
                  <a:schemeClr val="tx1"/>
                </a:solidFill>
                <a:latin typeface="Tahoma" panose="020B0604030504040204" pitchFamily="34" charset="0"/>
              </a:defRPr>
            </a:lvl3pPr>
            <a:lvl4pPr marL="1581172" indent="-225188" defTabSz="950972">
              <a:defRPr>
                <a:solidFill>
                  <a:schemeClr val="tx1"/>
                </a:solidFill>
                <a:latin typeface="Tahoma" panose="020B0604030504040204" pitchFamily="34" charset="0"/>
              </a:defRPr>
            </a:lvl4pPr>
            <a:lvl5pPr marL="2034787" indent="-225188" defTabSz="950972">
              <a:defRPr>
                <a:solidFill>
                  <a:schemeClr val="tx1"/>
                </a:solidFill>
                <a:latin typeface="Tahoma" panose="020B0604030504040204" pitchFamily="34" charset="0"/>
              </a:defRPr>
            </a:lvl5pPr>
            <a:lvl6pPr marL="2501362" indent="-225188" defTabSz="950972" eaLnBrk="0" fontAlgn="base" hangingPunct="0">
              <a:spcBef>
                <a:spcPct val="0"/>
              </a:spcBef>
              <a:spcAft>
                <a:spcPct val="0"/>
              </a:spcAft>
              <a:defRPr>
                <a:solidFill>
                  <a:schemeClr val="tx1"/>
                </a:solidFill>
                <a:latin typeface="Tahoma" panose="020B0604030504040204" pitchFamily="34" charset="0"/>
              </a:defRPr>
            </a:lvl6pPr>
            <a:lvl7pPr marL="2967937" indent="-225188" defTabSz="950972" eaLnBrk="0" fontAlgn="base" hangingPunct="0">
              <a:spcBef>
                <a:spcPct val="0"/>
              </a:spcBef>
              <a:spcAft>
                <a:spcPct val="0"/>
              </a:spcAft>
              <a:defRPr>
                <a:solidFill>
                  <a:schemeClr val="tx1"/>
                </a:solidFill>
                <a:latin typeface="Tahoma" panose="020B0604030504040204" pitchFamily="34" charset="0"/>
              </a:defRPr>
            </a:lvl7pPr>
            <a:lvl8pPr marL="3434514" indent="-225188" defTabSz="950972" eaLnBrk="0" fontAlgn="base" hangingPunct="0">
              <a:spcBef>
                <a:spcPct val="0"/>
              </a:spcBef>
              <a:spcAft>
                <a:spcPct val="0"/>
              </a:spcAft>
              <a:defRPr>
                <a:solidFill>
                  <a:schemeClr val="tx1"/>
                </a:solidFill>
                <a:latin typeface="Tahoma" panose="020B0604030504040204" pitchFamily="34" charset="0"/>
              </a:defRPr>
            </a:lvl8pPr>
            <a:lvl9pPr marL="3901089" indent="-225188" defTabSz="950972" eaLnBrk="0" fontAlgn="base" hangingPunct="0">
              <a:spcBef>
                <a:spcPct val="0"/>
              </a:spcBef>
              <a:spcAft>
                <a:spcPct val="0"/>
              </a:spcAft>
              <a:defRPr>
                <a:solidFill>
                  <a:schemeClr val="tx1"/>
                </a:solidFill>
                <a:latin typeface="Tahoma" panose="020B0604030504040204" pitchFamily="34" charset="0"/>
              </a:defRPr>
            </a:lvl9pPr>
          </a:lstStyle>
          <a:p>
            <a:fld id="{5DFABBD5-B75E-4E9F-8535-3C0E794AD76A}" type="slidenum">
              <a:rPr lang="en-US" altLang="en-US">
                <a:latin typeface="Arial" panose="020B0604020202020204" pitchFamily="34" charset="0"/>
              </a:rPr>
              <a:pPr/>
              <a:t>35</a:t>
            </a:fld>
            <a:endParaRPr lang="en-US" altLang="en-US">
              <a:latin typeface="Arial" panose="020B0604020202020204" pitchFamily="34" charset="0"/>
            </a:endParaRPr>
          </a:p>
        </p:txBody>
      </p:sp>
      <p:sp>
        <p:nvSpPr>
          <p:cNvPr id="2" name="Footer Placeholder 1">
            <a:extLst>
              <a:ext uri="{FF2B5EF4-FFF2-40B4-BE49-F238E27FC236}">
                <a16:creationId xmlns:a16="http://schemas.microsoft.com/office/drawing/2014/main" id="{57A0F82B-D6F0-4304-A58A-41376C43E563}"/>
              </a:ext>
            </a:extLst>
          </p:cNvPr>
          <p:cNvSpPr>
            <a:spLocks noGrp="1"/>
          </p:cNvSpPr>
          <p:nvPr>
            <p:ph type="ftr" sz="quarter" idx="4"/>
          </p:nvPr>
        </p:nvSpPr>
        <p:spPr>
          <a:xfrm>
            <a:off x="0" y="8839200"/>
            <a:ext cx="426085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4"/>
              </a:rPr>
              <a:t>james@connellandassoc.com</a:t>
            </a:r>
            <a:endParaRPr lang="en-US" dirty="0"/>
          </a:p>
          <a:p>
            <a:r>
              <a:rPr lang="en-US" dirty="0"/>
              <a:t>“Building Endowments for American Charities”</a:t>
            </a:r>
          </a:p>
        </p:txBody>
      </p:sp>
    </p:spTree>
    <p:extLst>
      <p:ext uri="{BB962C8B-B14F-4D97-AF65-F5344CB8AC3E}">
        <p14:creationId xmlns:p14="http://schemas.microsoft.com/office/powerpoint/2010/main" val="4086101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xfrm>
            <a:off x="701675" y="4478338"/>
            <a:ext cx="5616575" cy="4100512"/>
          </a:xfrm>
          <a:noFill/>
        </p:spPr>
        <p:txBody>
          <a:bodyPr/>
          <a:lstStyle/>
          <a:p>
            <a:r>
              <a:rPr lang="en-US" altLang="en-US" b="1" dirty="0"/>
              <a:t>Six:  </a:t>
            </a:r>
            <a:r>
              <a:rPr lang="en-US" altLang="en-US" dirty="0"/>
              <a:t>Another asset bequest option is to make a retirement plan the whole or partial beneficiary of a retirement plan.  There are various retirement plans in the USA approved for the tax-free accumulation of retirement assets.  Perhaps the most popular retirement plan is the individual IRA account.</a:t>
            </a:r>
          </a:p>
          <a:p>
            <a:endParaRPr lang="en-US" altLang="en-US" dirty="0"/>
          </a:p>
          <a:p>
            <a:r>
              <a:rPr lang="en-US" altLang="en-US" dirty="0"/>
              <a:t>Again the bequest option could be a set dollar amount or a percentage amount.  It does not have to be the whole account.  Many individuals have spendthrift children and may not want give the whole account to a child.  </a:t>
            </a:r>
          </a:p>
          <a:p>
            <a:endParaRPr lang="en-US" altLang="en-US" dirty="0"/>
          </a:p>
          <a:p>
            <a:r>
              <a:rPr lang="en-US" altLang="en-US" dirty="0"/>
              <a:t>Under the new SECURE ACT when a non-spouse is a beneficiary the account must be distributed to the beneficiary within 10 years.  Account withdrawals are subject to  ordinary income.  Upon death depending on the size of the account it may also be subject to estate taxes.</a:t>
            </a:r>
          </a:p>
          <a:p>
            <a:endParaRPr lang="en-US" altLang="en-US" dirty="0"/>
          </a:p>
          <a:p>
            <a:r>
              <a:rPr lang="en-US" altLang="en-US" dirty="0"/>
              <a:t>Some charities receiving notices of a beneficiary designation may be asked to set up separate account at the IRA sponsor.  This is never necessary as IRA accounts are trust and must be immediately distributed to the beneficiary.</a:t>
            </a:r>
          </a:p>
          <a:p>
            <a:endParaRPr lang="en-US" altLang="en-US" dirty="0"/>
          </a:p>
          <a:p>
            <a:r>
              <a:rPr lang="en-US" altLang="en-US" b="1" dirty="0"/>
              <a:t>Seven and Eight:  </a:t>
            </a:r>
            <a:r>
              <a:rPr lang="en-US" altLang="en-US" dirty="0"/>
              <a:t>Bank and investment account may be registered in a Paid on Death (POD) or Transferred on Death (TOD) registration and a charity may be beneficiary.  As an example an older donor may have multiple Certificates of Deposit with either individuals or charities as beneficiaries.</a:t>
            </a:r>
            <a:endParaRPr lang="en-US" altLang="en-US" b="1" dirty="0"/>
          </a:p>
        </p:txBody>
      </p:sp>
      <p:sp>
        <p:nvSpPr>
          <p:cNvPr id="130053" name="Slide Number Placeholder 4"/>
          <p:cNvSpPr>
            <a:spLocks noGrp="1"/>
          </p:cNvSpPr>
          <p:nvPr>
            <p:ph type="sldNum" sz="quarter" idx="5"/>
          </p:nvPr>
        </p:nvSpPr>
        <p:spPr>
          <a:noFill/>
        </p:spPr>
        <p:txBody>
          <a:bodyPr/>
          <a:lstStyle>
            <a:lvl1pPr defTabSz="950972">
              <a:defRPr>
                <a:solidFill>
                  <a:schemeClr val="tx1"/>
                </a:solidFill>
                <a:latin typeface="Tahoma" panose="020B0604030504040204" pitchFamily="34" charset="0"/>
              </a:defRPr>
            </a:lvl1pPr>
            <a:lvl2pPr marL="733885" indent="-281889" defTabSz="950972">
              <a:defRPr>
                <a:solidFill>
                  <a:schemeClr val="tx1"/>
                </a:solidFill>
                <a:latin typeface="Tahoma" panose="020B0604030504040204" pitchFamily="34" charset="0"/>
              </a:defRPr>
            </a:lvl2pPr>
            <a:lvl3pPr marL="1129178" indent="-225188" defTabSz="950972">
              <a:defRPr>
                <a:solidFill>
                  <a:schemeClr val="tx1"/>
                </a:solidFill>
                <a:latin typeface="Tahoma" panose="020B0604030504040204" pitchFamily="34" charset="0"/>
              </a:defRPr>
            </a:lvl3pPr>
            <a:lvl4pPr marL="1581172" indent="-225188" defTabSz="950972">
              <a:defRPr>
                <a:solidFill>
                  <a:schemeClr val="tx1"/>
                </a:solidFill>
                <a:latin typeface="Tahoma" panose="020B0604030504040204" pitchFamily="34" charset="0"/>
              </a:defRPr>
            </a:lvl4pPr>
            <a:lvl5pPr marL="2034787" indent="-225188" defTabSz="950972">
              <a:defRPr>
                <a:solidFill>
                  <a:schemeClr val="tx1"/>
                </a:solidFill>
                <a:latin typeface="Tahoma" panose="020B0604030504040204" pitchFamily="34" charset="0"/>
              </a:defRPr>
            </a:lvl5pPr>
            <a:lvl6pPr marL="2501362" indent="-225188" defTabSz="950972" eaLnBrk="0" fontAlgn="base" hangingPunct="0">
              <a:spcBef>
                <a:spcPct val="0"/>
              </a:spcBef>
              <a:spcAft>
                <a:spcPct val="0"/>
              </a:spcAft>
              <a:defRPr>
                <a:solidFill>
                  <a:schemeClr val="tx1"/>
                </a:solidFill>
                <a:latin typeface="Tahoma" panose="020B0604030504040204" pitchFamily="34" charset="0"/>
              </a:defRPr>
            </a:lvl6pPr>
            <a:lvl7pPr marL="2967937" indent="-225188" defTabSz="950972" eaLnBrk="0" fontAlgn="base" hangingPunct="0">
              <a:spcBef>
                <a:spcPct val="0"/>
              </a:spcBef>
              <a:spcAft>
                <a:spcPct val="0"/>
              </a:spcAft>
              <a:defRPr>
                <a:solidFill>
                  <a:schemeClr val="tx1"/>
                </a:solidFill>
                <a:latin typeface="Tahoma" panose="020B0604030504040204" pitchFamily="34" charset="0"/>
              </a:defRPr>
            </a:lvl7pPr>
            <a:lvl8pPr marL="3434514" indent="-225188" defTabSz="950972" eaLnBrk="0" fontAlgn="base" hangingPunct="0">
              <a:spcBef>
                <a:spcPct val="0"/>
              </a:spcBef>
              <a:spcAft>
                <a:spcPct val="0"/>
              </a:spcAft>
              <a:defRPr>
                <a:solidFill>
                  <a:schemeClr val="tx1"/>
                </a:solidFill>
                <a:latin typeface="Tahoma" panose="020B0604030504040204" pitchFamily="34" charset="0"/>
              </a:defRPr>
            </a:lvl8pPr>
            <a:lvl9pPr marL="3901089" indent="-225188" defTabSz="950972" eaLnBrk="0" fontAlgn="base" hangingPunct="0">
              <a:spcBef>
                <a:spcPct val="0"/>
              </a:spcBef>
              <a:spcAft>
                <a:spcPct val="0"/>
              </a:spcAft>
              <a:defRPr>
                <a:solidFill>
                  <a:schemeClr val="tx1"/>
                </a:solidFill>
                <a:latin typeface="Tahoma" panose="020B0604030504040204" pitchFamily="34" charset="0"/>
              </a:defRPr>
            </a:lvl9pPr>
          </a:lstStyle>
          <a:p>
            <a:fld id="{5B927CF4-01A8-42CE-91B9-B89676A58463}" type="slidenum">
              <a:rPr lang="en-US" altLang="en-US">
                <a:latin typeface="Arial" panose="020B0604020202020204" pitchFamily="34" charset="0"/>
              </a:rPr>
              <a:pPr/>
              <a:t>36</a:t>
            </a:fld>
            <a:endParaRPr lang="en-US" altLang="en-US">
              <a:latin typeface="Arial" panose="020B0604020202020204" pitchFamily="34" charset="0"/>
            </a:endParaRPr>
          </a:p>
        </p:txBody>
      </p:sp>
      <p:sp>
        <p:nvSpPr>
          <p:cNvPr id="2" name="Footer Placeholder 1">
            <a:extLst>
              <a:ext uri="{FF2B5EF4-FFF2-40B4-BE49-F238E27FC236}">
                <a16:creationId xmlns:a16="http://schemas.microsoft.com/office/drawing/2014/main" id="{69A681A3-0543-4FBB-87BF-65C13907F1A9}"/>
              </a:ext>
            </a:extLst>
          </p:cNvPr>
          <p:cNvSpPr>
            <a:spLocks noGrp="1"/>
          </p:cNvSpPr>
          <p:nvPr>
            <p:ph type="ftr" sz="quarter" idx="4"/>
          </p:nvPr>
        </p:nvSpPr>
        <p:spPr>
          <a:xfrm>
            <a:off x="0" y="8839200"/>
            <a:ext cx="412115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p>
        </p:txBody>
      </p:sp>
    </p:spTree>
    <p:extLst>
      <p:ext uri="{BB962C8B-B14F-4D97-AF65-F5344CB8AC3E}">
        <p14:creationId xmlns:p14="http://schemas.microsoft.com/office/powerpoint/2010/main" val="27745542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p:spPr>
        <p:txBody>
          <a:bodyPr/>
          <a:lstStyle/>
          <a:p>
            <a:r>
              <a:rPr lang="en-US" altLang="en-US" b="1" dirty="0"/>
              <a:t>Nine:  </a:t>
            </a:r>
            <a:r>
              <a:rPr lang="en-US" altLang="en-US" dirty="0"/>
              <a:t>It is possible to leave an income to an individual and the ultimate assets to charity.  The most common way to accomplish this goal is to set up a beneficiary designation with specific instruction for the charity to establish a charitable gift annuity or a bank to set up a charitable remainder unitrust.</a:t>
            </a:r>
          </a:p>
          <a:p>
            <a:endParaRPr lang="en-US" altLang="en-US" dirty="0"/>
          </a:p>
          <a:p>
            <a:r>
              <a:rPr lang="en-US" altLang="en-US" dirty="0"/>
              <a:t>For example:  One of my clients has a senior donor who dies at age 92.  This donor set up two charitable gift annuities one for his housekeep and one for his sister-in-law with the Medical Center Foundation as ultimate beneficiary of the residuum of each annuity.  Each annuity was funded with a $1,000,000 bequest and paid 5% guaranteed lifetime income to each beneficiary.</a:t>
            </a:r>
          </a:p>
          <a:p>
            <a:endParaRPr lang="en-US" altLang="en-US" dirty="0"/>
          </a:p>
          <a:p>
            <a:r>
              <a:rPr lang="en-US" altLang="en-US" dirty="0"/>
              <a:t>The donor wanted to take care of each individual but wanted the charity to benefit at the end of the agreement.  This donor also left the charity his IRA account and another sizable bequest.  He also left significant fund to the local community foundation.</a:t>
            </a:r>
          </a:p>
          <a:p>
            <a:endParaRPr lang="en-US" altLang="en-US" dirty="0"/>
          </a:p>
          <a:p>
            <a:r>
              <a:rPr lang="en-US" altLang="en-US" dirty="0"/>
              <a:t>There are many reasons to consider this approach when discussing charitable strategies with prospects that fit into their personal and financial goals.</a:t>
            </a:r>
          </a:p>
        </p:txBody>
      </p:sp>
      <p:sp>
        <p:nvSpPr>
          <p:cNvPr id="130053" name="Slide Number Placeholder 4"/>
          <p:cNvSpPr>
            <a:spLocks noGrp="1"/>
          </p:cNvSpPr>
          <p:nvPr>
            <p:ph type="sldNum" sz="quarter" idx="5"/>
          </p:nvPr>
        </p:nvSpPr>
        <p:spPr>
          <a:noFill/>
        </p:spPr>
        <p:txBody>
          <a:bodyPr/>
          <a:lstStyle>
            <a:lvl1pPr defTabSz="950972">
              <a:defRPr>
                <a:solidFill>
                  <a:schemeClr val="tx1"/>
                </a:solidFill>
                <a:latin typeface="Tahoma" panose="020B0604030504040204" pitchFamily="34" charset="0"/>
              </a:defRPr>
            </a:lvl1pPr>
            <a:lvl2pPr marL="733885" indent="-281889" defTabSz="950972">
              <a:defRPr>
                <a:solidFill>
                  <a:schemeClr val="tx1"/>
                </a:solidFill>
                <a:latin typeface="Tahoma" panose="020B0604030504040204" pitchFamily="34" charset="0"/>
              </a:defRPr>
            </a:lvl2pPr>
            <a:lvl3pPr marL="1129178" indent="-225188" defTabSz="950972">
              <a:defRPr>
                <a:solidFill>
                  <a:schemeClr val="tx1"/>
                </a:solidFill>
                <a:latin typeface="Tahoma" panose="020B0604030504040204" pitchFamily="34" charset="0"/>
              </a:defRPr>
            </a:lvl3pPr>
            <a:lvl4pPr marL="1581172" indent="-225188" defTabSz="950972">
              <a:defRPr>
                <a:solidFill>
                  <a:schemeClr val="tx1"/>
                </a:solidFill>
                <a:latin typeface="Tahoma" panose="020B0604030504040204" pitchFamily="34" charset="0"/>
              </a:defRPr>
            </a:lvl4pPr>
            <a:lvl5pPr marL="2034787" indent="-225188" defTabSz="950972">
              <a:defRPr>
                <a:solidFill>
                  <a:schemeClr val="tx1"/>
                </a:solidFill>
                <a:latin typeface="Tahoma" panose="020B0604030504040204" pitchFamily="34" charset="0"/>
              </a:defRPr>
            </a:lvl5pPr>
            <a:lvl6pPr marL="2501362" indent="-225188" defTabSz="950972" eaLnBrk="0" fontAlgn="base" hangingPunct="0">
              <a:spcBef>
                <a:spcPct val="0"/>
              </a:spcBef>
              <a:spcAft>
                <a:spcPct val="0"/>
              </a:spcAft>
              <a:defRPr>
                <a:solidFill>
                  <a:schemeClr val="tx1"/>
                </a:solidFill>
                <a:latin typeface="Tahoma" panose="020B0604030504040204" pitchFamily="34" charset="0"/>
              </a:defRPr>
            </a:lvl6pPr>
            <a:lvl7pPr marL="2967937" indent="-225188" defTabSz="950972" eaLnBrk="0" fontAlgn="base" hangingPunct="0">
              <a:spcBef>
                <a:spcPct val="0"/>
              </a:spcBef>
              <a:spcAft>
                <a:spcPct val="0"/>
              </a:spcAft>
              <a:defRPr>
                <a:solidFill>
                  <a:schemeClr val="tx1"/>
                </a:solidFill>
                <a:latin typeface="Tahoma" panose="020B0604030504040204" pitchFamily="34" charset="0"/>
              </a:defRPr>
            </a:lvl7pPr>
            <a:lvl8pPr marL="3434514" indent="-225188" defTabSz="950972" eaLnBrk="0" fontAlgn="base" hangingPunct="0">
              <a:spcBef>
                <a:spcPct val="0"/>
              </a:spcBef>
              <a:spcAft>
                <a:spcPct val="0"/>
              </a:spcAft>
              <a:defRPr>
                <a:solidFill>
                  <a:schemeClr val="tx1"/>
                </a:solidFill>
                <a:latin typeface="Tahoma" panose="020B0604030504040204" pitchFamily="34" charset="0"/>
              </a:defRPr>
            </a:lvl8pPr>
            <a:lvl9pPr marL="3901089" indent="-225188" defTabSz="950972" eaLnBrk="0" fontAlgn="base" hangingPunct="0">
              <a:spcBef>
                <a:spcPct val="0"/>
              </a:spcBef>
              <a:spcAft>
                <a:spcPct val="0"/>
              </a:spcAft>
              <a:defRPr>
                <a:solidFill>
                  <a:schemeClr val="tx1"/>
                </a:solidFill>
                <a:latin typeface="Tahoma" panose="020B0604030504040204" pitchFamily="34" charset="0"/>
              </a:defRPr>
            </a:lvl9pPr>
          </a:lstStyle>
          <a:p>
            <a:fld id="{5B927CF4-01A8-42CE-91B9-B89676A58463}" type="slidenum">
              <a:rPr lang="en-US" altLang="en-US">
                <a:latin typeface="Arial" panose="020B0604020202020204" pitchFamily="34" charset="0"/>
              </a:rPr>
              <a:pPr/>
              <a:t>37</a:t>
            </a:fld>
            <a:endParaRPr lang="en-US" altLang="en-US">
              <a:latin typeface="Arial" panose="020B0604020202020204" pitchFamily="34" charset="0"/>
            </a:endParaRPr>
          </a:p>
        </p:txBody>
      </p:sp>
      <p:sp>
        <p:nvSpPr>
          <p:cNvPr id="2" name="Footer Placeholder 1">
            <a:extLst>
              <a:ext uri="{FF2B5EF4-FFF2-40B4-BE49-F238E27FC236}">
                <a16:creationId xmlns:a16="http://schemas.microsoft.com/office/drawing/2014/main" id="{BEBD3FD5-44B7-4F23-900A-A743CA921DFC}"/>
              </a:ext>
            </a:extLst>
          </p:cNvPr>
          <p:cNvSpPr>
            <a:spLocks noGrp="1"/>
          </p:cNvSpPr>
          <p:nvPr>
            <p:ph type="ftr" sz="quarter" idx="4"/>
          </p:nvPr>
        </p:nvSpPr>
        <p:spPr>
          <a:xfrm>
            <a:off x="0" y="8839200"/>
            <a:ext cx="414020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p>
        </p:txBody>
      </p:sp>
    </p:spTree>
    <p:extLst>
      <p:ext uri="{BB962C8B-B14F-4D97-AF65-F5344CB8AC3E}">
        <p14:creationId xmlns:p14="http://schemas.microsoft.com/office/powerpoint/2010/main" val="40258514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Human interest stories create a powerful message of the impact the support has on hospice care.</a:t>
            </a:r>
          </a:p>
          <a:p>
            <a:endParaRPr lang="en-US" dirty="0"/>
          </a:p>
          <a:p>
            <a:r>
              <a:rPr lang="en-US" dirty="0"/>
              <a:t>At every opportunity hospice publications and social media posts should include stories about bequests received and bequests planned.</a:t>
            </a:r>
          </a:p>
          <a:p>
            <a:endParaRPr lang="en-US" dirty="0"/>
          </a:p>
          <a:p>
            <a:r>
              <a:rPr lang="en-US" dirty="0"/>
              <a:t>I would draw your attention to the Margo Wallace story at the following link:  </a:t>
            </a:r>
            <a:r>
              <a:rPr lang="en-US" dirty="0">
                <a:hlinkClick r:id="rId3"/>
              </a:rPr>
              <a:t>https://journeycare.giftplans.org/index.php?cID=241</a:t>
            </a:r>
            <a:r>
              <a:rPr lang="en-US" dirty="0"/>
              <a:t> </a:t>
            </a:r>
          </a:p>
          <a:p>
            <a:r>
              <a:rPr lang="en-US" dirty="0"/>
              <a:t>It shows how the extended family is sometimes a top prospect for a legacy gift.</a:t>
            </a:r>
          </a:p>
          <a:p>
            <a:endParaRPr lang="en-US" dirty="0"/>
          </a:p>
          <a:p>
            <a:r>
              <a:rPr lang="en-US" dirty="0"/>
              <a:t>Asked for words of advice for anyone considering making a planned gift, Margot recommends:</a:t>
            </a:r>
          </a:p>
          <a:p>
            <a:r>
              <a:rPr lang="en-US" dirty="0"/>
              <a:t>    Give to an organization where you feel loyalty and affinity; don’t just give to an organization you visit once a year because it’s pretty.</a:t>
            </a:r>
          </a:p>
          <a:p>
            <a:r>
              <a:rPr lang="en-US" dirty="0"/>
              <a:t>    Give to an organization you’re proud of, want to help, and you feel is part of your family.</a:t>
            </a:r>
          </a:p>
          <a:p>
            <a:r>
              <a:rPr lang="en-US" dirty="0"/>
              <a:t>    Give to charities you love and respect.</a:t>
            </a:r>
          </a:p>
          <a:p>
            <a:r>
              <a:rPr lang="en-US" dirty="0"/>
              <a:t>    Give to an organization over the long haul and throughout the year.</a:t>
            </a:r>
          </a:p>
          <a:p>
            <a:r>
              <a:rPr lang="en-US" dirty="0"/>
              <a:t>    Give to an organization you want to survive for the long-term, you believe has the       capacity to do so, and that your grandchildren will be proud to donate to as well. </a:t>
            </a:r>
          </a:p>
          <a:p>
            <a:r>
              <a:rPr lang="en-US" dirty="0"/>
              <a:t>    Give to an organization that shares your values.</a:t>
            </a:r>
          </a:p>
          <a:p>
            <a:endParaRPr lang="en-US" dirty="0"/>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38</a:t>
            </a:fld>
            <a:endParaRPr lang="en-US" dirty="0"/>
          </a:p>
        </p:txBody>
      </p:sp>
      <p:sp>
        <p:nvSpPr>
          <p:cNvPr id="5" name="Footer Placeholder 4"/>
          <p:cNvSpPr>
            <a:spLocks noGrp="1"/>
          </p:cNvSpPr>
          <p:nvPr>
            <p:ph type="ftr" sz="quarter" idx="4"/>
          </p:nvPr>
        </p:nvSpPr>
        <p:spPr>
          <a:xfrm>
            <a:off x="0" y="8839200"/>
            <a:ext cx="449580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4"/>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9573740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it is important to have information on your website is also important to have forms and flyers that prospects and donors can easily download.</a:t>
            </a:r>
          </a:p>
          <a:p>
            <a:endParaRPr lang="en-US" dirty="0"/>
          </a:p>
          <a:p>
            <a:r>
              <a:rPr lang="en-US" dirty="0"/>
              <a:t>Haven Hospice has a multipage flyer on bequest arrangements</a:t>
            </a:r>
          </a:p>
          <a:p>
            <a:r>
              <a:rPr lang="en-US" dirty="0"/>
              <a:t>Haven also has a bequest letter to an attorney to include a bequest arrangement, a Codicils to add or change current plans and an example of a Charitable Endowment life insurance policy arrangements.</a:t>
            </a:r>
          </a:p>
          <a:p>
            <a:endParaRPr lang="en-US" dirty="0"/>
          </a:p>
          <a:p>
            <a:r>
              <a:rPr lang="en-US" dirty="0"/>
              <a:t>Make it easy for the prospects and their advisors to print information.  Double check to make sure it is 100% accurate.</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39</a:t>
            </a:fld>
            <a:endParaRPr lang="en-US" dirty="0"/>
          </a:p>
        </p:txBody>
      </p:sp>
      <p:sp>
        <p:nvSpPr>
          <p:cNvPr id="5" name="Footer Placeholder 4"/>
          <p:cNvSpPr>
            <a:spLocks noGrp="1"/>
          </p:cNvSpPr>
          <p:nvPr>
            <p:ph type="ftr" sz="quarter" idx="4"/>
          </p:nvPr>
        </p:nvSpPr>
        <p:spPr>
          <a:xfrm>
            <a:off x="0" y="8839200"/>
            <a:ext cx="4406900" cy="466725"/>
          </a:xfrm>
        </p:spPr>
        <p:txBody>
          <a:bodyPr/>
          <a:lstStyle/>
          <a:p>
            <a:r>
              <a:rPr lang="en-US" dirty="0"/>
              <a:t>James E. Connell FAHP, CSA </a:t>
            </a:r>
          </a:p>
          <a:p>
            <a:r>
              <a:rPr lang="en-US" dirty="0"/>
              <a:t>Charitable Estate and Gift Planning Specialists</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42170467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Here is a sample of the Haven Bequest Arrangement flyer, pages 1 &amp; 2.</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40</a:t>
            </a:fld>
            <a:endParaRPr lang="en-US" dirty="0"/>
          </a:p>
        </p:txBody>
      </p:sp>
      <p:sp>
        <p:nvSpPr>
          <p:cNvPr id="5" name="Footer Placeholder 4"/>
          <p:cNvSpPr>
            <a:spLocks noGrp="1"/>
          </p:cNvSpPr>
          <p:nvPr>
            <p:ph type="ftr" sz="quarter" idx="4"/>
          </p:nvPr>
        </p:nvSpPr>
        <p:spPr>
          <a:xfrm>
            <a:off x="0" y="8839200"/>
            <a:ext cx="3976688" cy="466725"/>
          </a:xfrm>
        </p:spPr>
        <p:txBody>
          <a:bodyPr/>
          <a:lstStyle/>
          <a:p>
            <a:r>
              <a:rPr lang="en-US" dirty="0"/>
              <a:t>James E. Connell FAHP, CSA</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22157467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Haven Hospice beneficiary flyer, page 3.  Haven Hospice sample letter to an attorney to add Haven Hospice to an individual estate plan.</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41</a:t>
            </a:fld>
            <a:endParaRPr lang="en-US" dirty="0"/>
          </a:p>
        </p:txBody>
      </p:sp>
      <p:sp>
        <p:nvSpPr>
          <p:cNvPr id="5" name="Footer Placeholder 4"/>
          <p:cNvSpPr>
            <a:spLocks noGrp="1"/>
          </p:cNvSpPr>
          <p:nvPr>
            <p:ph type="ftr" sz="quarter" idx="4"/>
          </p:nvPr>
        </p:nvSpPr>
        <p:spPr>
          <a:xfrm>
            <a:off x="0" y="8839200"/>
            <a:ext cx="420370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26919955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Haven Hospice letter of instructions to create a charitable endowment of an existing insurance policy.</a:t>
            </a:r>
          </a:p>
          <a:p>
            <a:endParaRPr lang="en-US" dirty="0"/>
          </a:p>
          <a:p>
            <a:r>
              <a:rPr lang="en-US" dirty="0"/>
              <a:t>A codicil to a current existing will may all that will be needed to receive a future bequest.</a:t>
            </a:r>
          </a:p>
          <a:p>
            <a:endParaRPr lang="en-US" dirty="0"/>
          </a:p>
          <a:p>
            <a:r>
              <a:rPr lang="en-US" dirty="0"/>
              <a:t>Delaware hospice produced a Word document that may be modified to suit a bequest inclusion.  Most codicil directions need to be adapted to wording appropriate to the state of residence for you prospects.</a:t>
            </a:r>
          </a:p>
          <a:p>
            <a:endParaRPr lang="en-US" dirty="0"/>
          </a:p>
          <a:p>
            <a:r>
              <a:rPr lang="en-US" dirty="0"/>
              <a:t>Follow this link and tab down to download the Delaware hospice sample.</a:t>
            </a:r>
          </a:p>
          <a:p>
            <a:endParaRPr lang="en-US" dirty="0"/>
          </a:p>
          <a:p>
            <a:r>
              <a:rPr lang="en-US" dirty="0">
                <a:hlinkClick r:id="rId3"/>
              </a:rPr>
              <a:t>https://delawarehospice.plannedgiving.org/sample-gift-language</a:t>
            </a:r>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42</a:t>
            </a:fld>
            <a:endParaRPr lang="en-US" dirty="0"/>
          </a:p>
        </p:txBody>
      </p:sp>
      <p:sp>
        <p:nvSpPr>
          <p:cNvPr id="5" name="Footer Placeholder 4"/>
          <p:cNvSpPr>
            <a:spLocks noGrp="1"/>
          </p:cNvSpPr>
          <p:nvPr>
            <p:ph type="ftr" sz="quarter" idx="4"/>
          </p:nvPr>
        </p:nvSpPr>
        <p:spPr>
          <a:xfrm>
            <a:off x="0" y="8839200"/>
            <a:ext cx="417830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4"/>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20054584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exciting new products in legacy giving is the services offered by FreeWill.com</a:t>
            </a:r>
          </a:p>
          <a:p>
            <a:endParaRPr lang="en-US" dirty="0"/>
          </a:p>
          <a:p>
            <a:r>
              <a:rPr lang="en-US" dirty="0" err="1"/>
              <a:t>FreeWill</a:t>
            </a:r>
            <a:r>
              <a:rPr lang="en-US" dirty="0"/>
              <a:t> provides a website link to their product that is specifically designed to help individuals write a valid will in each state of the USA.</a:t>
            </a:r>
          </a:p>
          <a:p>
            <a:endParaRPr lang="en-US" dirty="0"/>
          </a:p>
          <a:p>
            <a:r>
              <a:rPr lang="en-US" dirty="0"/>
              <a:t>As stated before anywhere from 40% to 60% of individuals do not have a will.  The older the individual the higher percentage of those age cohorts have a will or revocable living trust to distribute their assets upon their demise.</a:t>
            </a:r>
          </a:p>
          <a:p>
            <a:endParaRPr lang="en-US" dirty="0"/>
          </a:p>
          <a:p>
            <a:r>
              <a:rPr lang="en-US" dirty="0"/>
              <a:t>If an individual wishes to complete their will and have it reviewed or executed by a local attorney they always have that option.</a:t>
            </a:r>
          </a:p>
          <a:p>
            <a:endParaRPr lang="en-US" dirty="0"/>
          </a:p>
          <a:p>
            <a:r>
              <a:rPr lang="en-US" dirty="0" err="1"/>
              <a:t>FreeWill</a:t>
            </a:r>
            <a:r>
              <a:rPr lang="en-US" dirty="0"/>
              <a:t> chargers for charges for their services and in addition to their website service provides a package of promotional postcards and flyer services for interested prospects.</a:t>
            </a:r>
          </a:p>
          <a:p>
            <a:endParaRPr lang="en-US" dirty="0"/>
          </a:p>
          <a:p>
            <a:r>
              <a:rPr lang="en-US" dirty="0"/>
              <a:t>I believe </a:t>
            </a:r>
            <a:r>
              <a:rPr lang="en-US" dirty="0" err="1"/>
              <a:t>FreeWill</a:t>
            </a:r>
            <a:r>
              <a:rPr lang="en-US" dirty="0"/>
              <a:t> provides a valuable service and deserves consideration if it fits into </a:t>
            </a:r>
            <a:r>
              <a:rPr lang="en-US"/>
              <a:t>your budget. </a:t>
            </a:r>
            <a:endParaRPr lang="en-US" dirty="0"/>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43</a:t>
            </a:fld>
            <a:endParaRPr lang="en-US" dirty="0"/>
          </a:p>
        </p:txBody>
      </p:sp>
      <p:sp>
        <p:nvSpPr>
          <p:cNvPr id="5" name="Footer Placeholder 4"/>
          <p:cNvSpPr>
            <a:spLocks noGrp="1"/>
          </p:cNvSpPr>
          <p:nvPr>
            <p:ph type="ftr" sz="quarter" idx="4"/>
          </p:nvPr>
        </p:nvSpPr>
        <p:spPr>
          <a:xfrm>
            <a:off x="0" y="8839200"/>
            <a:ext cx="4038600" cy="466725"/>
          </a:xfrm>
        </p:spPr>
        <p:txBody>
          <a:bodyPr/>
          <a:lstStyle/>
          <a:p>
            <a:r>
              <a:rPr lang="en-US" dirty="0"/>
              <a:t>James E. Connell FAHP, </a:t>
            </a:r>
          </a:p>
          <a:p>
            <a:r>
              <a:rPr lang="en-US" dirty="0"/>
              <a:t>CSA 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1942068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 have created your legacy society as the central keystone of your planned gift program you need to implement the next stages.</a:t>
            </a:r>
          </a:p>
          <a:p>
            <a:endParaRPr lang="en-US" dirty="0"/>
          </a:p>
          <a:p>
            <a:r>
              <a:rPr lang="en-US" dirty="0"/>
              <a:t>It is promote but recognize both current and deceased members in listing in newsletters, annual reports and websites.</a:t>
            </a:r>
          </a:p>
          <a:p>
            <a:endParaRPr lang="en-US" dirty="0"/>
          </a:p>
          <a:p>
            <a:r>
              <a:rPr lang="en-US" dirty="0"/>
              <a:t>Hosting an annual or semiannual event is important to use it as an induction ceremony for new members and as a thank you for continuing members.</a:t>
            </a:r>
          </a:p>
          <a:p>
            <a:endParaRPr lang="en-US" dirty="0"/>
          </a:p>
          <a:p>
            <a:r>
              <a:rPr lang="en-US" dirty="0"/>
              <a:t>Sometimes the recognition may be held at an educational event on estate planning.  This would show new prospects how your hospice values long term estate support.</a:t>
            </a:r>
          </a:p>
          <a:p>
            <a:endParaRPr lang="en-US" dirty="0"/>
          </a:p>
          <a:p>
            <a:r>
              <a:rPr lang="en-US" dirty="0"/>
              <a:t>You need to activate your creative side to see how your hospice can provide an additional thank you to current member, future prospects and the extended family members of current and future donors.</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44</a:t>
            </a:fld>
            <a:endParaRPr lang="en-US" dirty="0"/>
          </a:p>
        </p:txBody>
      </p:sp>
      <p:sp>
        <p:nvSpPr>
          <p:cNvPr id="5" name="Footer Placeholder 4"/>
          <p:cNvSpPr>
            <a:spLocks noGrp="1"/>
          </p:cNvSpPr>
          <p:nvPr>
            <p:ph type="ftr" sz="quarter" idx="4"/>
          </p:nvPr>
        </p:nvSpPr>
        <p:spPr>
          <a:xfrm>
            <a:off x="0" y="8839200"/>
            <a:ext cx="405765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41715289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we would all admit we live in an increasing digital age.  But let me remind you with a few exceptions legacy promotion and solicitation is mostly a face-to-face experience.  </a:t>
            </a:r>
          </a:p>
          <a:p>
            <a:r>
              <a:rPr lang="en-US" dirty="0"/>
              <a:t>60% of Americans between the ages of 50-64 actively use social networking sites like Facebook, YouTube , LinkedIn, twitter and Pinterest only 42% of Americans age 65 and older are social (Stelter white paper).</a:t>
            </a:r>
          </a:p>
          <a:p>
            <a:endParaRPr lang="en-US" dirty="0"/>
          </a:p>
          <a:p>
            <a:r>
              <a:rPr lang="en-US" dirty="0"/>
              <a:t>In the following slides I will provide some simple marketing techniques you can accomplish with both social media and good old in-home relationship building.  </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45</a:t>
            </a:fld>
            <a:endParaRPr lang="en-US" dirty="0"/>
          </a:p>
        </p:txBody>
      </p:sp>
      <p:sp>
        <p:nvSpPr>
          <p:cNvPr id="5" name="Footer Placeholder 4"/>
          <p:cNvSpPr>
            <a:spLocks noGrp="1"/>
          </p:cNvSpPr>
          <p:nvPr>
            <p:ph type="ftr" sz="quarter" idx="4"/>
          </p:nvPr>
        </p:nvSpPr>
        <p:spPr/>
        <p:txBody>
          <a:bodyPr/>
          <a:lstStyle/>
          <a:p>
            <a:r>
              <a:rPr lang="en-US" sz="1000" dirty="0"/>
              <a:t>James E. Connell FAHP, CSA </a:t>
            </a:r>
          </a:p>
          <a:p>
            <a:r>
              <a:rPr lang="en-US" sz="1000" dirty="0"/>
              <a:t>Charitable Estate and Gift Planning Specialists </a:t>
            </a:r>
          </a:p>
          <a:p>
            <a:r>
              <a:rPr lang="en-US" sz="1000" dirty="0"/>
              <a:t>Phone 910-295-6800  e-mail:  </a:t>
            </a:r>
            <a:r>
              <a:rPr lang="en-US" sz="1000" dirty="0">
                <a:hlinkClick r:id="rId3"/>
              </a:rPr>
              <a:t>james@connellandassoc.com</a:t>
            </a:r>
            <a:endParaRPr lang="en-US" sz="1000" dirty="0"/>
          </a:p>
          <a:p>
            <a:r>
              <a:rPr lang="en-US" sz="1000" dirty="0"/>
              <a:t>“Building Endowments for American Charities”</a:t>
            </a:r>
          </a:p>
        </p:txBody>
      </p:sp>
    </p:spTree>
    <p:extLst>
      <p:ext uri="{BB962C8B-B14F-4D97-AF65-F5344CB8AC3E}">
        <p14:creationId xmlns:p14="http://schemas.microsoft.com/office/powerpoint/2010/main" val="9777483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xfrm>
            <a:off x="701675" y="4478338"/>
            <a:ext cx="5616575" cy="4506912"/>
          </a:xfrm>
          <a:noFill/>
        </p:spPr>
        <p:txBody>
          <a:bodyPr/>
          <a:lstStyle/>
          <a:p>
            <a:r>
              <a:rPr lang="en-US" altLang="en-US" b="1" dirty="0">
                <a:latin typeface="Arial" panose="020B0604020202020204" pitchFamily="34" charset="0"/>
              </a:rPr>
              <a:t>First, </a:t>
            </a:r>
            <a:r>
              <a:rPr lang="en-US" altLang="en-US" dirty="0">
                <a:latin typeface="Arial" panose="020B0604020202020204" pitchFamily="34" charset="0"/>
              </a:rPr>
              <a:t>I would like everyone to consider developing a Legacy and Bequest Challenge.  One of the most successful challenges I have encountered over the years the challenge mounted by the Holland Michigan Community Foundation.</a:t>
            </a:r>
          </a:p>
          <a:p>
            <a:endParaRPr lang="en-US" altLang="en-US" dirty="0">
              <a:latin typeface="Arial" panose="020B0604020202020204" pitchFamily="34" charset="0"/>
            </a:endParaRPr>
          </a:p>
          <a:p>
            <a:r>
              <a:rPr lang="en-US" altLang="en-US" dirty="0">
                <a:latin typeface="Arial" panose="020B0604020202020204" pitchFamily="34" charset="0"/>
              </a:rPr>
              <a:t>Here is the link to their campaign brochure Today-Tomorrow and Forever 5% match:  </a:t>
            </a:r>
            <a:r>
              <a:rPr lang="en-US" altLang="en-US" dirty="0">
                <a:latin typeface="Arial" panose="020B0604020202020204" pitchFamily="34" charset="0"/>
                <a:hlinkClick r:id="rId3"/>
              </a:rPr>
              <a:t>http://www.connellandassoc.com/pdf/HollandMichiganEndowmentCampaign.pdf</a:t>
            </a:r>
            <a:endParaRPr lang="en-US" altLang="en-US" dirty="0">
              <a:latin typeface="Arial" panose="020B0604020202020204" pitchFamily="34" charset="0"/>
            </a:endParaRPr>
          </a:p>
          <a:p>
            <a:endParaRPr lang="en-US" altLang="en-US" dirty="0">
              <a:latin typeface="Arial" panose="020B0604020202020204" pitchFamily="34" charset="0"/>
            </a:endParaRPr>
          </a:p>
          <a:p>
            <a:r>
              <a:rPr lang="en-US" altLang="en-US" b="1" dirty="0">
                <a:latin typeface="Arial" panose="020B0604020202020204" pitchFamily="34" charset="0"/>
              </a:rPr>
              <a:t>Today” Match </a:t>
            </a:r>
            <a:r>
              <a:rPr lang="en-US" altLang="en-US" dirty="0">
                <a:latin typeface="Arial" panose="020B0604020202020204" pitchFamily="34" charset="0"/>
              </a:rPr>
              <a:t>- The first $2 million in gifts to our Community’s  Endowment will be matched by $1 million in lead donor gifts. For every $2 received “Today,” $1 will be added to the Community’s Endowment from the matching funds.</a:t>
            </a:r>
          </a:p>
          <a:p>
            <a:endParaRPr lang="en-US" altLang="en-US" dirty="0">
              <a:latin typeface="Arial" panose="020B0604020202020204" pitchFamily="34" charset="0"/>
            </a:endParaRPr>
          </a:p>
          <a:p>
            <a:r>
              <a:rPr lang="en-US" altLang="en-US" dirty="0">
                <a:latin typeface="Arial" panose="020B0604020202020204" pitchFamily="34" charset="0"/>
              </a:rPr>
              <a:t>“</a:t>
            </a:r>
            <a:r>
              <a:rPr lang="en-US" altLang="en-US" b="1" dirty="0">
                <a:latin typeface="Arial" panose="020B0604020202020204" pitchFamily="34" charset="0"/>
              </a:rPr>
              <a:t>Tomorrow” Match </a:t>
            </a:r>
            <a:r>
              <a:rPr lang="en-US" altLang="en-US" dirty="0">
                <a:latin typeface="Arial" panose="020B0604020202020204" pitchFamily="34" charset="0"/>
              </a:rPr>
              <a:t>- The first 100 individuals/couples who commit to including the Community’s Endowment as a beneficiary of their estate plans will be matched by a total of $2 million in lead donor gifts “Today.” For each new “Tomorrow” commitment, $20,000 will be added to our Community’s</a:t>
            </a:r>
          </a:p>
          <a:p>
            <a:r>
              <a:rPr lang="en-US" altLang="en-US" dirty="0">
                <a:latin typeface="Arial" panose="020B0604020202020204" pitchFamily="34" charset="0"/>
              </a:rPr>
              <a:t>Endowment from the matching funds.</a:t>
            </a:r>
          </a:p>
          <a:p>
            <a:endParaRPr lang="en-US" altLang="en-US" dirty="0">
              <a:latin typeface="Arial" panose="020B0604020202020204" pitchFamily="34" charset="0"/>
            </a:endParaRPr>
          </a:p>
          <a:p>
            <a:r>
              <a:rPr lang="en-US" altLang="en-US" dirty="0">
                <a:latin typeface="Arial" panose="020B0604020202020204" pitchFamily="34" charset="0"/>
              </a:rPr>
              <a:t>It simply involves a pool of donors who will make gifts today to match future documented gift commitments.  The challenge is often a 1:10 challenge where a pool of donors will  band together to agree to make a $1 gift today in return for a future pledge of $10 in an estate arrangement.  There is often an upper limit that will be matched.  The match is determined by looking at your prospect pool and setting a reasonable goal.</a:t>
            </a:r>
          </a:p>
          <a:p>
            <a:endParaRPr lang="en-US" altLang="en-US" dirty="0">
              <a:latin typeface="Arial" panose="020B0604020202020204" pitchFamily="34" charset="0"/>
            </a:endParaRPr>
          </a:p>
        </p:txBody>
      </p:sp>
      <p:sp>
        <p:nvSpPr>
          <p:cNvPr id="46085" name="Slide Number Placeholder 4"/>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33885" indent="-281889">
              <a:spcBef>
                <a:spcPct val="30000"/>
              </a:spcBef>
              <a:defRPr sz="1200">
                <a:solidFill>
                  <a:schemeClr val="tx1"/>
                </a:solidFill>
                <a:latin typeface="Arial" panose="020B0604020202020204" pitchFamily="34" charset="0"/>
              </a:defRPr>
            </a:lvl2pPr>
            <a:lvl3pPr marL="1129178" indent="-225188">
              <a:spcBef>
                <a:spcPct val="30000"/>
              </a:spcBef>
              <a:defRPr sz="1200">
                <a:solidFill>
                  <a:schemeClr val="tx1"/>
                </a:solidFill>
                <a:latin typeface="Arial" panose="020B0604020202020204" pitchFamily="34" charset="0"/>
              </a:defRPr>
            </a:lvl3pPr>
            <a:lvl4pPr marL="1581172" indent="-225188">
              <a:spcBef>
                <a:spcPct val="30000"/>
              </a:spcBef>
              <a:defRPr sz="1200">
                <a:solidFill>
                  <a:schemeClr val="tx1"/>
                </a:solidFill>
                <a:latin typeface="Arial" panose="020B0604020202020204" pitchFamily="34" charset="0"/>
              </a:defRPr>
            </a:lvl4pPr>
            <a:lvl5pPr marL="2033168" indent="-225188">
              <a:spcBef>
                <a:spcPct val="30000"/>
              </a:spcBef>
              <a:defRPr sz="1200">
                <a:solidFill>
                  <a:schemeClr val="tx1"/>
                </a:solidFill>
                <a:latin typeface="Arial" panose="020B0604020202020204" pitchFamily="34" charset="0"/>
              </a:defRPr>
            </a:lvl5pPr>
            <a:lvl6pPr marL="2499743" indent="-225188" eaLnBrk="0" fontAlgn="base" hangingPunct="0">
              <a:spcBef>
                <a:spcPct val="30000"/>
              </a:spcBef>
              <a:spcAft>
                <a:spcPct val="0"/>
              </a:spcAft>
              <a:defRPr sz="1200">
                <a:solidFill>
                  <a:schemeClr val="tx1"/>
                </a:solidFill>
                <a:latin typeface="Arial" panose="020B0604020202020204" pitchFamily="34" charset="0"/>
              </a:defRPr>
            </a:lvl6pPr>
            <a:lvl7pPr marL="2966318" indent="-225188" eaLnBrk="0" fontAlgn="base" hangingPunct="0">
              <a:spcBef>
                <a:spcPct val="30000"/>
              </a:spcBef>
              <a:spcAft>
                <a:spcPct val="0"/>
              </a:spcAft>
              <a:defRPr sz="1200">
                <a:solidFill>
                  <a:schemeClr val="tx1"/>
                </a:solidFill>
                <a:latin typeface="Arial" panose="020B0604020202020204" pitchFamily="34" charset="0"/>
              </a:defRPr>
            </a:lvl7pPr>
            <a:lvl8pPr marL="3432893" indent="-225188" eaLnBrk="0" fontAlgn="base" hangingPunct="0">
              <a:spcBef>
                <a:spcPct val="30000"/>
              </a:spcBef>
              <a:spcAft>
                <a:spcPct val="0"/>
              </a:spcAft>
              <a:defRPr sz="1200">
                <a:solidFill>
                  <a:schemeClr val="tx1"/>
                </a:solidFill>
                <a:latin typeface="Arial" panose="020B0604020202020204" pitchFamily="34" charset="0"/>
              </a:defRPr>
            </a:lvl8pPr>
            <a:lvl9pPr marL="3899469" indent="-2251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02C10D-37F9-4A11-98B4-2A179A775EC4}" type="slidenum">
              <a:rPr lang="en-US" altLang="en-US" smtClean="0"/>
              <a:pPr>
                <a:spcBef>
                  <a:spcPct val="0"/>
                </a:spcBef>
              </a:pPr>
              <a:t>46</a:t>
            </a:fld>
            <a:endParaRPr lang="en-US" altLang="en-US"/>
          </a:p>
        </p:txBody>
      </p:sp>
    </p:spTree>
    <p:extLst>
      <p:ext uri="{BB962C8B-B14F-4D97-AF65-F5344CB8AC3E}">
        <p14:creationId xmlns:p14="http://schemas.microsoft.com/office/powerpoint/2010/main" val="31167522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p:spPr>
        <p:txBody>
          <a:bodyPr/>
          <a:lstStyle/>
          <a:p>
            <a:r>
              <a:rPr lang="en-US" altLang="en-US" dirty="0">
                <a:latin typeface="Arial" panose="020B0604020202020204" pitchFamily="34" charset="0"/>
              </a:rPr>
              <a:t>Sample marketing opportunities</a:t>
            </a:r>
          </a:p>
        </p:txBody>
      </p:sp>
      <p:sp>
        <p:nvSpPr>
          <p:cNvPr id="48133" name="Slide Number Placeholder 4"/>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33885" indent="-281889">
              <a:spcBef>
                <a:spcPct val="30000"/>
              </a:spcBef>
              <a:defRPr sz="1200">
                <a:solidFill>
                  <a:schemeClr val="tx1"/>
                </a:solidFill>
                <a:latin typeface="Arial" panose="020B0604020202020204" pitchFamily="34" charset="0"/>
              </a:defRPr>
            </a:lvl2pPr>
            <a:lvl3pPr marL="1129178" indent="-225188">
              <a:spcBef>
                <a:spcPct val="30000"/>
              </a:spcBef>
              <a:defRPr sz="1200">
                <a:solidFill>
                  <a:schemeClr val="tx1"/>
                </a:solidFill>
                <a:latin typeface="Arial" panose="020B0604020202020204" pitchFamily="34" charset="0"/>
              </a:defRPr>
            </a:lvl3pPr>
            <a:lvl4pPr marL="1581172" indent="-225188">
              <a:spcBef>
                <a:spcPct val="30000"/>
              </a:spcBef>
              <a:defRPr sz="1200">
                <a:solidFill>
                  <a:schemeClr val="tx1"/>
                </a:solidFill>
                <a:latin typeface="Arial" panose="020B0604020202020204" pitchFamily="34" charset="0"/>
              </a:defRPr>
            </a:lvl4pPr>
            <a:lvl5pPr marL="2033168" indent="-225188">
              <a:spcBef>
                <a:spcPct val="30000"/>
              </a:spcBef>
              <a:defRPr sz="1200">
                <a:solidFill>
                  <a:schemeClr val="tx1"/>
                </a:solidFill>
                <a:latin typeface="Arial" panose="020B0604020202020204" pitchFamily="34" charset="0"/>
              </a:defRPr>
            </a:lvl5pPr>
            <a:lvl6pPr marL="2499743" indent="-225188" eaLnBrk="0" fontAlgn="base" hangingPunct="0">
              <a:spcBef>
                <a:spcPct val="30000"/>
              </a:spcBef>
              <a:spcAft>
                <a:spcPct val="0"/>
              </a:spcAft>
              <a:defRPr sz="1200">
                <a:solidFill>
                  <a:schemeClr val="tx1"/>
                </a:solidFill>
                <a:latin typeface="Arial" panose="020B0604020202020204" pitchFamily="34" charset="0"/>
              </a:defRPr>
            </a:lvl6pPr>
            <a:lvl7pPr marL="2966318" indent="-225188" eaLnBrk="0" fontAlgn="base" hangingPunct="0">
              <a:spcBef>
                <a:spcPct val="30000"/>
              </a:spcBef>
              <a:spcAft>
                <a:spcPct val="0"/>
              </a:spcAft>
              <a:defRPr sz="1200">
                <a:solidFill>
                  <a:schemeClr val="tx1"/>
                </a:solidFill>
                <a:latin typeface="Arial" panose="020B0604020202020204" pitchFamily="34" charset="0"/>
              </a:defRPr>
            </a:lvl7pPr>
            <a:lvl8pPr marL="3432893" indent="-225188" eaLnBrk="0" fontAlgn="base" hangingPunct="0">
              <a:spcBef>
                <a:spcPct val="30000"/>
              </a:spcBef>
              <a:spcAft>
                <a:spcPct val="0"/>
              </a:spcAft>
              <a:defRPr sz="1200">
                <a:solidFill>
                  <a:schemeClr val="tx1"/>
                </a:solidFill>
                <a:latin typeface="Arial" panose="020B0604020202020204" pitchFamily="34" charset="0"/>
              </a:defRPr>
            </a:lvl8pPr>
            <a:lvl9pPr marL="3899469" indent="-2251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AA99A8-3A64-4AEF-825D-AE489A16A1FE}" type="slidenum">
              <a:rPr lang="en-US" altLang="en-US" smtClean="0"/>
              <a:pPr>
                <a:spcBef>
                  <a:spcPct val="0"/>
                </a:spcBef>
              </a:pPr>
              <a:t>47</a:t>
            </a:fld>
            <a:endParaRPr lang="en-US" altLang="en-US"/>
          </a:p>
        </p:txBody>
      </p:sp>
      <p:sp>
        <p:nvSpPr>
          <p:cNvPr id="2" name="Footer Placeholder 1">
            <a:extLst>
              <a:ext uri="{FF2B5EF4-FFF2-40B4-BE49-F238E27FC236}">
                <a16:creationId xmlns:a16="http://schemas.microsoft.com/office/drawing/2014/main" id="{11BDFB03-77E0-4037-A54F-EF580C244AD8}"/>
              </a:ext>
            </a:extLst>
          </p:cNvPr>
          <p:cNvSpPr>
            <a:spLocks noGrp="1"/>
          </p:cNvSpPr>
          <p:nvPr>
            <p:ph type="ftr" sz="quarter" idx="4"/>
          </p:nvPr>
        </p:nvSpPr>
        <p:spPr>
          <a:xfrm>
            <a:off x="0" y="8839200"/>
            <a:ext cx="4349750" cy="466725"/>
          </a:xfrm>
        </p:spPr>
        <p:txBody>
          <a:bodyPr/>
          <a:lstStyle/>
          <a:p>
            <a:r>
              <a:rPr lang="en-US" dirty="0"/>
              <a:t>James E. Connell FAHP, CSA </a:t>
            </a:r>
          </a:p>
          <a:p>
            <a:r>
              <a:rPr lang="en-US" dirty="0"/>
              <a:t>Charitable Estate and Gift Planning Specialists</a:t>
            </a:r>
          </a:p>
          <a:p>
            <a:r>
              <a:rPr lang="en-US" dirty="0"/>
              <a:t>Phone 910-295-6800  e-mail:  </a:t>
            </a:r>
            <a:r>
              <a:rPr lang="en-US" dirty="0">
                <a:hlinkClick r:id="rId3"/>
              </a:rPr>
              <a:t>james@connellandassoc.com</a:t>
            </a:r>
            <a:endParaRPr lang="en-US" dirty="0"/>
          </a:p>
          <a:p>
            <a:r>
              <a:rPr lang="en-US" dirty="0"/>
              <a:t>“Building Endowments for American Charities”</a:t>
            </a:r>
          </a:p>
        </p:txBody>
      </p:sp>
    </p:spTree>
    <p:extLst>
      <p:ext uri="{BB962C8B-B14F-4D97-AF65-F5344CB8AC3E}">
        <p14:creationId xmlns:p14="http://schemas.microsoft.com/office/powerpoint/2010/main" val="22338819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p:spPr>
        <p:txBody>
          <a:bodyPr/>
          <a:lstStyle/>
          <a:p>
            <a:r>
              <a:rPr lang="en-US" altLang="en-US" dirty="0">
                <a:latin typeface="Arial" panose="020B0604020202020204" pitchFamily="34" charset="0"/>
              </a:rPr>
              <a:t>Sample marketing opportunities.</a:t>
            </a:r>
          </a:p>
        </p:txBody>
      </p:sp>
      <p:sp>
        <p:nvSpPr>
          <p:cNvPr id="52229" name="Slide Number Placeholder 4"/>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33885" indent="-281889">
              <a:spcBef>
                <a:spcPct val="30000"/>
              </a:spcBef>
              <a:defRPr sz="1200">
                <a:solidFill>
                  <a:schemeClr val="tx1"/>
                </a:solidFill>
                <a:latin typeface="Arial" panose="020B0604020202020204" pitchFamily="34" charset="0"/>
              </a:defRPr>
            </a:lvl2pPr>
            <a:lvl3pPr marL="1129178" indent="-225188">
              <a:spcBef>
                <a:spcPct val="30000"/>
              </a:spcBef>
              <a:defRPr sz="1200">
                <a:solidFill>
                  <a:schemeClr val="tx1"/>
                </a:solidFill>
                <a:latin typeface="Arial" panose="020B0604020202020204" pitchFamily="34" charset="0"/>
              </a:defRPr>
            </a:lvl3pPr>
            <a:lvl4pPr marL="1581172" indent="-225188">
              <a:spcBef>
                <a:spcPct val="30000"/>
              </a:spcBef>
              <a:defRPr sz="1200">
                <a:solidFill>
                  <a:schemeClr val="tx1"/>
                </a:solidFill>
                <a:latin typeface="Arial" panose="020B0604020202020204" pitchFamily="34" charset="0"/>
              </a:defRPr>
            </a:lvl4pPr>
            <a:lvl5pPr marL="2033168" indent="-225188">
              <a:spcBef>
                <a:spcPct val="30000"/>
              </a:spcBef>
              <a:defRPr sz="1200">
                <a:solidFill>
                  <a:schemeClr val="tx1"/>
                </a:solidFill>
                <a:latin typeface="Arial" panose="020B0604020202020204" pitchFamily="34" charset="0"/>
              </a:defRPr>
            </a:lvl5pPr>
            <a:lvl6pPr marL="2499743" indent="-225188" eaLnBrk="0" fontAlgn="base" hangingPunct="0">
              <a:spcBef>
                <a:spcPct val="30000"/>
              </a:spcBef>
              <a:spcAft>
                <a:spcPct val="0"/>
              </a:spcAft>
              <a:defRPr sz="1200">
                <a:solidFill>
                  <a:schemeClr val="tx1"/>
                </a:solidFill>
                <a:latin typeface="Arial" panose="020B0604020202020204" pitchFamily="34" charset="0"/>
              </a:defRPr>
            </a:lvl6pPr>
            <a:lvl7pPr marL="2966318" indent="-225188" eaLnBrk="0" fontAlgn="base" hangingPunct="0">
              <a:spcBef>
                <a:spcPct val="30000"/>
              </a:spcBef>
              <a:spcAft>
                <a:spcPct val="0"/>
              </a:spcAft>
              <a:defRPr sz="1200">
                <a:solidFill>
                  <a:schemeClr val="tx1"/>
                </a:solidFill>
                <a:latin typeface="Arial" panose="020B0604020202020204" pitchFamily="34" charset="0"/>
              </a:defRPr>
            </a:lvl7pPr>
            <a:lvl8pPr marL="3432893" indent="-225188" eaLnBrk="0" fontAlgn="base" hangingPunct="0">
              <a:spcBef>
                <a:spcPct val="30000"/>
              </a:spcBef>
              <a:spcAft>
                <a:spcPct val="0"/>
              </a:spcAft>
              <a:defRPr sz="1200">
                <a:solidFill>
                  <a:schemeClr val="tx1"/>
                </a:solidFill>
                <a:latin typeface="Arial" panose="020B0604020202020204" pitchFamily="34" charset="0"/>
              </a:defRPr>
            </a:lvl8pPr>
            <a:lvl9pPr marL="3899469" indent="-2251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5E05EB-AE24-450D-9371-585F2FC74A2E}" type="slidenum">
              <a:rPr lang="en-US" altLang="en-US" smtClean="0"/>
              <a:pPr>
                <a:spcBef>
                  <a:spcPct val="0"/>
                </a:spcBef>
              </a:pPr>
              <a:t>48</a:t>
            </a:fld>
            <a:endParaRPr lang="en-US" altLang="en-US"/>
          </a:p>
        </p:txBody>
      </p:sp>
      <p:sp>
        <p:nvSpPr>
          <p:cNvPr id="2" name="Footer Placeholder 1">
            <a:extLst>
              <a:ext uri="{FF2B5EF4-FFF2-40B4-BE49-F238E27FC236}">
                <a16:creationId xmlns:a16="http://schemas.microsoft.com/office/drawing/2014/main" id="{F9166593-EE91-4523-82AC-5EBBD7EE43CC}"/>
              </a:ext>
            </a:extLst>
          </p:cNvPr>
          <p:cNvSpPr>
            <a:spLocks noGrp="1"/>
          </p:cNvSpPr>
          <p:nvPr>
            <p:ph type="ftr" sz="quarter" idx="4"/>
          </p:nvPr>
        </p:nvSpPr>
        <p:spPr>
          <a:xfrm>
            <a:off x="0" y="8839200"/>
            <a:ext cx="4489450" cy="466725"/>
          </a:xfrm>
        </p:spPr>
        <p:txBody>
          <a:bodyPr/>
          <a:lstStyle/>
          <a:p>
            <a:r>
              <a:rPr lang="en-US" dirty="0"/>
              <a:t>James E. Connell FAHP, CSA </a:t>
            </a:r>
          </a:p>
          <a:p>
            <a:r>
              <a:rPr lang="en-US" dirty="0"/>
              <a:t>Charitable Estate and Gift Planning Specialists</a:t>
            </a:r>
          </a:p>
          <a:p>
            <a:r>
              <a:rPr lang="en-US" dirty="0"/>
              <a:t> Phone 910-295-6800  e-mail:  </a:t>
            </a:r>
            <a:r>
              <a:rPr lang="en-US" dirty="0">
                <a:hlinkClick r:id="rId3"/>
              </a:rPr>
              <a:t>james@connellandassoc.com</a:t>
            </a:r>
            <a:endParaRPr lang="en-US" dirty="0"/>
          </a:p>
          <a:p>
            <a:r>
              <a:rPr lang="en-US" dirty="0"/>
              <a:t>“Building Endowments for American Charities”</a:t>
            </a:r>
          </a:p>
        </p:txBody>
      </p:sp>
    </p:spTree>
    <p:extLst>
      <p:ext uri="{BB962C8B-B14F-4D97-AF65-F5344CB8AC3E}">
        <p14:creationId xmlns:p14="http://schemas.microsoft.com/office/powerpoint/2010/main" val="17495598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p:spPr>
        <p:txBody>
          <a:bodyPr/>
          <a:lstStyle/>
          <a:p>
            <a:r>
              <a:rPr lang="en-US" altLang="en-US" dirty="0">
                <a:latin typeface="Arial" panose="020B0604020202020204" pitchFamily="34" charset="0"/>
              </a:rPr>
              <a:t>Sample marketing opportunities.</a:t>
            </a:r>
          </a:p>
        </p:txBody>
      </p:sp>
      <p:sp>
        <p:nvSpPr>
          <p:cNvPr id="54277" name="Slide Number Placeholder 4"/>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33885" indent="-281889">
              <a:spcBef>
                <a:spcPct val="30000"/>
              </a:spcBef>
              <a:defRPr sz="1200">
                <a:solidFill>
                  <a:schemeClr val="tx1"/>
                </a:solidFill>
                <a:latin typeface="Arial" panose="020B0604020202020204" pitchFamily="34" charset="0"/>
              </a:defRPr>
            </a:lvl2pPr>
            <a:lvl3pPr marL="1129178" indent="-225188">
              <a:spcBef>
                <a:spcPct val="30000"/>
              </a:spcBef>
              <a:defRPr sz="1200">
                <a:solidFill>
                  <a:schemeClr val="tx1"/>
                </a:solidFill>
                <a:latin typeface="Arial" panose="020B0604020202020204" pitchFamily="34" charset="0"/>
              </a:defRPr>
            </a:lvl3pPr>
            <a:lvl4pPr marL="1581172" indent="-225188">
              <a:spcBef>
                <a:spcPct val="30000"/>
              </a:spcBef>
              <a:defRPr sz="1200">
                <a:solidFill>
                  <a:schemeClr val="tx1"/>
                </a:solidFill>
                <a:latin typeface="Arial" panose="020B0604020202020204" pitchFamily="34" charset="0"/>
              </a:defRPr>
            </a:lvl4pPr>
            <a:lvl5pPr marL="2033168" indent="-225188">
              <a:spcBef>
                <a:spcPct val="30000"/>
              </a:spcBef>
              <a:defRPr sz="1200">
                <a:solidFill>
                  <a:schemeClr val="tx1"/>
                </a:solidFill>
                <a:latin typeface="Arial" panose="020B0604020202020204" pitchFamily="34" charset="0"/>
              </a:defRPr>
            </a:lvl5pPr>
            <a:lvl6pPr marL="2499743" indent="-225188" eaLnBrk="0" fontAlgn="base" hangingPunct="0">
              <a:spcBef>
                <a:spcPct val="30000"/>
              </a:spcBef>
              <a:spcAft>
                <a:spcPct val="0"/>
              </a:spcAft>
              <a:defRPr sz="1200">
                <a:solidFill>
                  <a:schemeClr val="tx1"/>
                </a:solidFill>
                <a:latin typeface="Arial" panose="020B0604020202020204" pitchFamily="34" charset="0"/>
              </a:defRPr>
            </a:lvl6pPr>
            <a:lvl7pPr marL="2966318" indent="-225188" eaLnBrk="0" fontAlgn="base" hangingPunct="0">
              <a:spcBef>
                <a:spcPct val="30000"/>
              </a:spcBef>
              <a:spcAft>
                <a:spcPct val="0"/>
              </a:spcAft>
              <a:defRPr sz="1200">
                <a:solidFill>
                  <a:schemeClr val="tx1"/>
                </a:solidFill>
                <a:latin typeface="Arial" panose="020B0604020202020204" pitchFamily="34" charset="0"/>
              </a:defRPr>
            </a:lvl7pPr>
            <a:lvl8pPr marL="3432893" indent="-225188" eaLnBrk="0" fontAlgn="base" hangingPunct="0">
              <a:spcBef>
                <a:spcPct val="30000"/>
              </a:spcBef>
              <a:spcAft>
                <a:spcPct val="0"/>
              </a:spcAft>
              <a:defRPr sz="1200">
                <a:solidFill>
                  <a:schemeClr val="tx1"/>
                </a:solidFill>
                <a:latin typeface="Arial" panose="020B0604020202020204" pitchFamily="34" charset="0"/>
              </a:defRPr>
            </a:lvl8pPr>
            <a:lvl9pPr marL="3899469" indent="-2251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70E4FD-34E3-4B0E-A15C-84284012DC38}" type="slidenum">
              <a:rPr lang="en-US" altLang="en-US" smtClean="0"/>
              <a:pPr>
                <a:spcBef>
                  <a:spcPct val="0"/>
                </a:spcBef>
              </a:pPr>
              <a:t>49</a:t>
            </a:fld>
            <a:endParaRPr lang="en-US" altLang="en-US"/>
          </a:p>
        </p:txBody>
      </p:sp>
      <p:sp>
        <p:nvSpPr>
          <p:cNvPr id="2" name="Footer Placeholder 1">
            <a:extLst>
              <a:ext uri="{FF2B5EF4-FFF2-40B4-BE49-F238E27FC236}">
                <a16:creationId xmlns:a16="http://schemas.microsoft.com/office/drawing/2014/main" id="{4D36A333-1AF3-4134-A278-B5110DD19DC4}"/>
              </a:ext>
            </a:extLst>
          </p:cNvPr>
          <p:cNvSpPr>
            <a:spLocks noGrp="1"/>
          </p:cNvSpPr>
          <p:nvPr>
            <p:ph type="ftr" sz="quarter" idx="4"/>
          </p:nvPr>
        </p:nvSpPr>
        <p:spPr>
          <a:xfrm>
            <a:off x="0" y="8839200"/>
            <a:ext cx="405765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p>
        </p:txBody>
      </p:sp>
    </p:spTree>
    <p:extLst>
      <p:ext uri="{BB962C8B-B14F-4D97-AF65-F5344CB8AC3E}">
        <p14:creationId xmlns:p14="http://schemas.microsoft.com/office/powerpoint/2010/main" val="37199980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marketing opportunities.</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50</a:t>
            </a:fld>
            <a:endParaRPr lang="en-US" dirty="0"/>
          </a:p>
        </p:txBody>
      </p:sp>
      <p:sp>
        <p:nvSpPr>
          <p:cNvPr id="5" name="Footer Placeholder 4"/>
          <p:cNvSpPr>
            <a:spLocks noGrp="1"/>
          </p:cNvSpPr>
          <p:nvPr>
            <p:ph type="ftr" sz="quarter" idx="4"/>
          </p:nvPr>
        </p:nvSpPr>
        <p:spPr>
          <a:xfrm>
            <a:off x="0" y="8839200"/>
            <a:ext cx="424815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19580492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two examples of social media of a public seminar promotion and financial advisor recognition from Avow Hospice in Naples, Florida.</a:t>
            </a:r>
          </a:p>
          <a:p>
            <a:endParaRPr lang="en-US" dirty="0"/>
          </a:p>
          <a:p>
            <a:r>
              <a:rPr lang="en-US" dirty="0"/>
              <a:t>To few programs give recognition to the various financial advisors who are involved in showing donors the power in legacy giving and the impact they can make both during their lifetime and after they pass.</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51</a:t>
            </a:fld>
            <a:endParaRPr lang="en-US" dirty="0"/>
          </a:p>
        </p:txBody>
      </p:sp>
      <p:sp>
        <p:nvSpPr>
          <p:cNvPr id="5" name="Footer Placeholder 4"/>
          <p:cNvSpPr>
            <a:spLocks noGrp="1"/>
          </p:cNvSpPr>
          <p:nvPr>
            <p:ph type="ftr" sz="quarter" idx="4"/>
          </p:nvPr>
        </p:nvSpPr>
        <p:spPr>
          <a:xfrm>
            <a:off x="0" y="8839200"/>
            <a:ext cx="423545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42200315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r>
              <a:rPr lang="en-US" altLang="en-US" dirty="0">
                <a:latin typeface="Arial" panose="020B0604020202020204" pitchFamily="34" charset="0"/>
              </a:rPr>
              <a:t>Here is a resource list of website providers and an estimate of the costs involve.</a:t>
            </a:r>
          </a:p>
        </p:txBody>
      </p:sp>
      <p:sp>
        <p:nvSpPr>
          <p:cNvPr id="56325" name="Slide Number Placeholder 4"/>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33885" indent="-281889">
              <a:spcBef>
                <a:spcPct val="30000"/>
              </a:spcBef>
              <a:defRPr sz="1200">
                <a:solidFill>
                  <a:schemeClr val="tx1"/>
                </a:solidFill>
                <a:latin typeface="Arial" panose="020B0604020202020204" pitchFamily="34" charset="0"/>
              </a:defRPr>
            </a:lvl2pPr>
            <a:lvl3pPr marL="1129178" indent="-225188">
              <a:spcBef>
                <a:spcPct val="30000"/>
              </a:spcBef>
              <a:defRPr sz="1200">
                <a:solidFill>
                  <a:schemeClr val="tx1"/>
                </a:solidFill>
                <a:latin typeface="Arial" panose="020B0604020202020204" pitchFamily="34" charset="0"/>
              </a:defRPr>
            </a:lvl3pPr>
            <a:lvl4pPr marL="1581172" indent="-225188">
              <a:spcBef>
                <a:spcPct val="30000"/>
              </a:spcBef>
              <a:defRPr sz="1200">
                <a:solidFill>
                  <a:schemeClr val="tx1"/>
                </a:solidFill>
                <a:latin typeface="Arial" panose="020B0604020202020204" pitchFamily="34" charset="0"/>
              </a:defRPr>
            </a:lvl4pPr>
            <a:lvl5pPr marL="2033168" indent="-225188">
              <a:spcBef>
                <a:spcPct val="30000"/>
              </a:spcBef>
              <a:defRPr sz="1200">
                <a:solidFill>
                  <a:schemeClr val="tx1"/>
                </a:solidFill>
                <a:latin typeface="Arial" panose="020B0604020202020204" pitchFamily="34" charset="0"/>
              </a:defRPr>
            </a:lvl5pPr>
            <a:lvl6pPr marL="2499743" indent="-225188" eaLnBrk="0" fontAlgn="base" hangingPunct="0">
              <a:spcBef>
                <a:spcPct val="30000"/>
              </a:spcBef>
              <a:spcAft>
                <a:spcPct val="0"/>
              </a:spcAft>
              <a:defRPr sz="1200">
                <a:solidFill>
                  <a:schemeClr val="tx1"/>
                </a:solidFill>
                <a:latin typeface="Arial" panose="020B0604020202020204" pitchFamily="34" charset="0"/>
              </a:defRPr>
            </a:lvl6pPr>
            <a:lvl7pPr marL="2966318" indent="-225188" eaLnBrk="0" fontAlgn="base" hangingPunct="0">
              <a:spcBef>
                <a:spcPct val="30000"/>
              </a:spcBef>
              <a:spcAft>
                <a:spcPct val="0"/>
              </a:spcAft>
              <a:defRPr sz="1200">
                <a:solidFill>
                  <a:schemeClr val="tx1"/>
                </a:solidFill>
                <a:latin typeface="Arial" panose="020B0604020202020204" pitchFamily="34" charset="0"/>
              </a:defRPr>
            </a:lvl7pPr>
            <a:lvl8pPr marL="3432893" indent="-225188" eaLnBrk="0" fontAlgn="base" hangingPunct="0">
              <a:spcBef>
                <a:spcPct val="30000"/>
              </a:spcBef>
              <a:spcAft>
                <a:spcPct val="0"/>
              </a:spcAft>
              <a:defRPr sz="1200">
                <a:solidFill>
                  <a:schemeClr val="tx1"/>
                </a:solidFill>
                <a:latin typeface="Arial" panose="020B0604020202020204" pitchFamily="34" charset="0"/>
              </a:defRPr>
            </a:lvl8pPr>
            <a:lvl9pPr marL="3899469" indent="-2251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DBD422-5372-4666-B0CC-F9F60E8A0C47}" type="slidenum">
              <a:rPr lang="en-US" altLang="en-US" smtClean="0"/>
              <a:pPr>
                <a:spcBef>
                  <a:spcPct val="0"/>
                </a:spcBef>
              </a:pPr>
              <a:t>52</a:t>
            </a:fld>
            <a:endParaRPr lang="en-US" altLang="en-US"/>
          </a:p>
        </p:txBody>
      </p:sp>
      <p:sp>
        <p:nvSpPr>
          <p:cNvPr id="2" name="Footer Placeholder 1">
            <a:extLst>
              <a:ext uri="{FF2B5EF4-FFF2-40B4-BE49-F238E27FC236}">
                <a16:creationId xmlns:a16="http://schemas.microsoft.com/office/drawing/2014/main" id="{DEC59459-531E-44CA-AC3C-F37DA673C5C8}"/>
              </a:ext>
            </a:extLst>
          </p:cNvPr>
          <p:cNvSpPr>
            <a:spLocks noGrp="1"/>
          </p:cNvSpPr>
          <p:nvPr>
            <p:ph type="ftr" sz="quarter" idx="4"/>
          </p:nvPr>
        </p:nvSpPr>
        <p:spPr>
          <a:xfrm>
            <a:off x="0" y="8839200"/>
            <a:ext cx="4165600" cy="466725"/>
          </a:xfrm>
        </p:spPr>
        <p:txBody>
          <a:bodyPr/>
          <a:lstStyle/>
          <a:p>
            <a:r>
              <a:rPr lang="en-US" dirty="0"/>
              <a:t>James E. Connell FAHP, CSA </a:t>
            </a:r>
          </a:p>
          <a:p>
            <a:r>
              <a:rPr lang="en-US" dirty="0"/>
              <a:t>Charitable Estate and Gift Planning Specialists</a:t>
            </a:r>
          </a:p>
          <a:p>
            <a:r>
              <a:rPr lang="en-US" dirty="0"/>
              <a:t>Phone 910-295-6800  e-mail:  </a:t>
            </a:r>
            <a:r>
              <a:rPr lang="en-US" dirty="0">
                <a:hlinkClick r:id="rId3"/>
              </a:rPr>
              <a:t>james@connellandassoc.com</a:t>
            </a:r>
            <a:endParaRPr lang="en-US" dirty="0"/>
          </a:p>
          <a:p>
            <a:r>
              <a:rPr lang="en-US" dirty="0"/>
              <a:t>“Building Endowments for American Charities”</a:t>
            </a:r>
          </a:p>
        </p:txBody>
      </p:sp>
    </p:spTree>
    <p:extLst>
      <p:ext uri="{BB962C8B-B14F-4D97-AF65-F5344CB8AC3E}">
        <p14:creationId xmlns:p14="http://schemas.microsoft.com/office/powerpoint/2010/main" val="10876431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wish to download the sample handouts from Haven Hospice above are the specific links.</a:t>
            </a:r>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53</a:t>
            </a:fld>
            <a:endParaRPr lang="en-US" dirty="0"/>
          </a:p>
        </p:txBody>
      </p:sp>
      <p:sp>
        <p:nvSpPr>
          <p:cNvPr id="5" name="Footer Placeholder 4"/>
          <p:cNvSpPr>
            <a:spLocks noGrp="1"/>
          </p:cNvSpPr>
          <p:nvPr>
            <p:ph type="ftr" sz="quarter" idx="4"/>
          </p:nvPr>
        </p:nvSpPr>
        <p:spPr/>
        <p:txBody>
          <a:bodyPr/>
          <a:lstStyle/>
          <a:p>
            <a:r>
              <a:rPr lang="en-US"/>
              <a:t>James E. Connell FAHP, CSA Charitable Estate and Gift Planning Specialists Phone 910-295-6800  e-mail:  james@connellandassoc.com “Building Endowments for American Charities”</a:t>
            </a:r>
            <a:endParaRPr lang="en-US" sz="1000" dirty="0"/>
          </a:p>
        </p:txBody>
      </p:sp>
    </p:spTree>
    <p:extLst>
      <p:ext uri="{BB962C8B-B14F-4D97-AF65-F5344CB8AC3E}">
        <p14:creationId xmlns:p14="http://schemas.microsoft.com/office/powerpoint/2010/main" val="31421802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r>
              <a:rPr lang="en-US"/>
              <a:t>Page…</a:t>
            </a:r>
            <a:fld id="{A49F9794-9F90-415D-B5DD-314EC69CC3B0}" type="slidenum">
              <a:rPr lang="en-US" smtClean="0"/>
              <a:pPr/>
              <a:t>54</a:t>
            </a:fld>
            <a:endParaRPr lang="en-US" dirty="0"/>
          </a:p>
        </p:txBody>
      </p:sp>
      <p:sp>
        <p:nvSpPr>
          <p:cNvPr id="5" name="Footer Placeholder 4"/>
          <p:cNvSpPr>
            <a:spLocks noGrp="1"/>
          </p:cNvSpPr>
          <p:nvPr>
            <p:ph type="ftr" sz="quarter" idx="4"/>
          </p:nvPr>
        </p:nvSpPr>
        <p:spPr>
          <a:xfrm>
            <a:off x="0" y="8839200"/>
            <a:ext cx="4273550" cy="466725"/>
          </a:xfrm>
        </p:spPr>
        <p:txBody>
          <a:bodyPr/>
          <a:lstStyle/>
          <a:p>
            <a:r>
              <a:rPr lang="en-US" dirty="0"/>
              <a:t>James E. Connell FAHP, CSA </a:t>
            </a:r>
          </a:p>
          <a:p>
            <a:r>
              <a:rPr lang="en-US" dirty="0"/>
              <a:t>Charitable Estate and Gift Planning Specialists </a:t>
            </a:r>
          </a:p>
          <a:p>
            <a:r>
              <a:rPr lang="en-US" dirty="0"/>
              <a:t>Phone 910-295-6800  e-mail:  </a:t>
            </a:r>
            <a:r>
              <a:rPr lang="en-US" dirty="0">
                <a:hlinkClick r:id="rId3"/>
              </a:rPr>
              <a:t>james@connellandassoc.com</a:t>
            </a:r>
            <a:endParaRPr lang="en-US" dirty="0"/>
          </a:p>
          <a:p>
            <a:r>
              <a:rPr lang="en-US" dirty="0"/>
              <a:t>“Building Endowments for American Charities”</a:t>
            </a:r>
            <a:endParaRPr lang="en-US" sz="1000" dirty="0"/>
          </a:p>
        </p:txBody>
      </p:sp>
    </p:spTree>
    <p:extLst>
      <p:ext uri="{BB962C8B-B14F-4D97-AF65-F5344CB8AC3E}">
        <p14:creationId xmlns:p14="http://schemas.microsoft.com/office/powerpoint/2010/main" val="33499553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a16="http://schemas.microsoft.com/office/drawing/2014/main" id="{98794E76-97A0-41E9-AFF4-3EBE0FE3DC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Title 1">
            <a:extLst>
              <a:ext uri="{FF2B5EF4-FFF2-40B4-BE49-F238E27FC236}">
                <a16:creationId xmlns:a16="http://schemas.microsoft.com/office/drawing/2014/main" id="{35BD9C78-097F-49A8-8001-2E3807BF429A}"/>
              </a:ext>
            </a:extLst>
          </p:cNvPr>
          <p:cNvSpPr>
            <a:spLocks noGrp="1"/>
          </p:cNvSpPr>
          <p:nvPr>
            <p:ph type="ctrTitle"/>
          </p:nvPr>
        </p:nvSpPr>
        <p:spPr>
          <a:xfrm>
            <a:off x="5175682" y="1122363"/>
            <a:ext cx="5492318" cy="2387600"/>
          </a:xfrm>
        </p:spPr>
        <p:txBody>
          <a:bodyPr anchor="b">
            <a:normAutofit/>
          </a:bodyPr>
          <a:lstStyle>
            <a:lvl1pPr algn="ctr">
              <a:defRPr sz="54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ABBD0E07-3CE1-41E0-B8EE-17F6CB8167AB}"/>
              </a:ext>
            </a:extLst>
          </p:cNvPr>
          <p:cNvSpPr>
            <a:spLocks noGrp="1"/>
          </p:cNvSpPr>
          <p:nvPr>
            <p:ph type="subTitle" idx="1"/>
          </p:nvPr>
        </p:nvSpPr>
        <p:spPr>
          <a:xfrm>
            <a:off x="5175680" y="3602038"/>
            <a:ext cx="5492319"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a:p>
            <a:r>
              <a:rPr lang="en-US" dirty="0"/>
              <a:t>Click to edit Master subtitle style</a:t>
            </a:r>
          </a:p>
        </p:txBody>
      </p:sp>
      <p:sp>
        <p:nvSpPr>
          <p:cNvPr id="4" name="Date Placeholder 3">
            <a:extLst>
              <a:ext uri="{FF2B5EF4-FFF2-40B4-BE49-F238E27FC236}">
                <a16:creationId xmlns:a16="http://schemas.microsoft.com/office/drawing/2014/main" id="{BE5BB20E-AD0F-42C1-9E7A-80326F15F028}"/>
              </a:ext>
            </a:extLst>
          </p:cNvPr>
          <p:cNvSpPr>
            <a:spLocks noGrp="1"/>
          </p:cNvSpPr>
          <p:nvPr>
            <p:ph type="dt" sz="half" idx="10"/>
          </p:nvPr>
        </p:nvSpPr>
        <p:spPr/>
        <p:txBody>
          <a:bodyPr/>
          <a:lstStyle/>
          <a:p>
            <a:fld id="{0FF81B84-E477-46A9-9484-459F50BDC23E}" type="datetimeFigureOut">
              <a:rPr lang="en-US" smtClean="0"/>
              <a:t>3/27/2020</a:t>
            </a:fld>
            <a:endParaRPr lang="en-US"/>
          </a:p>
        </p:txBody>
      </p:sp>
      <p:sp>
        <p:nvSpPr>
          <p:cNvPr id="5" name="Footer Placeholder 4">
            <a:extLst>
              <a:ext uri="{FF2B5EF4-FFF2-40B4-BE49-F238E27FC236}">
                <a16:creationId xmlns:a16="http://schemas.microsoft.com/office/drawing/2014/main" id="{05E68283-2855-47FD-9C80-323B8AEFF1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DB9700-388C-4EF1-8483-4C26C029C5D8}"/>
              </a:ext>
            </a:extLst>
          </p:cNvPr>
          <p:cNvSpPr>
            <a:spLocks noGrp="1"/>
          </p:cNvSpPr>
          <p:nvPr>
            <p:ph type="sldNum" sz="quarter" idx="12"/>
          </p:nvPr>
        </p:nvSpPr>
        <p:spPr/>
        <p:txBody>
          <a:bodyPr/>
          <a:lstStyle/>
          <a:p>
            <a:fld id="{D626C52A-1F7C-4A2E-BAE8-638D03F01DFA}" type="slidenum">
              <a:rPr lang="en-US" smtClean="0"/>
              <a:t>‹#›</a:t>
            </a:fld>
            <a:endParaRPr lang="en-US"/>
          </a:p>
        </p:txBody>
      </p:sp>
    </p:spTree>
    <p:extLst>
      <p:ext uri="{BB962C8B-B14F-4D97-AF65-F5344CB8AC3E}">
        <p14:creationId xmlns:p14="http://schemas.microsoft.com/office/powerpoint/2010/main" val="31382390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4A820-383F-46FE-B21E-65E5FA2E702A}"/>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66EBCA8-AEFF-44CD-9F0E-DDB072DC5D24}"/>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E5F7EAA-AE61-416D-BA65-345EFBB6ACD6}"/>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82F5EED-32F1-40ED-B033-A2FF3AF7C6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565681-0A8B-45E5-9219-4806A07A3BEE}"/>
              </a:ext>
            </a:extLst>
          </p:cNvPr>
          <p:cNvSpPr>
            <a:spLocks noGrp="1"/>
          </p:cNvSpPr>
          <p:nvPr>
            <p:ph type="sldNum" sz="quarter" idx="12"/>
          </p:nvPr>
        </p:nvSpPr>
        <p:spPr/>
        <p:txBody>
          <a:bodyPr/>
          <a:lstStyle/>
          <a:p>
            <a:fld id="{D626C52A-1F7C-4A2E-BAE8-638D03F01DFA}" type="slidenum">
              <a:rPr lang="en-US" smtClean="0"/>
              <a:t>‹#›</a:t>
            </a:fld>
            <a:endParaRPr lang="en-US"/>
          </a:p>
        </p:txBody>
      </p:sp>
    </p:spTree>
    <p:extLst>
      <p:ext uri="{BB962C8B-B14F-4D97-AF65-F5344CB8AC3E}">
        <p14:creationId xmlns:p14="http://schemas.microsoft.com/office/powerpoint/2010/main" val="326179208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44813-3C9C-4165-B6CC-365D253C98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155BED-D20E-49C7-BE9A-250B9A5C42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A2CFCE-5164-4DAE-B72E-F3CD9F1A20E0}"/>
              </a:ext>
            </a:extLst>
          </p:cNvPr>
          <p:cNvSpPr>
            <a:spLocks noGrp="1"/>
          </p:cNvSpPr>
          <p:nvPr>
            <p:ph type="dt" sz="half" idx="10"/>
          </p:nvPr>
        </p:nvSpPr>
        <p:spPr/>
        <p:txBody>
          <a:bodyPr/>
          <a:lstStyle/>
          <a:p>
            <a:fld id="{0FF81B84-E477-46A9-9484-459F50BDC23E}" type="datetimeFigureOut">
              <a:rPr lang="en-US" smtClean="0"/>
              <a:t>3/27/2020</a:t>
            </a:fld>
            <a:endParaRPr lang="en-US"/>
          </a:p>
        </p:txBody>
      </p:sp>
      <p:sp>
        <p:nvSpPr>
          <p:cNvPr id="5" name="Footer Placeholder 4">
            <a:extLst>
              <a:ext uri="{FF2B5EF4-FFF2-40B4-BE49-F238E27FC236}">
                <a16:creationId xmlns:a16="http://schemas.microsoft.com/office/drawing/2014/main" id="{58A075CC-C67B-4685-84D3-456C4A75B2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FE7AD9-7C9F-474A-A4CD-FF37BFD6D6A7}"/>
              </a:ext>
            </a:extLst>
          </p:cNvPr>
          <p:cNvSpPr>
            <a:spLocks noGrp="1"/>
          </p:cNvSpPr>
          <p:nvPr>
            <p:ph type="sldNum" sz="quarter" idx="12"/>
          </p:nvPr>
        </p:nvSpPr>
        <p:spPr/>
        <p:txBody>
          <a:bodyPr/>
          <a:lstStyle/>
          <a:p>
            <a:fld id="{D626C52A-1F7C-4A2E-BAE8-638D03F01DFA}" type="slidenum">
              <a:rPr lang="en-US" smtClean="0"/>
              <a:t>‹#›</a:t>
            </a:fld>
            <a:endParaRPr lang="en-US"/>
          </a:p>
        </p:txBody>
      </p:sp>
      <p:pic>
        <p:nvPicPr>
          <p:cNvPr id="8" name="Picture 7" descr="A screenshot of a cell phone&#10;&#10;Description automatically generated">
            <a:extLst>
              <a:ext uri="{FF2B5EF4-FFF2-40B4-BE49-F238E27FC236}">
                <a16:creationId xmlns:a16="http://schemas.microsoft.com/office/drawing/2014/main" id="{E0C61D77-8B51-44C7-A436-26A5924F65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9" name="Title 1">
            <a:extLst>
              <a:ext uri="{FF2B5EF4-FFF2-40B4-BE49-F238E27FC236}">
                <a16:creationId xmlns:a16="http://schemas.microsoft.com/office/drawing/2014/main" id="{247E2DE2-16FD-4D33-9899-46ACC43BFA16}"/>
              </a:ext>
            </a:extLst>
          </p:cNvPr>
          <p:cNvSpPr txBox="1">
            <a:spLocks/>
          </p:cNvSpPr>
          <p:nvPr userDrawn="1"/>
        </p:nvSpPr>
        <p:spPr>
          <a:xfrm>
            <a:off x="5134707" y="2166424"/>
            <a:ext cx="6668087" cy="229303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dirty="0">
              <a:latin typeface="Arial" panose="020B0604020202020204" pitchFamily="34" charset="0"/>
              <a:cs typeface="Arial" panose="020B0604020202020204" pitchFamily="34" charset="0"/>
            </a:endParaRPr>
          </a:p>
        </p:txBody>
      </p:sp>
      <p:sp>
        <p:nvSpPr>
          <p:cNvPr id="10" name="Subtitle 4">
            <a:extLst>
              <a:ext uri="{FF2B5EF4-FFF2-40B4-BE49-F238E27FC236}">
                <a16:creationId xmlns:a16="http://schemas.microsoft.com/office/drawing/2014/main" id="{CEDC4208-8A43-4BA5-9D01-1BB4687BA53D}"/>
              </a:ext>
            </a:extLst>
          </p:cNvPr>
          <p:cNvSpPr>
            <a:spLocks noGrp="1"/>
          </p:cNvSpPr>
          <p:nvPr>
            <p:ph type="subTitle" idx="13" hasCustomPrompt="1"/>
          </p:nvPr>
        </p:nvSpPr>
        <p:spPr>
          <a:xfrm>
            <a:off x="5134706" y="2166424"/>
            <a:ext cx="6668087" cy="3910818"/>
          </a:xfrm>
        </p:spPr>
        <p:txBody>
          <a:bodyPr/>
          <a:lstStyle>
            <a:lvl1pPr marL="0" indent="0" algn="ctr">
              <a:buNone/>
              <a:defRPr sz="2800">
                <a:latin typeface="Arial" panose="020B0604020202020204" pitchFamily="34" charset="0"/>
                <a:cs typeface="Arial" panose="020B0604020202020204" pitchFamily="34" charset="0"/>
              </a:defRPr>
            </a:lvl1pPr>
          </a:lstStyle>
          <a:p>
            <a:r>
              <a:rPr lang="en-US" dirty="0"/>
              <a:t>Session Title</a:t>
            </a:r>
          </a:p>
          <a:p>
            <a:endParaRPr lang="en-US" dirty="0"/>
          </a:p>
          <a:p>
            <a:endParaRPr lang="en-US" dirty="0"/>
          </a:p>
          <a:p>
            <a:r>
              <a:rPr lang="en-US" dirty="0"/>
              <a:t>Faculty Name, Title, Organization, Email</a:t>
            </a:r>
          </a:p>
          <a:p>
            <a:endParaRPr lang="en-US" dirty="0"/>
          </a:p>
          <a:p>
            <a:r>
              <a:rPr lang="en-US" dirty="0"/>
              <a:t>Date</a:t>
            </a:r>
          </a:p>
        </p:txBody>
      </p:sp>
    </p:spTree>
    <p:extLst>
      <p:ext uri="{BB962C8B-B14F-4D97-AF65-F5344CB8AC3E}">
        <p14:creationId xmlns:p14="http://schemas.microsoft.com/office/powerpoint/2010/main" val="419137619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49FA8-74D0-48F2-AE5E-612E8D8CFBAB}"/>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4FAEEFD-AF42-4C01-9404-87B2290451B6}"/>
              </a:ext>
            </a:extLst>
          </p:cNvPr>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FC4955A-6F65-4A04-BA12-089EFFFD8CFD}"/>
              </a:ext>
            </a:extLst>
          </p:cNvPr>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42866493-D292-4756-A01E-2CB86B397B23}"/>
              </a:ext>
            </a:extLst>
          </p:cNvPr>
          <p:cNvSpPr>
            <a:spLocks noGrp="1"/>
          </p:cNvSpPr>
          <p:nvPr>
            <p:ph type="dt" sz="half" idx="10"/>
          </p:nvPr>
        </p:nvSpPr>
        <p:spPr/>
        <p:txBody>
          <a:bodyPr/>
          <a:lstStyle/>
          <a:p>
            <a:fld id="{0FF81B84-E477-46A9-9484-459F50BDC23E}" type="datetimeFigureOut">
              <a:rPr lang="en-US" smtClean="0"/>
              <a:t>3/27/2020</a:t>
            </a:fld>
            <a:endParaRPr lang="en-US"/>
          </a:p>
        </p:txBody>
      </p:sp>
      <p:sp>
        <p:nvSpPr>
          <p:cNvPr id="6" name="Footer Placeholder 5">
            <a:extLst>
              <a:ext uri="{FF2B5EF4-FFF2-40B4-BE49-F238E27FC236}">
                <a16:creationId xmlns:a16="http://schemas.microsoft.com/office/drawing/2014/main" id="{9AEF1F9F-F811-490B-8F22-8608524EEB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73346B-FFD8-431C-AEB0-51EC0D635908}"/>
              </a:ext>
            </a:extLst>
          </p:cNvPr>
          <p:cNvSpPr>
            <a:spLocks noGrp="1"/>
          </p:cNvSpPr>
          <p:nvPr>
            <p:ph type="sldNum" sz="quarter" idx="12"/>
          </p:nvPr>
        </p:nvSpPr>
        <p:spPr/>
        <p:txBody>
          <a:bodyPr/>
          <a:lstStyle/>
          <a:p>
            <a:fld id="{D626C52A-1F7C-4A2E-BAE8-638D03F01DFA}" type="slidenum">
              <a:rPr lang="en-US" smtClean="0"/>
              <a:t>‹#›</a:t>
            </a:fld>
            <a:endParaRPr lang="en-US"/>
          </a:p>
        </p:txBody>
      </p:sp>
    </p:spTree>
    <p:extLst>
      <p:ext uri="{BB962C8B-B14F-4D97-AF65-F5344CB8AC3E}">
        <p14:creationId xmlns:p14="http://schemas.microsoft.com/office/powerpoint/2010/main" val="185557864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14862-E0E6-4336-A94D-310703314887}"/>
              </a:ext>
            </a:extLst>
          </p:cNvPr>
          <p:cNvSpPr>
            <a:spLocks noGrp="1"/>
          </p:cNvSpPr>
          <p:nvPr>
            <p:ph type="title"/>
          </p:nvPr>
        </p:nvSpPr>
        <p:spPr>
          <a:xfrm>
            <a:off x="839788" y="365125"/>
            <a:ext cx="10515600" cy="1325563"/>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639F0076-2A77-4721-9D2C-57359B4187B9}"/>
              </a:ext>
            </a:extLst>
          </p:cNvPr>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1DA214A-908D-4A17-9C4F-50E8BDE0B0CA}"/>
              </a:ext>
            </a:extLst>
          </p:cNvPr>
          <p:cNvSpPr>
            <a:spLocks noGrp="1"/>
          </p:cNvSpPr>
          <p:nvPr>
            <p:ph sz="half" idx="2"/>
          </p:nvPr>
        </p:nvSpPr>
        <p:spPr>
          <a:xfrm>
            <a:off x="839788"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1BD48AF-D8FB-4F73-86F5-FADEF29BC6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E2CFA7-8F4C-431A-93F8-28F7DAF9C1DA}"/>
              </a:ext>
            </a:extLst>
          </p:cNvPr>
          <p:cNvSpPr>
            <a:spLocks noGrp="1"/>
          </p:cNvSpPr>
          <p:nvPr>
            <p:ph sz="quarter" idx="4"/>
          </p:nvPr>
        </p:nvSpPr>
        <p:spPr>
          <a:xfrm>
            <a:off x="6172200" y="2505075"/>
            <a:ext cx="5183188"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54B213B-142B-47EF-9CB0-CBC3058CC7D0}"/>
              </a:ext>
            </a:extLst>
          </p:cNvPr>
          <p:cNvSpPr>
            <a:spLocks noGrp="1"/>
          </p:cNvSpPr>
          <p:nvPr>
            <p:ph type="dt" sz="half" idx="10"/>
          </p:nvPr>
        </p:nvSpPr>
        <p:spPr/>
        <p:txBody>
          <a:bodyPr/>
          <a:lstStyle/>
          <a:p>
            <a:fld id="{0FF81B84-E477-46A9-9484-459F50BDC23E}" type="datetimeFigureOut">
              <a:rPr lang="en-US" smtClean="0"/>
              <a:t>3/27/2020</a:t>
            </a:fld>
            <a:endParaRPr lang="en-US"/>
          </a:p>
        </p:txBody>
      </p:sp>
      <p:sp>
        <p:nvSpPr>
          <p:cNvPr id="8" name="Footer Placeholder 7">
            <a:extLst>
              <a:ext uri="{FF2B5EF4-FFF2-40B4-BE49-F238E27FC236}">
                <a16:creationId xmlns:a16="http://schemas.microsoft.com/office/drawing/2014/main" id="{702BEB34-4EC8-4305-A6D0-15E3E821A03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F2F260-7E80-4BE9-B4B4-DEE505900FCF}"/>
              </a:ext>
            </a:extLst>
          </p:cNvPr>
          <p:cNvSpPr>
            <a:spLocks noGrp="1"/>
          </p:cNvSpPr>
          <p:nvPr>
            <p:ph type="sldNum" sz="quarter" idx="12"/>
          </p:nvPr>
        </p:nvSpPr>
        <p:spPr/>
        <p:txBody>
          <a:bodyPr/>
          <a:lstStyle/>
          <a:p>
            <a:fld id="{D626C52A-1F7C-4A2E-BAE8-638D03F01DFA}" type="slidenum">
              <a:rPr lang="en-US" smtClean="0"/>
              <a:t>‹#›</a:t>
            </a:fld>
            <a:endParaRPr lang="en-US"/>
          </a:p>
        </p:txBody>
      </p:sp>
    </p:spTree>
    <p:extLst>
      <p:ext uri="{BB962C8B-B14F-4D97-AF65-F5344CB8AC3E}">
        <p14:creationId xmlns:p14="http://schemas.microsoft.com/office/powerpoint/2010/main" val="120545180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4D631-6790-4C41-B068-96804F6F74BF}"/>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Date Placeholder 2">
            <a:extLst>
              <a:ext uri="{FF2B5EF4-FFF2-40B4-BE49-F238E27FC236}">
                <a16:creationId xmlns:a16="http://schemas.microsoft.com/office/drawing/2014/main" id="{8B372089-217E-4704-ADC0-B3171B68B52B}"/>
              </a:ext>
            </a:extLst>
          </p:cNvPr>
          <p:cNvSpPr>
            <a:spLocks noGrp="1"/>
          </p:cNvSpPr>
          <p:nvPr>
            <p:ph type="dt" sz="half" idx="10"/>
          </p:nvPr>
        </p:nvSpPr>
        <p:spPr/>
        <p:txBody>
          <a:bodyPr/>
          <a:lstStyle/>
          <a:p>
            <a:fld id="{0FF81B84-E477-46A9-9484-459F50BDC23E}" type="datetimeFigureOut">
              <a:rPr lang="en-US" smtClean="0"/>
              <a:t>3/27/2020</a:t>
            </a:fld>
            <a:endParaRPr lang="en-US"/>
          </a:p>
        </p:txBody>
      </p:sp>
      <p:sp>
        <p:nvSpPr>
          <p:cNvPr id="4" name="Footer Placeholder 3">
            <a:extLst>
              <a:ext uri="{FF2B5EF4-FFF2-40B4-BE49-F238E27FC236}">
                <a16:creationId xmlns:a16="http://schemas.microsoft.com/office/drawing/2014/main" id="{C09AE295-1837-4803-90C6-16EBDC5982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5BDE107-E592-4A6F-A614-97DA30A91ED0}"/>
              </a:ext>
            </a:extLst>
          </p:cNvPr>
          <p:cNvSpPr>
            <a:spLocks noGrp="1"/>
          </p:cNvSpPr>
          <p:nvPr>
            <p:ph type="sldNum" sz="quarter" idx="12"/>
          </p:nvPr>
        </p:nvSpPr>
        <p:spPr/>
        <p:txBody>
          <a:bodyPr/>
          <a:lstStyle/>
          <a:p>
            <a:fld id="{D626C52A-1F7C-4A2E-BAE8-638D03F01DFA}" type="slidenum">
              <a:rPr lang="en-US" smtClean="0"/>
              <a:t>‹#›</a:t>
            </a:fld>
            <a:endParaRPr lang="en-US"/>
          </a:p>
        </p:txBody>
      </p:sp>
    </p:spTree>
    <p:extLst>
      <p:ext uri="{BB962C8B-B14F-4D97-AF65-F5344CB8AC3E}">
        <p14:creationId xmlns:p14="http://schemas.microsoft.com/office/powerpoint/2010/main" val="183695407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88B5A6-FB85-4772-8615-B53AE781D7F0}"/>
              </a:ext>
            </a:extLst>
          </p:cNvPr>
          <p:cNvSpPr>
            <a:spLocks noGrp="1"/>
          </p:cNvSpPr>
          <p:nvPr>
            <p:ph type="dt" sz="half" idx="10"/>
          </p:nvPr>
        </p:nvSpPr>
        <p:spPr/>
        <p:txBody>
          <a:bodyPr/>
          <a:lstStyle/>
          <a:p>
            <a:fld id="{0FF81B84-E477-46A9-9484-459F50BDC23E}" type="datetimeFigureOut">
              <a:rPr lang="en-US" smtClean="0"/>
              <a:t>3/27/2020</a:t>
            </a:fld>
            <a:endParaRPr lang="en-US"/>
          </a:p>
        </p:txBody>
      </p:sp>
      <p:sp>
        <p:nvSpPr>
          <p:cNvPr id="3" name="Footer Placeholder 2">
            <a:extLst>
              <a:ext uri="{FF2B5EF4-FFF2-40B4-BE49-F238E27FC236}">
                <a16:creationId xmlns:a16="http://schemas.microsoft.com/office/drawing/2014/main" id="{83F3E863-6127-4361-B600-1B5AB17DC7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761CC6-8520-4F8B-90DB-35C052A733EF}"/>
              </a:ext>
            </a:extLst>
          </p:cNvPr>
          <p:cNvSpPr>
            <a:spLocks noGrp="1"/>
          </p:cNvSpPr>
          <p:nvPr>
            <p:ph type="sldNum" sz="quarter" idx="12"/>
          </p:nvPr>
        </p:nvSpPr>
        <p:spPr/>
        <p:txBody>
          <a:bodyPr/>
          <a:lstStyle/>
          <a:p>
            <a:fld id="{D626C52A-1F7C-4A2E-BAE8-638D03F01DFA}" type="slidenum">
              <a:rPr lang="en-US" smtClean="0"/>
              <a:t>‹#›</a:t>
            </a:fld>
            <a:endParaRPr lang="en-US"/>
          </a:p>
        </p:txBody>
      </p:sp>
    </p:spTree>
    <p:extLst>
      <p:ext uri="{BB962C8B-B14F-4D97-AF65-F5344CB8AC3E}">
        <p14:creationId xmlns:p14="http://schemas.microsoft.com/office/powerpoint/2010/main" val="102471711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3D148-249E-4F4A-84BB-3BBA144B50B1}"/>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24D13BCC-6A68-44D5-9847-86164BB99309}"/>
              </a:ext>
            </a:extLst>
          </p:cNvPr>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92B56E23-B876-4BDC-96EE-95EFB77F64A9}"/>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819AA36E-BC2B-4AF8-8CEF-101FE3A4E6EB}"/>
              </a:ext>
            </a:extLst>
          </p:cNvPr>
          <p:cNvSpPr>
            <a:spLocks noGrp="1"/>
          </p:cNvSpPr>
          <p:nvPr>
            <p:ph type="dt" sz="half" idx="10"/>
          </p:nvPr>
        </p:nvSpPr>
        <p:spPr/>
        <p:txBody>
          <a:bodyPr/>
          <a:lstStyle/>
          <a:p>
            <a:fld id="{0FF81B84-E477-46A9-9484-459F50BDC23E}" type="datetimeFigureOut">
              <a:rPr lang="en-US" smtClean="0"/>
              <a:t>3/27/2020</a:t>
            </a:fld>
            <a:endParaRPr lang="en-US"/>
          </a:p>
        </p:txBody>
      </p:sp>
      <p:sp>
        <p:nvSpPr>
          <p:cNvPr id="6" name="Footer Placeholder 5">
            <a:extLst>
              <a:ext uri="{FF2B5EF4-FFF2-40B4-BE49-F238E27FC236}">
                <a16:creationId xmlns:a16="http://schemas.microsoft.com/office/drawing/2014/main" id="{AAAA699D-5CB7-4902-A295-9B7D085392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A26A22-B43C-4657-9698-AAB81FAE0D08}"/>
              </a:ext>
            </a:extLst>
          </p:cNvPr>
          <p:cNvSpPr>
            <a:spLocks noGrp="1"/>
          </p:cNvSpPr>
          <p:nvPr>
            <p:ph type="sldNum" sz="quarter" idx="12"/>
          </p:nvPr>
        </p:nvSpPr>
        <p:spPr/>
        <p:txBody>
          <a:bodyPr/>
          <a:lstStyle/>
          <a:p>
            <a:fld id="{D626C52A-1F7C-4A2E-BAE8-638D03F01DFA}" type="slidenum">
              <a:rPr lang="en-US" smtClean="0"/>
              <a:t>‹#›</a:t>
            </a:fld>
            <a:endParaRPr lang="en-US"/>
          </a:p>
        </p:txBody>
      </p:sp>
    </p:spTree>
    <p:extLst>
      <p:ext uri="{BB962C8B-B14F-4D97-AF65-F5344CB8AC3E}">
        <p14:creationId xmlns:p14="http://schemas.microsoft.com/office/powerpoint/2010/main" val="418058662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CD61F-A675-4135-AEF9-D954468F4F56}"/>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a:extLst>
              <a:ext uri="{FF2B5EF4-FFF2-40B4-BE49-F238E27FC236}">
                <a16:creationId xmlns:a16="http://schemas.microsoft.com/office/drawing/2014/main" id="{EDA0EFF5-CC57-42CC-A857-1140BDA72B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0410646-B1EA-43D8-A7C3-0E4F06B6EC8F}"/>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CC6D4374-476D-44E3-B7C9-DE421B0B3D3C}"/>
              </a:ext>
            </a:extLst>
          </p:cNvPr>
          <p:cNvSpPr>
            <a:spLocks noGrp="1"/>
          </p:cNvSpPr>
          <p:nvPr>
            <p:ph type="dt" sz="half" idx="10"/>
          </p:nvPr>
        </p:nvSpPr>
        <p:spPr/>
        <p:txBody>
          <a:bodyPr/>
          <a:lstStyle/>
          <a:p>
            <a:fld id="{0FF81B84-E477-46A9-9484-459F50BDC23E}" type="datetimeFigureOut">
              <a:rPr lang="en-US" smtClean="0"/>
              <a:t>3/27/2020</a:t>
            </a:fld>
            <a:endParaRPr lang="en-US"/>
          </a:p>
        </p:txBody>
      </p:sp>
      <p:sp>
        <p:nvSpPr>
          <p:cNvPr id="6" name="Footer Placeholder 5">
            <a:extLst>
              <a:ext uri="{FF2B5EF4-FFF2-40B4-BE49-F238E27FC236}">
                <a16:creationId xmlns:a16="http://schemas.microsoft.com/office/drawing/2014/main" id="{34C9AB38-C1F9-47DB-801D-AA03BA531C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673F23-2A33-4A89-AFE6-3CDCF1F23568}"/>
              </a:ext>
            </a:extLst>
          </p:cNvPr>
          <p:cNvSpPr>
            <a:spLocks noGrp="1"/>
          </p:cNvSpPr>
          <p:nvPr>
            <p:ph type="sldNum" sz="quarter" idx="12"/>
          </p:nvPr>
        </p:nvSpPr>
        <p:spPr/>
        <p:txBody>
          <a:bodyPr/>
          <a:lstStyle/>
          <a:p>
            <a:fld id="{D626C52A-1F7C-4A2E-BAE8-638D03F01DFA}" type="slidenum">
              <a:rPr lang="en-US" smtClean="0"/>
              <a:t>‹#›</a:t>
            </a:fld>
            <a:endParaRPr lang="en-US"/>
          </a:p>
        </p:txBody>
      </p:sp>
    </p:spTree>
    <p:extLst>
      <p:ext uri="{BB962C8B-B14F-4D97-AF65-F5344CB8AC3E}">
        <p14:creationId xmlns:p14="http://schemas.microsoft.com/office/powerpoint/2010/main" val="13379244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10E95-48FE-4B95-86B8-66AE21468E46}"/>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23059573-0EAE-49EC-8CA6-E916807EE060}"/>
              </a:ext>
            </a:extLst>
          </p:cNvPr>
          <p:cNvSpPr>
            <a:spLocks noGrp="1"/>
          </p:cNvSpPr>
          <p:nvPr>
            <p:ph type="body" orient="vert" idx="1"/>
          </p:nvPr>
        </p:nvSpPr>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27381BD-F04A-4F3A-A367-54F57027B47E}"/>
              </a:ext>
            </a:extLst>
          </p:cNvPr>
          <p:cNvSpPr>
            <a:spLocks noGrp="1"/>
          </p:cNvSpPr>
          <p:nvPr>
            <p:ph type="dt" sz="half" idx="10"/>
          </p:nvPr>
        </p:nvSpPr>
        <p:spPr/>
        <p:txBody>
          <a:bodyPr/>
          <a:lstStyle/>
          <a:p>
            <a:fld id="{0FF81B84-E477-46A9-9484-459F50BDC23E}" type="datetimeFigureOut">
              <a:rPr lang="en-US" smtClean="0"/>
              <a:t>3/27/2020</a:t>
            </a:fld>
            <a:endParaRPr lang="en-US"/>
          </a:p>
        </p:txBody>
      </p:sp>
      <p:sp>
        <p:nvSpPr>
          <p:cNvPr id="5" name="Footer Placeholder 4">
            <a:extLst>
              <a:ext uri="{FF2B5EF4-FFF2-40B4-BE49-F238E27FC236}">
                <a16:creationId xmlns:a16="http://schemas.microsoft.com/office/drawing/2014/main" id="{BA0F2688-ACF1-4F39-AB9B-8E990D1517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72B1BF-59B3-4A4F-97A5-17CA9A134D6C}"/>
              </a:ext>
            </a:extLst>
          </p:cNvPr>
          <p:cNvSpPr>
            <a:spLocks noGrp="1"/>
          </p:cNvSpPr>
          <p:nvPr>
            <p:ph type="sldNum" sz="quarter" idx="12"/>
          </p:nvPr>
        </p:nvSpPr>
        <p:spPr/>
        <p:txBody>
          <a:bodyPr/>
          <a:lstStyle/>
          <a:p>
            <a:fld id="{D626C52A-1F7C-4A2E-BAE8-638D03F01DFA}" type="slidenum">
              <a:rPr lang="en-US" smtClean="0"/>
              <a:t>‹#›</a:t>
            </a:fld>
            <a:endParaRPr lang="en-US"/>
          </a:p>
        </p:txBody>
      </p:sp>
    </p:spTree>
    <p:extLst>
      <p:ext uri="{BB962C8B-B14F-4D97-AF65-F5344CB8AC3E}">
        <p14:creationId xmlns:p14="http://schemas.microsoft.com/office/powerpoint/2010/main" val="373024170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6C7CB9-5F78-4D9D-8459-19AD8A62ED8E}"/>
              </a:ext>
            </a:extLst>
          </p:cNvPr>
          <p:cNvSpPr>
            <a:spLocks noGrp="1"/>
          </p:cNvSpPr>
          <p:nvPr>
            <p:ph type="title" orient="vert"/>
          </p:nvPr>
        </p:nvSpPr>
        <p:spPr>
          <a:xfrm>
            <a:off x="8724900" y="365125"/>
            <a:ext cx="2628900" cy="5811838"/>
          </a:xfrm>
        </p:spPr>
        <p:txBody>
          <a:bodyPr vert="eaVert"/>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CF8167FC-371C-434E-A3B1-AEA73B730904}"/>
              </a:ext>
            </a:extLst>
          </p:cNvPr>
          <p:cNvSpPr>
            <a:spLocks noGrp="1"/>
          </p:cNvSpPr>
          <p:nvPr>
            <p:ph type="body" orient="vert" idx="1"/>
          </p:nvPr>
        </p:nvSpPr>
        <p:spPr>
          <a:xfrm>
            <a:off x="838200" y="365125"/>
            <a:ext cx="7734300" cy="5811838"/>
          </a:xfrm>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0084FB-1ECD-4B28-8FEB-87BC94350FAF}"/>
              </a:ext>
            </a:extLst>
          </p:cNvPr>
          <p:cNvSpPr>
            <a:spLocks noGrp="1"/>
          </p:cNvSpPr>
          <p:nvPr>
            <p:ph type="dt" sz="half" idx="10"/>
          </p:nvPr>
        </p:nvSpPr>
        <p:spPr/>
        <p:txBody>
          <a:bodyPr/>
          <a:lstStyle/>
          <a:p>
            <a:fld id="{0FF81B84-E477-46A9-9484-459F50BDC23E}" type="datetimeFigureOut">
              <a:rPr lang="en-US" smtClean="0"/>
              <a:t>3/27/2020</a:t>
            </a:fld>
            <a:endParaRPr lang="en-US"/>
          </a:p>
        </p:txBody>
      </p:sp>
      <p:sp>
        <p:nvSpPr>
          <p:cNvPr id="5" name="Footer Placeholder 4">
            <a:extLst>
              <a:ext uri="{FF2B5EF4-FFF2-40B4-BE49-F238E27FC236}">
                <a16:creationId xmlns:a16="http://schemas.microsoft.com/office/drawing/2014/main" id="{701DCFB2-12AB-414B-AAAA-09FE2C1762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B7B046-EBE0-4444-B64D-CB1388FF37A3}"/>
              </a:ext>
            </a:extLst>
          </p:cNvPr>
          <p:cNvSpPr>
            <a:spLocks noGrp="1"/>
          </p:cNvSpPr>
          <p:nvPr>
            <p:ph type="sldNum" sz="quarter" idx="12"/>
          </p:nvPr>
        </p:nvSpPr>
        <p:spPr/>
        <p:txBody>
          <a:bodyPr/>
          <a:lstStyle/>
          <a:p>
            <a:fld id="{D626C52A-1F7C-4A2E-BAE8-638D03F01DFA}" type="slidenum">
              <a:rPr lang="en-US" smtClean="0"/>
              <a:t>‹#›</a:t>
            </a:fld>
            <a:endParaRPr lang="en-US"/>
          </a:p>
        </p:txBody>
      </p:sp>
    </p:spTree>
    <p:extLst>
      <p:ext uri="{BB962C8B-B14F-4D97-AF65-F5344CB8AC3E}">
        <p14:creationId xmlns:p14="http://schemas.microsoft.com/office/powerpoint/2010/main" val="41491040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CFC95E4-C2F7-A54E-849C-446A0DDA0713}"/>
              </a:ext>
            </a:extLst>
          </p:cNvPr>
          <p:cNvSpPr/>
          <p:nvPr userDrawn="1"/>
        </p:nvSpPr>
        <p:spPr>
          <a:xfrm>
            <a:off x="0" y="0"/>
            <a:ext cx="12192000" cy="6300061"/>
          </a:xfrm>
          <a:prstGeom prst="rect">
            <a:avLst/>
          </a:prstGeom>
          <a:solidFill>
            <a:srgbClr val="8193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32FAF7E-0937-E149-B692-84FDC252A5F2}"/>
              </a:ext>
            </a:extLst>
          </p:cNvPr>
          <p:cNvPicPr>
            <a:picLocks noChangeAspect="1"/>
          </p:cNvPicPr>
          <p:nvPr userDrawn="1"/>
        </p:nvPicPr>
        <p:blipFill rotWithShape="1">
          <a:blip r:embed="rId2">
            <a:alphaModFix amt="8000"/>
          </a:blip>
          <a:srcRect t="27966" r="6575" b="3733"/>
          <a:stretch/>
        </p:blipFill>
        <p:spPr>
          <a:xfrm>
            <a:off x="2811412" y="0"/>
            <a:ext cx="9380588" cy="6858000"/>
          </a:xfrm>
          <a:prstGeom prst="rect">
            <a:avLst/>
          </a:prstGeom>
        </p:spPr>
      </p:pic>
      <p:sp>
        <p:nvSpPr>
          <p:cNvPr id="2" name="Title 1">
            <a:extLst>
              <a:ext uri="{FF2B5EF4-FFF2-40B4-BE49-F238E27FC236}">
                <a16:creationId xmlns:a16="http://schemas.microsoft.com/office/drawing/2014/main" id="{57395250-CE74-254C-9D61-28015678CB14}"/>
              </a:ext>
            </a:extLst>
          </p:cNvPr>
          <p:cNvSpPr>
            <a:spLocks noGrp="1"/>
          </p:cNvSpPr>
          <p:nvPr>
            <p:ph type="title"/>
          </p:nvPr>
        </p:nvSpPr>
        <p:spPr>
          <a:xfrm>
            <a:off x="596912" y="1709738"/>
            <a:ext cx="9559636" cy="2852737"/>
          </a:xfrm>
        </p:spPr>
        <p:txBody>
          <a:bodyPr anchor="b">
            <a:normAutofit/>
          </a:bodyPr>
          <a:lstStyle>
            <a:lvl1pPr>
              <a:defRPr sz="48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1C7276B5-05BD-1943-A49C-18FF79E93C80}"/>
              </a:ext>
            </a:extLst>
          </p:cNvPr>
          <p:cNvSpPr>
            <a:spLocks noGrp="1"/>
          </p:cNvSpPr>
          <p:nvPr>
            <p:ph type="body" idx="1"/>
          </p:nvPr>
        </p:nvSpPr>
        <p:spPr>
          <a:xfrm>
            <a:off x="596912" y="4589463"/>
            <a:ext cx="9559636" cy="1500187"/>
          </a:xfrm>
        </p:spPr>
        <p:txBody>
          <a:bodyPr>
            <a:normAutofit/>
          </a:bodyPr>
          <a:lstStyle>
            <a:lvl1pPr marL="0" indent="0">
              <a:buNone/>
              <a:defRPr sz="20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12" name="Date Placeholder 3">
            <a:extLst>
              <a:ext uri="{FF2B5EF4-FFF2-40B4-BE49-F238E27FC236}">
                <a16:creationId xmlns:a16="http://schemas.microsoft.com/office/drawing/2014/main" id="{6F23C2E0-C741-8B4E-A313-872754F7F0FE}"/>
              </a:ext>
            </a:extLst>
          </p:cNvPr>
          <p:cNvSpPr>
            <a:spLocks noGrp="1"/>
          </p:cNvSpPr>
          <p:nvPr>
            <p:ph type="dt" sz="half" idx="10"/>
          </p:nvPr>
        </p:nvSpPr>
        <p:spPr>
          <a:xfrm>
            <a:off x="1058404" y="6356350"/>
            <a:ext cx="2743200" cy="365125"/>
          </a:xfrm>
          <a:prstGeom prst="rect">
            <a:avLst/>
          </a:prstGeom>
        </p:spPr>
        <p:txBody>
          <a:bodyPr/>
          <a:lstStyle>
            <a:lvl1pPr algn="l">
              <a:defRPr sz="1000">
                <a:solidFill>
                  <a:schemeClr val="bg1"/>
                </a:solidFill>
                <a:latin typeface="Arial" panose="020B0604020202020204" pitchFamily="34" charset="0"/>
                <a:cs typeface="Arial" panose="020B0604020202020204" pitchFamily="34" charset="0"/>
              </a:defRPr>
            </a:lvl1pPr>
          </a:lstStyle>
          <a:p>
            <a:r>
              <a:rPr lang="en-US"/>
              <a:t>Leading Person-Centered Care</a:t>
            </a:r>
            <a:endParaRPr lang="en-US" dirty="0"/>
          </a:p>
        </p:txBody>
      </p:sp>
      <p:sp>
        <p:nvSpPr>
          <p:cNvPr id="13" name="Slide Number Placeholder 5">
            <a:extLst>
              <a:ext uri="{FF2B5EF4-FFF2-40B4-BE49-F238E27FC236}">
                <a16:creationId xmlns:a16="http://schemas.microsoft.com/office/drawing/2014/main" id="{442DF36E-44E3-E049-9670-E0381EDD41B7}"/>
              </a:ext>
            </a:extLst>
          </p:cNvPr>
          <p:cNvSpPr>
            <a:spLocks noGrp="1"/>
          </p:cNvSpPr>
          <p:nvPr>
            <p:ph type="sldNum" sz="quarter" idx="12"/>
          </p:nvPr>
        </p:nvSpPr>
        <p:spPr>
          <a:xfrm>
            <a:off x="481738" y="6356350"/>
            <a:ext cx="453668" cy="365125"/>
          </a:xfrm>
          <a:prstGeom prst="rect">
            <a:avLst/>
          </a:prstGeom>
        </p:spPr>
        <p:txBody>
          <a:bodyPr/>
          <a:lstStyle>
            <a:lvl1pPr algn="l">
              <a:defRPr sz="1000">
                <a:solidFill>
                  <a:schemeClr val="bg1"/>
                </a:solidFill>
                <a:latin typeface="Arial" panose="020B0604020202020204" pitchFamily="34" charset="0"/>
                <a:cs typeface="Arial" panose="020B0604020202020204" pitchFamily="34" charset="0"/>
              </a:defRPr>
            </a:lvl1pPr>
          </a:lstStyle>
          <a:p>
            <a:fld id="{94488438-0CD6-5641-89DE-FC224175E66C}" type="slidenum">
              <a:rPr lang="en-US" smtClean="0"/>
              <a:pPr/>
              <a:t>‹#›</a:t>
            </a:fld>
            <a:endParaRPr lang="en-US" dirty="0"/>
          </a:p>
        </p:txBody>
      </p:sp>
    </p:spTree>
    <p:extLst>
      <p:ext uri="{BB962C8B-B14F-4D97-AF65-F5344CB8AC3E}">
        <p14:creationId xmlns:p14="http://schemas.microsoft.com/office/powerpoint/2010/main" val="2855241976"/>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71912-16BC-FB4D-9276-1A6BFECA0DCE}"/>
              </a:ext>
            </a:extLst>
          </p:cNvPr>
          <p:cNvSpPr>
            <a:spLocks noGrp="1"/>
          </p:cNvSpPr>
          <p:nvPr>
            <p:ph type="title"/>
          </p:nvPr>
        </p:nvSpPr>
        <p:spPr>
          <a:xfrm>
            <a:off x="546755" y="475177"/>
            <a:ext cx="10816472" cy="703176"/>
          </a:xfrm>
        </p:spPr>
        <p:txBody>
          <a:bodyPr>
            <a:normAutofit/>
          </a:bodyPr>
          <a:lstStyle>
            <a:lvl1pPr>
              <a:defRPr sz="3200">
                <a:solidFill>
                  <a:srgbClr val="8193CA"/>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F5726857-BC12-7442-946D-66B2FB55BE6F}"/>
              </a:ext>
            </a:extLst>
          </p:cNvPr>
          <p:cNvSpPr>
            <a:spLocks noGrp="1"/>
          </p:cNvSpPr>
          <p:nvPr>
            <p:ph sz="half" idx="1"/>
          </p:nvPr>
        </p:nvSpPr>
        <p:spPr>
          <a:xfrm>
            <a:off x="556183" y="2196449"/>
            <a:ext cx="5184742" cy="3667027"/>
          </a:xfrm>
        </p:spPr>
        <p:txBody>
          <a:bodyPr>
            <a:normAutofit/>
          </a:bodyPr>
          <a:lstStyle>
            <a:lvl1pPr marL="0" indent="0">
              <a:buNone/>
              <a:defRPr sz="1600">
                <a:solidFill>
                  <a:srgbClr val="5B6770"/>
                </a:solidFill>
                <a:latin typeface="Arial" panose="020B0604020202020204" pitchFamily="34" charset="0"/>
                <a:cs typeface="Arial" panose="020B0604020202020204" pitchFamily="34" charset="0"/>
              </a:defRPr>
            </a:lvl1pPr>
            <a:lvl2pPr marL="457200" indent="0">
              <a:buNone/>
              <a:defRPr sz="1600">
                <a:solidFill>
                  <a:srgbClr val="5B6770"/>
                </a:solidFill>
                <a:latin typeface="Arial" panose="020B0604020202020204" pitchFamily="34" charset="0"/>
                <a:cs typeface="Arial" panose="020B0604020202020204" pitchFamily="34" charset="0"/>
              </a:defRPr>
            </a:lvl2pPr>
            <a:lvl3pPr marL="914400" indent="0">
              <a:buNone/>
              <a:defRPr sz="1600">
                <a:solidFill>
                  <a:srgbClr val="5B6770"/>
                </a:solidFill>
                <a:latin typeface="Arial" panose="020B0604020202020204" pitchFamily="34" charset="0"/>
                <a:cs typeface="Arial" panose="020B0604020202020204" pitchFamily="34" charset="0"/>
              </a:defRPr>
            </a:lvl3pPr>
            <a:lvl4pPr marL="1371600" indent="0">
              <a:buNone/>
              <a:defRPr sz="1600">
                <a:solidFill>
                  <a:srgbClr val="5B6770"/>
                </a:solidFill>
                <a:latin typeface="Arial" panose="020B0604020202020204" pitchFamily="34" charset="0"/>
                <a:cs typeface="Arial" panose="020B0604020202020204" pitchFamily="34" charset="0"/>
              </a:defRPr>
            </a:lvl4pPr>
            <a:lvl5pPr marL="1828800" indent="0">
              <a:buNone/>
              <a:defRPr sz="1600">
                <a:solidFill>
                  <a:srgbClr val="5B6770"/>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70E6391-8BB5-DD40-AFCE-BB5E4253EDE2}"/>
              </a:ext>
            </a:extLst>
          </p:cNvPr>
          <p:cNvSpPr>
            <a:spLocks noGrp="1"/>
          </p:cNvSpPr>
          <p:nvPr>
            <p:ph sz="half" idx="2"/>
          </p:nvPr>
        </p:nvSpPr>
        <p:spPr>
          <a:xfrm>
            <a:off x="5861901" y="2196449"/>
            <a:ext cx="5491899" cy="3667027"/>
          </a:xfrm>
        </p:spPr>
        <p:txBody>
          <a:bodyPr>
            <a:normAutofit/>
          </a:bodyPr>
          <a:lstStyle>
            <a:lvl1pPr marL="0" indent="0">
              <a:buFontTx/>
              <a:buNone/>
              <a:defRPr sz="1600">
                <a:solidFill>
                  <a:srgbClr val="5B6770"/>
                </a:solidFill>
                <a:latin typeface="Arial" panose="020B0604020202020204" pitchFamily="34" charset="0"/>
                <a:cs typeface="Arial" panose="020B0604020202020204" pitchFamily="34" charset="0"/>
              </a:defRPr>
            </a:lvl1pPr>
            <a:lvl2pPr marL="457200" indent="0">
              <a:buFontTx/>
              <a:buNone/>
              <a:defRPr sz="1600">
                <a:solidFill>
                  <a:srgbClr val="5B6770"/>
                </a:solidFill>
                <a:latin typeface="Arial" panose="020B0604020202020204" pitchFamily="34" charset="0"/>
                <a:cs typeface="Arial" panose="020B0604020202020204" pitchFamily="34" charset="0"/>
              </a:defRPr>
            </a:lvl2pPr>
            <a:lvl3pPr marL="914400" indent="0">
              <a:buFontTx/>
              <a:buNone/>
              <a:defRPr sz="1600">
                <a:solidFill>
                  <a:srgbClr val="5B6770"/>
                </a:solidFill>
                <a:latin typeface="Arial" panose="020B0604020202020204" pitchFamily="34" charset="0"/>
                <a:cs typeface="Arial" panose="020B0604020202020204" pitchFamily="34" charset="0"/>
              </a:defRPr>
            </a:lvl3pPr>
            <a:lvl4pPr marL="1371600" indent="0">
              <a:buFontTx/>
              <a:buNone/>
              <a:defRPr sz="1600">
                <a:solidFill>
                  <a:srgbClr val="5B6770"/>
                </a:solidFill>
                <a:latin typeface="Arial" panose="020B0604020202020204" pitchFamily="34" charset="0"/>
                <a:cs typeface="Arial" panose="020B0604020202020204" pitchFamily="34" charset="0"/>
              </a:defRPr>
            </a:lvl4pPr>
            <a:lvl5pPr marL="1828800" indent="0">
              <a:buFontTx/>
              <a:buNone/>
              <a:defRPr sz="1600">
                <a:solidFill>
                  <a:srgbClr val="5B6770"/>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3" name="Straight Connector 12">
            <a:extLst>
              <a:ext uri="{FF2B5EF4-FFF2-40B4-BE49-F238E27FC236}">
                <a16:creationId xmlns:a16="http://schemas.microsoft.com/office/drawing/2014/main" id="{56E4B179-C6AC-5043-A408-BC618454A37B}"/>
              </a:ext>
            </a:extLst>
          </p:cNvPr>
          <p:cNvCxnSpPr/>
          <p:nvPr userDrawn="1"/>
        </p:nvCxnSpPr>
        <p:spPr>
          <a:xfrm>
            <a:off x="647700" y="1517933"/>
            <a:ext cx="10706100" cy="0"/>
          </a:xfrm>
          <a:prstGeom prst="line">
            <a:avLst/>
          </a:prstGeom>
          <a:ln>
            <a:solidFill>
              <a:srgbClr val="8193CA"/>
            </a:solidFill>
          </a:ln>
        </p:spPr>
        <p:style>
          <a:lnRef idx="1">
            <a:schemeClr val="accent1"/>
          </a:lnRef>
          <a:fillRef idx="0">
            <a:schemeClr val="accent1"/>
          </a:fillRef>
          <a:effectRef idx="0">
            <a:schemeClr val="accent1"/>
          </a:effectRef>
          <a:fontRef idx="minor">
            <a:schemeClr val="tx1"/>
          </a:fontRef>
        </p:style>
      </p:cxnSp>
      <p:sp>
        <p:nvSpPr>
          <p:cNvPr id="14" name="Date Placeholder 3">
            <a:extLst>
              <a:ext uri="{FF2B5EF4-FFF2-40B4-BE49-F238E27FC236}">
                <a16:creationId xmlns:a16="http://schemas.microsoft.com/office/drawing/2014/main" id="{9AD83BF7-AF66-D144-8780-79297BEA7066}"/>
              </a:ext>
            </a:extLst>
          </p:cNvPr>
          <p:cNvSpPr>
            <a:spLocks noGrp="1"/>
          </p:cNvSpPr>
          <p:nvPr>
            <p:ph type="dt" sz="half" idx="10"/>
          </p:nvPr>
        </p:nvSpPr>
        <p:spPr>
          <a:xfrm>
            <a:off x="1058404" y="6356350"/>
            <a:ext cx="2743200" cy="365125"/>
          </a:xfrm>
          <a:prstGeom prst="rect">
            <a:avLst/>
          </a:prstGeom>
        </p:spPr>
        <p:txBody>
          <a:bodyPr/>
          <a:lstStyle>
            <a:lvl1pPr algn="l">
              <a:defRPr sz="1000">
                <a:solidFill>
                  <a:schemeClr val="bg1"/>
                </a:solidFill>
                <a:latin typeface="Arial" panose="020B0604020202020204" pitchFamily="34" charset="0"/>
                <a:cs typeface="Arial" panose="020B0604020202020204" pitchFamily="34" charset="0"/>
              </a:defRPr>
            </a:lvl1pPr>
          </a:lstStyle>
          <a:p>
            <a:r>
              <a:rPr lang="en-US"/>
              <a:t>Leading Person-Centered Care</a:t>
            </a:r>
            <a:endParaRPr lang="en-US" dirty="0"/>
          </a:p>
        </p:txBody>
      </p:sp>
      <p:sp>
        <p:nvSpPr>
          <p:cNvPr id="15" name="Slide Number Placeholder 5">
            <a:extLst>
              <a:ext uri="{FF2B5EF4-FFF2-40B4-BE49-F238E27FC236}">
                <a16:creationId xmlns:a16="http://schemas.microsoft.com/office/drawing/2014/main" id="{1C17E039-AD36-FA44-BAF6-D69295CC5A93}"/>
              </a:ext>
            </a:extLst>
          </p:cNvPr>
          <p:cNvSpPr>
            <a:spLocks noGrp="1"/>
          </p:cNvSpPr>
          <p:nvPr>
            <p:ph type="sldNum" sz="quarter" idx="12"/>
          </p:nvPr>
        </p:nvSpPr>
        <p:spPr>
          <a:xfrm>
            <a:off x="481738" y="6356350"/>
            <a:ext cx="453668" cy="365125"/>
          </a:xfrm>
          <a:prstGeom prst="rect">
            <a:avLst/>
          </a:prstGeom>
        </p:spPr>
        <p:txBody>
          <a:bodyPr/>
          <a:lstStyle>
            <a:lvl1pPr algn="l">
              <a:defRPr sz="1000">
                <a:solidFill>
                  <a:schemeClr val="bg1"/>
                </a:solidFill>
                <a:latin typeface="Arial" panose="020B0604020202020204" pitchFamily="34" charset="0"/>
                <a:cs typeface="Arial" panose="020B0604020202020204" pitchFamily="34" charset="0"/>
              </a:defRPr>
            </a:lvl1pPr>
          </a:lstStyle>
          <a:p>
            <a:fld id="{94488438-0CD6-5641-89DE-FC224175E66C}" type="slidenum">
              <a:rPr lang="en-US" smtClean="0"/>
              <a:pPr/>
              <a:t>‹#›</a:t>
            </a:fld>
            <a:endParaRPr lang="en-US" dirty="0"/>
          </a:p>
        </p:txBody>
      </p:sp>
    </p:spTree>
    <p:extLst>
      <p:ext uri="{BB962C8B-B14F-4D97-AF65-F5344CB8AC3E}">
        <p14:creationId xmlns:p14="http://schemas.microsoft.com/office/powerpoint/2010/main" val="3149151030"/>
      </p:ext>
    </p:extLst>
  </p:cSld>
  <p:clrMapOvr>
    <a:masterClrMapping/>
  </p:clrMapOvr>
  <p:transition>
    <p:fade/>
  </p:transition>
  <p:extLst>
    <p:ext uri="{DCECCB84-F9BA-43D5-87BE-67443E8EF086}">
      <p15:sldGuideLst xmlns:p15="http://schemas.microsoft.com/office/powerpoint/2012/main">
        <p15:guide id="1" pos="40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414990C-8F10-5544-AF46-914302DE2F77}"/>
              </a:ext>
            </a:extLst>
          </p:cNvPr>
          <p:cNvSpPr>
            <a:spLocks noGrp="1"/>
          </p:cNvSpPr>
          <p:nvPr>
            <p:ph type="body" idx="1"/>
          </p:nvPr>
        </p:nvSpPr>
        <p:spPr>
          <a:xfrm>
            <a:off x="604118" y="1681163"/>
            <a:ext cx="5157787" cy="823912"/>
          </a:xfrm>
        </p:spPr>
        <p:txBody>
          <a:bodyPr anchor="b">
            <a:normAutofit/>
          </a:bodyPr>
          <a:lstStyle>
            <a:lvl1pPr marL="0" indent="0">
              <a:buNone/>
              <a:defRPr sz="2000" b="1">
                <a:solidFill>
                  <a:srgbClr val="4F5FAB"/>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869DFA2B-08B0-634D-AF4C-96A4ADADF041}"/>
              </a:ext>
            </a:extLst>
          </p:cNvPr>
          <p:cNvSpPr>
            <a:spLocks noGrp="1"/>
          </p:cNvSpPr>
          <p:nvPr>
            <p:ph sz="half" idx="2"/>
          </p:nvPr>
        </p:nvSpPr>
        <p:spPr>
          <a:xfrm>
            <a:off x="604118" y="2505075"/>
            <a:ext cx="5157787" cy="3684588"/>
          </a:xfrm>
        </p:spPr>
        <p:txBody>
          <a:bodyPr>
            <a:normAutofit/>
          </a:bodyPr>
          <a:lstStyle>
            <a:lvl1pPr>
              <a:defRPr sz="1600">
                <a:solidFill>
                  <a:srgbClr val="5B6770"/>
                </a:solidFill>
                <a:latin typeface="Arial" panose="020B0604020202020204" pitchFamily="34" charset="0"/>
                <a:cs typeface="Arial" panose="020B0604020202020204" pitchFamily="34" charset="0"/>
              </a:defRPr>
            </a:lvl1pPr>
            <a:lvl2pPr>
              <a:defRPr sz="1600">
                <a:solidFill>
                  <a:srgbClr val="5B6770"/>
                </a:solidFill>
                <a:latin typeface="Arial" panose="020B0604020202020204" pitchFamily="34" charset="0"/>
                <a:cs typeface="Arial" panose="020B0604020202020204" pitchFamily="34" charset="0"/>
              </a:defRPr>
            </a:lvl2pPr>
            <a:lvl3pPr>
              <a:defRPr sz="1600">
                <a:solidFill>
                  <a:srgbClr val="5B6770"/>
                </a:solidFill>
                <a:latin typeface="Arial" panose="020B0604020202020204" pitchFamily="34" charset="0"/>
                <a:cs typeface="Arial" panose="020B0604020202020204" pitchFamily="34" charset="0"/>
              </a:defRPr>
            </a:lvl3pPr>
            <a:lvl4pPr>
              <a:defRPr sz="1600">
                <a:solidFill>
                  <a:srgbClr val="5B6770"/>
                </a:solidFill>
                <a:latin typeface="Arial" panose="020B0604020202020204" pitchFamily="34" charset="0"/>
                <a:cs typeface="Arial" panose="020B0604020202020204" pitchFamily="34" charset="0"/>
              </a:defRPr>
            </a:lvl4pPr>
            <a:lvl5pPr>
              <a:defRPr sz="1600">
                <a:solidFill>
                  <a:srgbClr val="5B6770"/>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61E25FF2-F498-8E44-B91C-15CA2D2C2E73}"/>
              </a:ext>
            </a:extLst>
          </p:cNvPr>
          <p:cNvSpPr>
            <a:spLocks noGrp="1"/>
          </p:cNvSpPr>
          <p:nvPr>
            <p:ph type="dt" sz="half" idx="10"/>
          </p:nvPr>
        </p:nvSpPr>
        <p:spPr>
          <a:xfrm>
            <a:off x="1058404" y="6356350"/>
            <a:ext cx="2743200" cy="365125"/>
          </a:xfrm>
          <a:prstGeom prst="rect">
            <a:avLst/>
          </a:prstGeom>
        </p:spPr>
        <p:txBody>
          <a:bodyPr/>
          <a:lstStyle>
            <a:lvl1pPr algn="l">
              <a:defRPr sz="1000">
                <a:solidFill>
                  <a:schemeClr val="bg1"/>
                </a:solidFill>
                <a:latin typeface="Arial" panose="020B0604020202020204" pitchFamily="34" charset="0"/>
                <a:cs typeface="Arial" panose="020B0604020202020204" pitchFamily="34" charset="0"/>
              </a:defRPr>
            </a:lvl1pPr>
          </a:lstStyle>
          <a:p>
            <a:r>
              <a:rPr lang="en-US"/>
              <a:t>Leading Person-Centered Care</a:t>
            </a:r>
            <a:endParaRPr lang="en-US" dirty="0"/>
          </a:p>
        </p:txBody>
      </p:sp>
      <p:sp>
        <p:nvSpPr>
          <p:cNvPr id="11" name="Slide Number Placeholder 5">
            <a:extLst>
              <a:ext uri="{FF2B5EF4-FFF2-40B4-BE49-F238E27FC236}">
                <a16:creationId xmlns:a16="http://schemas.microsoft.com/office/drawing/2014/main" id="{56FE9DCA-E505-1D42-97F1-68A852779183}"/>
              </a:ext>
            </a:extLst>
          </p:cNvPr>
          <p:cNvSpPr>
            <a:spLocks noGrp="1"/>
          </p:cNvSpPr>
          <p:nvPr>
            <p:ph type="sldNum" sz="quarter" idx="12"/>
          </p:nvPr>
        </p:nvSpPr>
        <p:spPr>
          <a:xfrm>
            <a:off x="481738" y="6356350"/>
            <a:ext cx="453668" cy="365125"/>
          </a:xfrm>
          <a:prstGeom prst="rect">
            <a:avLst/>
          </a:prstGeom>
        </p:spPr>
        <p:txBody>
          <a:bodyPr/>
          <a:lstStyle>
            <a:lvl1pPr algn="l">
              <a:defRPr sz="1000">
                <a:solidFill>
                  <a:schemeClr val="bg1"/>
                </a:solidFill>
                <a:latin typeface="Arial" panose="020B0604020202020204" pitchFamily="34" charset="0"/>
                <a:cs typeface="Arial" panose="020B0604020202020204" pitchFamily="34" charset="0"/>
              </a:defRPr>
            </a:lvl1pPr>
          </a:lstStyle>
          <a:p>
            <a:fld id="{94488438-0CD6-5641-89DE-FC224175E66C}" type="slidenum">
              <a:rPr lang="en-US" smtClean="0"/>
              <a:pPr/>
              <a:t>‹#›</a:t>
            </a:fld>
            <a:endParaRPr lang="en-US" dirty="0"/>
          </a:p>
        </p:txBody>
      </p:sp>
      <p:sp>
        <p:nvSpPr>
          <p:cNvPr id="13" name="Title 1">
            <a:extLst>
              <a:ext uri="{FF2B5EF4-FFF2-40B4-BE49-F238E27FC236}">
                <a16:creationId xmlns:a16="http://schemas.microsoft.com/office/drawing/2014/main" id="{828449AB-4BE4-6F42-9E12-946B8FDE1B9A}"/>
              </a:ext>
            </a:extLst>
          </p:cNvPr>
          <p:cNvSpPr>
            <a:spLocks noGrp="1"/>
          </p:cNvSpPr>
          <p:nvPr>
            <p:ph type="title"/>
          </p:nvPr>
        </p:nvSpPr>
        <p:spPr>
          <a:xfrm>
            <a:off x="546755" y="475177"/>
            <a:ext cx="10816472" cy="703176"/>
          </a:xfrm>
        </p:spPr>
        <p:txBody>
          <a:bodyPr>
            <a:normAutofit/>
          </a:bodyPr>
          <a:lstStyle>
            <a:lvl1pPr>
              <a:defRPr sz="3200">
                <a:solidFill>
                  <a:srgbClr val="8193CA"/>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4" name="Title 1">
            <a:extLst>
              <a:ext uri="{FF2B5EF4-FFF2-40B4-BE49-F238E27FC236}">
                <a16:creationId xmlns:a16="http://schemas.microsoft.com/office/drawing/2014/main" id="{DECC6030-715E-D943-92E2-525ED3EB56FB}"/>
              </a:ext>
            </a:extLst>
          </p:cNvPr>
          <p:cNvSpPr txBox="1">
            <a:spLocks/>
          </p:cNvSpPr>
          <p:nvPr userDrawn="1"/>
        </p:nvSpPr>
        <p:spPr>
          <a:xfrm>
            <a:off x="556182" y="965368"/>
            <a:ext cx="10816472" cy="5525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rgbClr val="8193CA"/>
                </a:solidFill>
                <a:latin typeface="Arial" panose="020B0604020202020204" pitchFamily="34" charset="0"/>
                <a:ea typeface="+mj-ea"/>
                <a:cs typeface="Arial" panose="020B0604020202020204" pitchFamily="34" charset="0"/>
              </a:defRPr>
            </a:lvl1pPr>
          </a:lstStyle>
          <a:p>
            <a:r>
              <a:rPr lang="en-US" sz="1400" b="1" spc="0" dirty="0">
                <a:solidFill>
                  <a:srgbClr val="5B6770"/>
                </a:solidFill>
              </a:rPr>
              <a:t>CLICK TO EDIT MASTER TITLE STYLE</a:t>
            </a:r>
          </a:p>
        </p:txBody>
      </p:sp>
      <p:cxnSp>
        <p:nvCxnSpPr>
          <p:cNvPr id="15" name="Straight Connector 14">
            <a:extLst>
              <a:ext uri="{FF2B5EF4-FFF2-40B4-BE49-F238E27FC236}">
                <a16:creationId xmlns:a16="http://schemas.microsoft.com/office/drawing/2014/main" id="{3C439AA9-3DE5-CF4F-8743-0F06BB531B98}"/>
              </a:ext>
            </a:extLst>
          </p:cNvPr>
          <p:cNvCxnSpPr/>
          <p:nvPr userDrawn="1"/>
        </p:nvCxnSpPr>
        <p:spPr>
          <a:xfrm>
            <a:off x="647700" y="1517933"/>
            <a:ext cx="10706100" cy="0"/>
          </a:xfrm>
          <a:prstGeom prst="line">
            <a:avLst/>
          </a:prstGeom>
          <a:ln>
            <a:solidFill>
              <a:srgbClr val="8193C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008209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CEE37996-1080-0A44-A45A-0D38DDFB5897}"/>
              </a:ext>
            </a:extLst>
          </p:cNvPr>
          <p:cNvSpPr>
            <a:spLocks noGrp="1"/>
          </p:cNvSpPr>
          <p:nvPr>
            <p:ph type="dt" sz="half" idx="10"/>
          </p:nvPr>
        </p:nvSpPr>
        <p:spPr>
          <a:xfrm>
            <a:off x="1058404" y="6356350"/>
            <a:ext cx="2743200" cy="365125"/>
          </a:xfrm>
          <a:prstGeom prst="rect">
            <a:avLst/>
          </a:prstGeom>
        </p:spPr>
        <p:txBody>
          <a:bodyPr/>
          <a:lstStyle>
            <a:lvl1pPr algn="l">
              <a:defRPr sz="1000">
                <a:solidFill>
                  <a:schemeClr val="bg1"/>
                </a:solidFill>
                <a:latin typeface="Arial" panose="020B0604020202020204" pitchFamily="34" charset="0"/>
                <a:cs typeface="Arial" panose="020B0604020202020204" pitchFamily="34" charset="0"/>
              </a:defRPr>
            </a:lvl1pPr>
          </a:lstStyle>
          <a:p>
            <a:r>
              <a:rPr lang="en-US"/>
              <a:t>Leading Person-Centered Care</a:t>
            </a:r>
            <a:endParaRPr lang="en-US" dirty="0"/>
          </a:p>
        </p:txBody>
      </p:sp>
      <p:sp>
        <p:nvSpPr>
          <p:cNvPr id="8" name="Slide Number Placeholder 5">
            <a:extLst>
              <a:ext uri="{FF2B5EF4-FFF2-40B4-BE49-F238E27FC236}">
                <a16:creationId xmlns:a16="http://schemas.microsoft.com/office/drawing/2014/main" id="{7BC1A921-AD71-E146-87FB-A79EB8E75971}"/>
              </a:ext>
            </a:extLst>
          </p:cNvPr>
          <p:cNvSpPr>
            <a:spLocks noGrp="1"/>
          </p:cNvSpPr>
          <p:nvPr>
            <p:ph type="sldNum" sz="quarter" idx="12"/>
          </p:nvPr>
        </p:nvSpPr>
        <p:spPr>
          <a:xfrm>
            <a:off x="481738" y="6356350"/>
            <a:ext cx="453668" cy="365125"/>
          </a:xfrm>
          <a:prstGeom prst="rect">
            <a:avLst/>
          </a:prstGeom>
        </p:spPr>
        <p:txBody>
          <a:bodyPr/>
          <a:lstStyle>
            <a:lvl1pPr algn="l">
              <a:defRPr sz="1000">
                <a:solidFill>
                  <a:schemeClr val="bg1"/>
                </a:solidFill>
                <a:latin typeface="Arial" panose="020B0604020202020204" pitchFamily="34" charset="0"/>
                <a:cs typeface="Arial" panose="020B0604020202020204" pitchFamily="34" charset="0"/>
              </a:defRPr>
            </a:lvl1pPr>
          </a:lstStyle>
          <a:p>
            <a:fld id="{94488438-0CD6-5641-89DE-FC224175E66C}" type="slidenum">
              <a:rPr lang="en-US" smtClean="0"/>
              <a:pPr/>
              <a:t>‹#›</a:t>
            </a:fld>
            <a:endParaRPr lang="en-US" dirty="0"/>
          </a:p>
        </p:txBody>
      </p:sp>
    </p:spTree>
    <p:extLst>
      <p:ext uri="{BB962C8B-B14F-4D97-AF65-F5344CB8AC3E}">
        <p14:creationId xmlns:p14="http://schemas.microsoft.com/office/powerpoint/2010/main" val="180396631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4.emf"/><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A6DEF1-021B-4564-97AD-F57B1B50D5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D0F6917-F0FF-404F-99C4-D04B667C17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290142-FA0D-456A-8ACE-10E15F9CBF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F81B84-E477-46A9-9484-459F50BDC23E}" type="datetimeFigureOut">
              <a:rPr lang="en-US" smtClean="0"/>
              <a:t>3/27/2020</a:t>
            </a:fld>
            <a:endParaRPr lang="en-US"/>
          </a:p>
        </p:txBody>
      </p:sp>
      <p:sp>
        <p:nvSpPr>
          <p:cNvPr id="5" name="Footer Placeholder 4">
            <a:extLst>
              <a:ext uri="{FF2B5EF4-FFF2-40B4-BE49-F238E27FC236}">
                <a16:creationId xmlns:a16="http://schemas.microsoft.com/office/drawing/2014/main" id="{7C99601D-4824-4B2F-AB17-FE4C900B37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6604C92-0FFF-4E8B-97B9-3D94A237E7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6C52A-1F7C-4A2E-BAE8-638D03F01DFA}" type="slidenum">
              <a:rPr lang="en-US" smtClean="0"/>
              <a:t>‹#›</a:t>
            </a:fld>
            <a:endParaRPr lang="en-US"/>
          </a:p>
        </p:txBody>
      </p:sp>
      <p:pic>
        <p:nvPicPr>
          <p:cNvPr id="8" name="Picture 7" descr="A close up of a logo&#10;&#10;Description automatically generated">
            <a:extLst>
              <a:ext uri="{FF2B5EF4-FFF2-40B4-BE49-F238E27FC236}">
                <a16:creationId xmlns:a16="http://schemas.microsoft.com/office/drawing/2014/main" id="{5837D536-8366-4F9E-83C6-184D5980156D}"/>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Tree>
    <p:extLst>
      <p:ext uri="{BB962C8B-B14F-4D97-AF65-F5344CB8AC3E}">
        <p14:creationId xmlns:p14="http://schemas.microsoft.com/office/powerpoint/2010/main" val="7539301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D7C123-5C2C-5E48-A97D-722C2FECA7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D003A29-F2D7-CF44-9E1A-5D65DCA82A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039F9681-136C-7E4D-8AAD-24F2BB807D9F}"/>
              </a:ext>
            </a:extLst>
          </p:cNvPr>
          <p:cNvSpPr/>
          <p:nvPr userDrawn="1"/>
        </p:nvSpPr>
        <p:spPr>
          <a:xfrm>
            <a:off x="0" y="6075082"/>
            <a:ext cx="12192000" cy="782918"/>
          </a:xfrm>
          <a:prstGeom prst="rect">
            <a:avLst/>
          </a:prstGeom>
          <a:solidFill>
            <a:srgbClr val="8193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Date Placeholder 3">
            <a:extLst>
              <a:ext uri="{FF2B5EF4-FFF2-40B4-BE49-F238E27FC236}">
                <a16:creationId xmlns:a16="http://schemas.microsoft.com/office/drawing/2014/main" id="{E51E17C3-4354-0945-9133-6D89F6F4FBAF}"/>
              </a:ext>
            </a:extLst>
          </p:cNvPr>
          <p:cNvSpPr>
            <a:spLocks noGrp="1"/>
          </p:cNvSpPr>
          <p:nvPr>
            <p:ph type="dt" sz="half" idx="2"/>
          </p:nvPr>
        </p:nvSpPr>
        <p:spPr>
          <a:xfrm>
            <a:off x="838200" y="6356350"/>
            <a:ext cx="2743200" cy="365125"/>
          </a:xfrm>
          <a:prstGeom prst="rect">
            <a:avLst/>
          </a:prstGeom>
        </p:spPr>
        <p:txBody>
          <a:bodyPr/>
          <a:lstStyle>
            <a:lvl1pPr algn="l">
              <a:defRPr sz="1000">
                <a:solidFill>
                  <a:schemeClr val="bg1"/>
                </a:solidFill>
                <a:latin typeface="Arial" panose="020B0604020202020204" pitchFamily="34" charset="0"/>
                <a:cs typeface="Arial" panose="020B0604020202020204" pitchFamily="34" charset="0"/>
              </a:defRPr>
            </a:lvl1pPr>
          </a:lstStyle>
          <a:p>
            <a:r>
              <a:rPr lang="en-US"/>
              <a:t>Leading Person-Centered Care</a:t>
            </a:r>
            <a:endParaRPr lang="en-US" dirty="0"/>
          </a:p>
        </p:txBody>
      </p:sp>
      <p:pic>
        <p:nvPicPr>
          <p:cNvPr id="10" name="Picture 9">
            <a:extLst>
              <a:ext uri="{FF2B5EF4-FFF2-40B4-BE49-F238E27FC236}">
                <a16:creationId xmlns:a16="http://schemas.microsoft.com/office/drawing/2014/main" id="{97297715-1896-AC47-B0FE-AC1AA8C475E5}"/>
              </a:ext>
            </a:extLst>
          </p:cNvPr>
          <p:cNvPicPr>
            <a:picLocks noChangeAspect="1"/>
          </p:cNvPicPr>
          <p:nvPr userDrawn="1"/>
        </p:nvPicPr>
        <p:blipFill>
          <a:blip r:embed="rId6"/>
          <a:stretch>
            <a:fillRect/>
          </a:stretch>
        </p:blipFill>
        <p:spPr>
          <a:xfrm>
            <a:off x="9992219" y="6334793"/>
            <a:ext cx="1361581" cy="324055"/>
          </a:xfrm>
          <a:prstGeom prst="rect">
            <a:avLst/>
          </a:prstGeom>
        </p:spPr>
      </p:pic>
    </p:spTree>
    <p:extLst>
      <p:ext uri="{BB962C8B-B14F-4D97-AF65-F5344CB8AC3E}">
        <p14:creationId xmlns:p14="http://schemas.microsoft.com/office/powerpoint/2010/main" val="2511499334"/>
      </p:ext>
    </p:extLst>
  </p:cSld>
  <p:clrMap bg1="lt1" tx1="dk1" bg2="lt2" tx2="dk2" accent1="accent1" accent2="accent2" accent3="accent3" accent4="accent4" accent5="accent5" accent6="accent6" hlink="hlink" folHlink="folHlink"/>
  <p:sldLayoutIdLst>
    <p:sldLayoutId id="2147483675" r:id="rId1"/>
    <p:sldLayoutId id="2147483682" r:id="rId2"/>
    <p:sldLayoutId id="2147483683" r:id="rId3"/>
    <p:sldLayoutId id="2147483689" r:id="rId4"/>
  </p:sldLayoutIdLst>
  <p:transition>
    <p:fade/>
  </p:transition>
  <p:hf hdr="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hyperlink" Target="http://www.freewill.co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jpeg"/><Relationship Id="rId3" Type="http://schemas.openxmlformats.org/officeDocument/2006/relationships/image" Target="../media/image8.jpeg"/><Relationship Id="rId7" Type="http://schemas.openxmlformats.org/officeDocument/2006/relationships/image" Target="../media/image12.jpeg"/><Relationship Id="rId12"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 Id="rId14" Type="http://schemas.openxmlformats.org/officeDocument/2006/relationships/image" Target="../media/image19.jpg"/></Relationships>
</file>

<file path=ppt/slides/_rels/slide5.xml.rels><?xml version="1.0" encoding="UTF-8" standalone="yes"?>
<Relationships xmlns="http://schemas.openxmlformats.org/package/2006/relationships"><Relationship Id="rId3" Type="http://schemas.openxmlformats.org/officeDocument/2006/relationships/hyperlink" Target="https://www.newyorklife.com/who-we-are/agap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0.tmp"/></Relationships>
</file>

<file path=ppt/slides/_rels/slide6.xml.rels><?xml version="1.0" encoding="UTF-8" standalone="yes"?>
<Relationships xmlns="http://schemas.openxmlformats.org/package/2006/relationships"><Relationship Id="rId3" Type="http://schemas.openxmlformats.org/officeDocument/2006/relationships/image" Target="../media/image21.tmp"/><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tmp"/><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www.caring.com/caregivers/estate-planning/wills-survey/" TargetMode="External"/><Relationship Id="rId4" Type="http://schemas.openxmlformats.org/officeDocument/2006/relationships/image" Target="../media/image23.tm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6.jpg"/><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jpg"/></Relationships>
</file>

<file path=ppt/slides/_rels/slide11.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29.jpg"/><Relationship Id="rId4" Type="http://schemas.openxmlformats.org/officeDocument/2006/relationships/diagramLayout" Target="../diagrams/layout1.xml"/><Relationship Id="rId9" Type="http://schemas.openxmlformats.org/officeDocument/2006/relationships/image" Target="../media/image28.jpg"/></Relationships>
</file>

<file path=ppt/slides/_rels/slide1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2.tmp"/><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34.tmp"/><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7.tmp"/></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39.jpg"/></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2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jp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6.tmp"/><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8.tmp"/><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5.jpg"/><Relationship Id="rId4" Type="http://schemas.openxmlformats.org/officeDocument/2006/relationships/image" Target="../media/image54.jpeg"/></Relationships>
</file>

<file path=ppt/slides/_rels/slide3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6.jpg"/></Relationships>
</file>

<file path=ppt/slides/_rels/slide38.xml.rels><?xml version="1.0" encoding="UTF-8" standalone="yes"?>
<Relationships xmlns="http://schemas.openxmlformats.org/package/2006/relationships"><Relationship Id="rId3" Type="http://schemas.openxmlformats.org/officeDocument/2006/relationships/image" Target="../media/image57.tmp"/><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s://journeycare.giftplans.org/index.php?cID=241"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futurefocus.net/Haven/scenario1.htm"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8.tmp"/></Relationships>
</file>

<file path=ppt/slides/_rels/slide40.xml.rels><?xml version="1.0" encoding="UTF-8" standalone="yes"?>
<Relationships xmlns="http://schemas.openxmlformats.org/package/2006/relationships"><Relationship Id="rId3" Type="http://schemas.openxmlformats.org/officeDocument/2006/relationships/image" Target="../media/image59.tmp"/><Relationship Id="rId2" Type="http://schemas.openxmlformats.org/officeDocument/2006/relationships/notesSlide" Target="../notesSlides/notesSlide40.xml"/><Relationship Id="rId1" Type="http://schemas.openxmlformats.org/officeDocument/2006/relationships/slideLayout" Target="../slideLayouts/slideLayout4.xml"/><Relationship Id="rId5" Type="http://schemas.openxmlformats.org/officeDocument/2006/relationships/image" Target="../media/image61.png"/><Relationship Id="rId4" Type="http://schemas.openxmlformats.org/officeDocument/2006/relationships/image" Target="../media/image60.tmp"/></Relationships>
</file>

<file path=ppt/slides/_rels/slide41.xml.rels><?xml version="1.0" encoding="UTF-8" standalone="yes"?>
<Relationships xmlns="http://schemas.openxmlformats.org/package/2006/relationships"><Relationship Id="rId3" Type="http://schemas.openxmlformats.org/officeDocument/2006/relationships/image" Target="../media/image62.tmp"/><Relationship Id="rId2" Type="http://schemas.openxmlformats.org/officeDocument/2006/relationships/notesSlide" Target="../notesSlides/notesSlide41.xml"/><Relationship Id="rId1" Type="http://schemas.openxmlformats.org/officeDocument/2006/relationships/slideLayout" Target="../slideLayouts/slideLayout4.xml"/><Relationship Id="rId5" Type="http://schemas.openxmlformats.org/officeDocument/2006/relationships/image" Target="../media/image61.png"/><Relationship Id="rId4" Type="http://schemas.openxmlformats.org/officeDocument/2006/relationships/image" Target="../media/image63.tmp"/></Relationships>
</file>

<file path=ppt/slides/_rels/slide42.xml.rels><?xml version="1.0" encoding="UTF-8" standalone="yes"?>
<Relationships xmlns="http://schemas.openxmlformats.org/package/2006/relationships"><Relationship Id="rId3" Type="http://schemas.openxmlformats.org/officeDocument/2006/relationships/image" Target="../media/image64.tmp"/><Relationship Id="rId2" Type="http://schemas.openxmlformats.org/officeDocument/2006/relationships/notesSlide" Target="../notesSlides/notesSlide42.xml"/><Relationship Id="rId1" Type="http://schemas.openxmlformats.org/officeDocument/2006/relationships/slideLayout" Target="../slideLayouts/slideLayout4.xml"/><Relationship Id="rId5" Type="http://schemas.openxmlformats.org/officeDocument/2006/relationships/image" Target="../media/image61.png"/><Relationship Id="rId4" Type="http://schemas.openxmlformats.org/officeDocument/2006/relationships/hyperlink" Target="https://delawarehospice.plannedgiving.org/sample-gift-language"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www.freewill.com/"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65.tmp"/></Relationships>
</file>

<file path=ppt/slides/_rels/slide44.xml.rels><?xml version="1.0" encoding="UTF-8" standalone="yes"?>
<Relationships xmlns="http://schemas.openxmlformats.org/package/2006/relationships"><Relationship Id="rId3" Type="http://schemas.openxmlformats.org/officeDocument/2006/relationships/image" Target="../media/image66.tmp"/><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67.tmp"/><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69.tmp"/><Relationship Id="rId4" Type="http://schemas.openxmlformats.org/officeDocument/2006/relationships/image" Target="../media/image68.tmp"/></Relationships>
</file>

<file path=ppt/slides/_rels/slide46.xml.rels><?xml version="1.0" encoding="UTF-8" standalone="yes"?>
<Relationships xmlns="http://schemas.openxmlformats.org/package/2006/relationships"><Relationship Id="rId3" Type="http://schemas.openxmlformats.org/officeDocument/2006/relationships/image" Target="../media/image70.tmp"/><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frederickhealthhospice.org/documents/HFC-Living-Legacy-Brochure.pdf"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70.tmp"/></Relationships>
</file>

<file path=ppt/slides/_rels/slide48.xml.rels><?xml version="1.0" encoding="UTF-8" standalone="yes"?>
<Relationships xmlns="http://schemas.openxmlformats.org/package/2006/relationships"><Relationship Id="rId3" Type="http://schemas.openxmlformats.org/officeDocument/2006/relationships/image" Target="../media/image71.tmp"/><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70.tmp"/></Relationships>
</file>

<file path=ppt/slides/_rels/slide49.xml.rels><?xml version="1.0" encoding="UTF-8" standalone="yes"?>
<Relationships xmlns="http://schemas.openxmlformats.org/package/2006/relationships"><Relationship Id="rId3" Type="http://schemas.openxmlformats.org/officeDocument/2006/relationships/image" Target="../media/image70.tmp"/><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journeycare.giftplans.org/index.php?cID=163"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hyperlink" Target="https://journeycare.giftplans.org/index.php?cID=326"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74.tmp"/><Relationship Id="rId2" Type="http://schemas.openxmlformats.org/officeDocument/2006/relationships/notesSlide" Target="../notesSlides/notesSlide51.xml"/><Relationship Id="rId1" Type="http://schemas.openxmlformats.org/officeDocument/2006/relationships/slideLayout" Target="../slideLayouts/slideLayout4.xml"/><Relationship Id="rId4" Type="http://schemas.openxmlformats.org/officeDocument/2006/relationships/image" Target="../media/image75.tmp"/></Relationships>
</file>

<file path=ppt/slides/_rels/slide52.xml.rels><?xml version="1.0" encoding="UTF-8" standalone="yes"?>
<Relationships xmlns="http://schemas.openxmlformats.org/package/2006/relationships"><Relationship Id="rId8" Type="http://schemas.openxmlformats.org/officeDocument/2006/relationships/hyperlink" Target="http://www.stelter.com/" TargetMode="External"/><Relationship Id="rId3" Type="http://schemas.openxmlformats.org/officeDocument/2006/relationships/hyperlink" Target="http://www.crescendointeractive.com/" TargetMode="External"/><Relationship Id="rId7" Type="http://schemas.openxmlformats.org/officeDocument/2006/relationships/hyperlink" Target="http://www.sharpenet.com/"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hyperlink" Target="https://plannedgiving.com/" TargetMode="External"/><Relationship Id="rId5" Type="http://schemas.openxmlformats.org/officeDocument/2006/relationships/hyperlink" Target="https://pentera.com/" TargetMode="External"/><Relationship Id="rId4" Type="http://schemas.openxmlformats.org/officeDocument/2006/relationships/hyperlink" Target="http://www.futurefocus.net/" TargetMode="External"/><Relationship Id="rId9" Type="http://schemas.openxmlformats.org/officeDocument/2006/relationships/image" Target="../media/image76.jpg"/></Relationships>
</file>

<file path=ppt/slides/_rels/slide53.xml.rels><?xml version="1.0" encoding="UTF-8" standalone="yes"?>
<Relationships xmlns="http://schemas.openxmlformats.org/package/2006/relationships"><Relationship Id="rId3" Type="http://schemas.openxmlformats.org/officeDocument/2006/relationships/hyperlink" Target="http://futurefocus.net/Haven/HavenHospiceBequestArrangements.pdf"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hyperlink" Target="http://futurefocus.net/Haven/HavenBequestLettertoAttorney.pdf"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hyperlink" Target="mailto:james@connellandassoc.com" TargetMode="External"/><Relationship Id="rId4" Type="http://schemas.openxmlformats.org/officeDocument/2006/relationships/hyperlink" Target="https://www.nhpco.org/lac202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5C65A7EB-038A-4216-A733-765FEA8E035B}"/>
              </a:ext>
            </a:extLst>
          </p:cNvPr>
          <p:cNvSpPr>
            <a:spLocks noGrp="1"/>
          </p:cNvSpPr>
          <p:nvPr>
            <p:ph type="ctrTitle"/>
          </p:nvPr>
        </p:nvSpPr>
        <p:spPr>
          <a:xfrm>
            <a:off x="5175681" y="1122363"/>
            <a:ext cx="5978093" cy="2387600"/>
          </a:xfrm>
        </p:spPr>
        <p:txBody>
          <a:bodyPr>
            <a:normAutofit fontScale="90000"/>
          </a:bodyPr>
          <a:lstStyle/>
          <a:p>
            <a:r>
              <a:rPr lang="en-US" dirty="0">
                <a:solidFill>
                  <a:schemeClr val="accent1"/>
                </a:solidFill>
              </a:rPr>
              <a:t>Creating an Omnipresent Legacy Bequest Program</a:t>
            </a:r>
          </a:p>
        </p:txBody>
      </p:sp>
      <p:sp>
        <p:nvSpPr>
          <p:cNvPr id="17" name="Subtitle 16">
            <a:extLst>
              <a:ext uri="{FF2B5EF4-FFF2-40B4-BE49-F238E27FC236}">
                <a16:creationId xmlns:a16="http://schemas.microsoft.com/office/drawing/2014/main" id="{566D547B-4BED-4902-AA00-3EA4A15A6D6C}"/>
              </a:ext>
            </a:extLst>
          </p:cNvPr>
          <p:cNvSpPr>
            <a:spLocks noGrp="1"/>
          </p:cNvSpPr>
          <p:nvPr>
            <p:ph type="subTitle" idx="1"/>
          </p:nvPr>
        </p:nvSpPr>
        <p:spPr>
          <a:xfrm>
            <a:off x="5175680" y="3602037"/>
            <a:ext cx="5716438" cy="2133599"/>
          </a:xfrm>
        </p:spPr>
        <p:txBody>
          <a:bodyPr>
            <a:normAutofit lnSpcReduction="10000"/>
          </a:bodyPr>
          <a:lstStyle/>
          <a:p>
            <a:endParaRPr lang="en-US" dirty="0"/>
          </a:p>
          <a:p>
            <a:r>
              <a:rPr lang="en-US" dirty="0"/>
              <a:t>James E. Connell FAHP, CSA</a:t>
            </a:r>
          </a:p>
          <a:p>
            <a:r>
              <a:rPr lang="en-US" dirty="0"/>
              <a:t>President, Connell and Associates</a:t>
            </a:r>
          </a:p>
          <a:p>
            <a:r>
              <a:rPr lang="en-US" dirty="0">
                <a:hlinkClick r:id="rId3"/>
              </a:rPr>
              <a:t>james@connellandassoc.com</a:t>
            </a:r>
            <a:endParaRPr lang="en-US" dirty="0"/>
          </a:p>
          <a:p>
            <a:r>
              <a:rPr lang="en-US" dirty="0"/>
              <a:t>March, 2020</a:t>
            </a:r>
          </a:p>
          <a:p>
            <a:endParaRPr lang="en-US" dirty="0"/>
          </a:p>
        </p:txBody>
      </p:sp>
    </p:spTree>
    <p:extLst>
      <p:ext uri="{BB962C8B-B14F-4D97-AF65-F5344CB8AC3E}">
        <p14:creationId xmlns:p14="http://schemas.microsoft.com/office/powerpoint/2010/main" val="412541517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6E4988E-D77C-4EA7-A87D-6F4D09ECBAB0}"/>
              </a:ext>
            </a:extLst>
          </p:cNvPr>
          <p:cNvSpPr>
            <a:spLocks noGrp="1"/>
          </p:cNvSpPr>
          <p:nvPr>
            <p:ph type="title"/>
          </p:nvPr>
        </p:nvSpPr>
        <p:spPr/>
        <p:txBody>
          <a:bodyPr/>
          <a:lstStyle/>
          <a:p>
            <a:r>
              <a:rPr lang="en-US" b="1" dirty="0"/>
              <a:t>Woman leaves $13M fortune to pet cat</a:t>
            </a:r>
          </a:p>
        </p:txBody>
      </p:sp>
      <p:pic>
        <p:nvPicPr>
          <p:cNvPr id="8" name="Content Placeholder 7">
            <a:extLst>
              <a:ext uri="{FF2B5EF4-FFF2-40B4-BE49-F238E27FC236}">
                <a16:creationId xmlns:a16="http://schemas.microsoft.com/office/drawing/2014/main" id="{0F99CA6E-9EF4-45F1-9862-65E682E0895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90986" y="1762125"/>
            <a:ext cx="4914053" cy="3019426"/>
          </a:xfrm>
        </p:spPr>
      </p:pic>
      <p:sp>
        <p:nvSpPr>
          <p:cNvPr id="6" name="Content Placeholder 5">
            <a:extLst>
              <a:ext uri="{FF2B5EF4-FFF2-40B4-BE49-F238E27FC236}">
                <a16:creationId xmlns:a16="http://schemas.microsoft.com/office/drawing/2014/main" id="{CB59AFA2-E326-4F36-BFEB-8BBC972D748D}"/>
              </a:ext>
            </a:extLst>
          </p:cNvPr>
          <p:cNvSpPr>
            <a:spLocks noGrp="1"/>
          </p:cNvSpPr>
          <p:nvPr>
            <p:ph sz="half" idx="2"/>
          </p:nvPr>
        </p:nvSpPr>
        <p:spPr>
          <a:xfrm>
            <a:off x="5861901" y="1828801"/>
            <a:ext cx="5491899" cy="4034676"/>
          </a:xfrm>
        </p:spPr>
        <p:txBody>
          <a:bodyPr>
            <a:normAutofit fontScale="77500" lnSpcReduction="20000"/>
          </a:bodyPr>
          <a:lstStyle/>
          <a:p>
            <a:pPr marL="457200" indent="-457200">
              <a:buFont typeface="Wingdings" panose="05000000000000000000" pitchFamily="2" charset="2"/>
              <a:buChar char="§"/>
            </a:pPr>
            <a:r>
              <a:rPr lang="en-US" sz="3200" dirty="0"/>
              <a:t>“Without putting in the hard work of generating planned gifts - </a:t>
            </a:r>
            <a:r>
              <a:rPr lang="en-US" sz="3200" b="1" dirty="0">
                <a:solidFill>
                  <a:srgbClr val="FF0000"/>
                </a:solidFill>
              </a:rPr>
              <a:t>90%</a:t>
            </a:r>
            <a:r>
              <a:rPr lang="en-US" sz="3200" dirty="0"/>
              <a:t> of donor mortality will simply result in lost current giving”</a:t>
            </a:r>
          </a:p>
          <a:p>
            <a:endParaRPr lang="en-US" sz="3200" dirty="0"/>
          </a:p>
          <a:p>
            <a:pPr marL="457200" indent="-457200">
              <a:buFont typeface="Wingdings" panose="05000000000000000000" pitchFamily="2" charset="2"/>
              <a:buChar char="§"/>
            </a:pPr>
            <a:r>
              <a:rPr lang="en-US" sz="3200" dirty="0"/>
              <a:t>Only </a:t>
            </a:r>
            <a:r>
              <a:rPr lang="en-US" sz="3200" b="1" dirty="0">
                <a:solidFill>
                  <a:srgbClr val="FF0000"/>
                </a:solidFill>
              </a:rPr>
              <a:t>5.3%</a:t>
            </a:r>
            <a:r>
              <a:rPr lang="en-US" sz="3200" dirty="0"/>
              <a:t> of older Americans have made a charitable bequest commitment</a:t>
            </a:r>
            <a:br>
              <a:rPr lang="en-US" sz="3200" dirty="0"/>
            </a:br>
            <a:endParaRPr lang="en-US" sz="3200" dirty="0"/>
          </a:p>
          <a:p>
            <a:pPr marL="457200" indent="-457200">
              <a:buFont typeface="Wingdings" panose="05000000000000000000" pitchFamily="2" charset="2"/>
              <a:buChar char="§"/>
            </a:pPr>
            <a:r>
              <a:rPr lang="en-US" sz="3200" dirty="0"/>
              <a:t>While </a:t>
            </a:r>
            <a:r>
              <a:rPr lang="en-US" sz="3200" b="1" dirty="0">
                <a:solidFill>
                  <a:srgbClr val="FF0000"/>
                </a:solidFill>
              </a:rPr>
              <a:t>33%</a:t>
            </a:r>
            <a:r>
              <a:rPr lang="en-US" sz="3200" dirty="0"/>
              <a:t> are willing to consider such a gift</a:t>
            </a:r>
          </a:p>
          <a:p>
            <a:pPr marL="457200" indent="-457200">
              <a:buFont typeface="Wingdings" panose="05000000000000000000" pitchFamily="2" charset="2"/>
              <a:buChar char="§"/>
            </a:pPr>
            <a:r>
              <a:rPr lang="en-US" sz="3200" dirty="0"/>
              <a:t>(</a:t>
            </a:r>
            <a:r>
              <a:rPr lang="en-US" sz="2400" dirty="0">
                <a:solidFill>
                  <a:srgbClr val="FF0000"/>
                </a:solidFill>
              </a:rPr>
              <a:t>source: Russell James</a:t>
            </a:r>
            <a:r>
              <a:rPr lang="en-US" sz="3200" dirty="0"/>
              <a:t>)</a:t>
            </a:r>
          </a:p>
          <a:p>
            <a:pPr marL="457200" indent="-457200">
              <a:buFont typeface="Wingdings" panose="05000000000000000000" pitchFamily="2" charset="2"/>
              <a:buChar char="§"/>
            </a:pPr>
            <a:endParaRPr lang="en-US" sz="3200" dirty="0"/>
          </a:p>
          <a:p>
            <a:endParaRPr lang="en-US" sz="3200" dirty="0"/>
          </a:p>
          <a:p>
            <a:endParaRPr lang="en-US" sz="3200" dirty="0"/>
          </a:p>
        </p:txBody>
      </p:sp>
      <p:sp>
        <p:nvSpPr>
          <p:cNvPr id="9" name="TextBox 8">
            <a:extLst>
              <a:ext uri="{FF2B5EF4-FFF2-40B4-BE49-F238E27FC236}">
                <a16:creationId xmlns:a16="http://schemas.microsoft.com/office/drawing/2014/main" id="{1259E5EF-01DB-4B6B-BB1D-A0910B7450F5}"/>
              </a:ext>
            </a:extLst>
          </p:cNvPr>
          <p:cNvSpPr txBox="1"/>
          <p:nvPr/>
        </p:nvSpPr>
        <p:spPr>
          <a:xfrm>
            <a:off x="639256" y="4953000"/>
            <a:ext cx="4965783" cy="646331"/>
          </a:xfrm>
          <a:prstGeom prst="rect">
            <a:avLst/>
          </a:prstGeom>
          <a:noFill/>
        </p:spPr>
        <p:txBody>
          <a:bodyPr wrap="none" rtlCol="0">
            <a:spAutoFit/>
          </a:bodyPr>
          <a:lstStyle/>
          <a:p>
            <a:r>
              <a:rPr lang="en-US" dirty="0"/>
              <a:t>Tommaso the Italian Cat, from the streets of Rome </a:t>
            </a:r>
          </a:p>
          <a:p>
            <a:r>
              <a:rPr lang="en-US" dirty="0"/>
              <a:t>to a villa in Milan and Calabria</a:t>
            </a:r>
          </a:p>
        </p:txBody>
      </p:sp>
    </p:spTree>
    <p:extLst>
      <p:ext uri="{BB962C8B-B14F-4D97-AF65-F5344CB8AC3E}">
        <p14:creationId xmlns:p14="http://schemas.microsoft.com/office/powerpoint/2010/main" val="217632004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74D3C-A75E-4A26-93ED-06BF14FD4446}"/>
              </a:ext>
            </a:extLst>
          </p:cNvPr>
          <p:cNvSpPr>
            <a:spLocks noGrp="1"/>
          </p:cNvSpPr>
          <p:nvPr>
            <p:ph type="title"/>
          </p:nvPr>
        </p:nvSpPr>
        <p:spPr/>
        <p:txBody>
          <a:bodyPr/>
          <a:lstStyle/>
          <a:p>
            <a:r>
              <a:rPr lang="en-US" sz="4000" dirty="0">
                <a:solidFill>
                  <a:schemeClr val="accent1"/>
                </a:solidFill>
              </a:rPr>
              <a:t>Agenda</a:t>
            </a:r>
            <a:r>
              <a:rPr lang="en-US" dirty="0"/>
              <a:t>	</a:t>
            </a:r>
          </a:p>
        </p:txBody>
      </p:sp>
      <p:sp>
        <p:nvSpPr>
          <p:cNvPr id="3" name="Content Placeholder 2">
            <a:extLst>
              <a:ext uri="{FF2B5EF4-FFF2-40B4-BE49-F238E27FC236}">
                <a16:creationId xmlns:a16="http://schemas.microsoft.com/office/drawing/2014/main" id="{5F52ADC5-BF37-4795-B410-B3AE53B46F27}"/>
              </a:ext>
            </a:extLst>
          </p:cNvPr>
          <p:cNvSpPr>
            <a:spLocks noGrp="1"/>
          </p:cNvSpPr>
          <p:nvPr>
            <p:ph idx="1"/>
          </p:nvPr>
        </p:nvSpPr>
        <p:spPr/>
        <p:txBody>
          <a:bodyPr/>
          <a:lstStyle/>
          <a:p>
            <a:r>
              <a:rPr lang="en-US" sz="2400" dirty="0"/>
              <a:t>Bequest demographics, facts and figures</a:t>
            </a:r>
          </a:p>
          <a:p>
            <a:r>
              <a:rPr lang="en-US" sz="2400" dirty="0"/>
              <a:t>Traditional vs Planned giving</a:t>
            </a:r>
          </a:p>
          <a:p>
            <a:r>
              <a:rPr lang="en-US" sz="2400" dirty="0"/>
              <a:t>Predictive factors</a:t>
            </a:r>
          </a:p>
          <a:p>
            <a:r>
              <a:rPr lang="en-US" sz="2400" dirty="0"/>
              <a:t>Bequest options</a:t>
            </a:r>
          </a:p>
          <a:p>
            <a:r>
              <a:rPr lang="en-US" sz="2400" dirty="0">
                <a:solidFill>
                  <a:srgbClr val="0070C0"/>
                </a:solidFill>
                <a:hlinkClick r:id="rId3">
                  <a:extLst>
                    <a:ext uri="{A12FA001-AC4F-418D-AE19-62706E023703}">
                      <ahyp:hlinkClr xmlns:ahyp="http://schemas.microsoft.com/office/drawing/2018/hyperlinkcolor" val="tx"/>
                    </a:ext>
                  </a:extLst>
                </a:hlinkClick>
              </a:rPr>
              <a:t>FreeWill.com</a:t>
            </a:r>
            <a:endParaRPr lang="en-US" sz="2400" dirty="0">
              <a:solidFill>
                <a:srgbClr val="0070C0"/>
              </a:solidFill>
            </a:endParaRPr>
          </a:p>
          <a:p>
            <a:r>
              <a:rPr lang="en-US" sz="2400" dirty="0"/>
              <a:t>Marketing matrix</a:t>
            </a:r>
          </a:p>
          <a:p>
            <a:r>
              <a:rPr lang="en-US" sz="2400" dirty="0"/>
              <a:t>Sample marketing opportunities</a:t>
            </a:r>
          </a:p>
        </p:txBody>
      </p:sp>
      <p:pic>
        <p:nvPicPr>
          <p:cNvPr id="5" name="Picture 4">
            <a:extLst>
              <a:ext uri="{FF2B5EF4-FFF2-40B4-BE49-F238E27FC236}">
                <a16:creationId xmlns:a16="http://schemas.microsoft.com/office/drawing/2014/main" id="{C17F68E5-D704-49D7-9AF5-2ADB8AF9B9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3996" y="2942725"/>
            <a:ext cx="3197755" cy="3029450"/>
          </a:xfrm>
          <a:prstGeom prst="rect">
            <a:avLst/>
          </a:prstGeom>
        </p:spPr>
      </p:pic>
    </p:spTree>
    <p:extLst>
      <p:ext uri="{BB962C8B-B14F-4D97-AF65-F5344CB8AC3E}">
        <p14:creationId xmlns:p14="http://schemas.microsoft.com/office/powerpoint/2010/main" val="258328578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9654" name="Picture 6" descr="GivingReceiving">
            <a:extLst>
              <a:ext uri="{FF2B5EF4-FFF2-40B4-BE49-F238E27FC236}">
                <a16:creationId xmlns:a16="http://schemas.microsoft.com/office/drawing/2014/main" id="{F537B84B-F70A-49F1-9D9A-3FC547924D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6238" y="4441487"/>
            <a:ext cx="2177937" cy="1668328"/>
          </a:xfrm>
          <a:prstGeom prst="rect">
            <a:avLst/>
          </a:prstGeom>
          <a:noFill/>
          <a:extLst>
            <a:ext uri="{909E8E84-426E-40DD-AFC4-6F175D3DCCD1}">
              <a14:hiddenFill xmlns:a14="http://schemas.microsoft.com/office/drawing/2010/main">
                <a:solidFill>
                  <a:srgbClr val="FFFFFF"/>
                </a:solidFill>
              </a14:hiddenFill>
            </a:ext>
          </a:extLst>
        </p:spPr>
      </p:pic>
      <p:pic>
        <p:nvPicPr>
          <p:cNvPr id="539651" name="Picture 3" descr="Dad and Mom and child 1">
            <a:extLst>
              <a:ext uri="{FF2B5EF4-FFF2-40B4-BE49-F238E27FC236}">
                <a16:creationId xmlns:a16="http://schemas.microsoft.com/office/drawing/2014/main" id="{82576873-CAAD-488C-813F-CE1897582C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07" y="4458494"/>
            <a:ext cx="1712912" cy="1640681"/>
          </a:xfrm>
          <a:prstGeom prst="rect">
            <a:avLst/>
          </a:prstGeom>
          <a:noFill/>
          <a:extLst>
            <a:ext uri="{909E8E84-426E-40DD-AFC4-6F175D3DCCD1}">
              <a14:hiddenFill xmlns:a14="http://schemas.microsoft.com/office/drawing/2010/main">
                <a:solidFill>
                  <a:srgbClr val="FFFFFF"/>
                </a:solidFill>
              </a14:hiddenFill>
            </a:ext>
          </a:extLst>
        </p:spPr>
      </p:pic>
      <p:pic>
        <p:nvPicPr>
          <p:cNvPr id="539653" name="Picture 5" descr="HappyCouple">
            <a:extLst>
              <a:ext uri="{FF2B5EF4-FFF2-40B4-BE49-F238E27FC236}">
                <a16:creationId xmlns:a16="http://schemas.microsoft.com/office/drawing/2014/main" id="{DC6CDC05-0EE0-4115-8398-47ABA44ED3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8086" y="4475884"/>
            <a:ext cx="2743200" cy="1681956"/>
          </a:xfrm>
          <a:prstGeom prst="rect">
            <a:avLst/>
          </a:prstGeom>
          <a:noFill/>
          <a:extLst>
            <a:ext uri="{909E8E84-426E-40DD-AFC4-6F175D3DCCD1}">
              <a14:hiddenFill xmlns:a14="http://schemas.microsoft.com/office/drawing/2010/main">
                <a:solidFill>
                  <a:srgbClr val="FFFFFF"/>
                </a:solidFill>
              </a14:hiddenFill>
            </a:ext>
          </a:extLst>
        </p:spPr>
      </p:pic>
      <p:sp>
        <p:nvSpPr>
          <p:cNvPr id="539650" name="Rectangle 2">
            <a:extLst>
              <a:ext uri="{FF2B5EF4-FFF2-40B4-BE49-F238E27FC236}">
                <a16:creationId xmlns:a16="http://schemas.microsoft.com/office/drawing/2014/main" id="{19581C78-D4B9-4A64-AB11-975B651DE228}"/>
              </a:ext>
            </a:extLst>
          </p:cNvPr>
          <p:cNvSpPr>
            <a:spLocks noChangeArrowheads="1"/>
          </p:cNvSpPr>
          <p:nvPr/>
        </p:nvSpPr>
        <p:spPr bwMode="auto">
          <a:xfrm>
            <a:off x="2390790" y="2685257"/>
            <a:ext cx="7214492"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lgn="ctr">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defRPr>
            </a:lvl1pPr>
            <a:lvl2pPr marL="742950" indent="-285750" algn="ctr">
              <a:spcBef>
                <a:spcPct val="20000"/>
              </a:spcBef>
              <a:buClr>
                <a:schemeClr val="hlink"/>
              </a:buClr>
              <a:buSzPct val="55000"/>
              <a:buFont typeface="Wingdings" panose="05000000000000000000" pitchFamily="2" charset="2"/>
              <a:defRPr sz="2800">
                <a:solidFill>
                  <a:schemeClr val="tx1"/>
                </a:solidFill>
                <a:latin typeface="Tahoma" panose="020B0604030504040204" pitchFamily="34" charset="0"/>
              </a:defRPr>
            </a:lvl2pPr>
            <a:lvl3pPr marL="1143000" indent="-228600" algn="ctr">
              <a:spcBef>
                <a:spcPct val="20000"/>
              </a:spcBef>
              <a:buClr>
                <a:schemeClr val="folHlink"/>
              </a:buClr>
              <a:buSzPct val="50000"/>
              <a:buFont typeface="Wingdings" panose="05000000000000000000" pitchFamily="2" charset="2"/>
              <a:defRPr sz="2400">
                <a:solidFill>
                  <a:schemeClr val="tx1"/>
                </a:solidFill>
                <a:latin typeface="Tahoma" panose="020B0604030504040204" pitchFamily="34" charset="0"/>
              </a:defRPr>
            </a:lvl3pPr>
            <a:lvl4pPr marL="1600200" indent="-228600" algn="ctr">
              <a:spcBef>
                <a:spcPct val="20000"/>
              </a:spcBef>
              <a:buClr>
                <a:schemeClr val="accent2"/>
              </a:buClr>
              <a:buSzPct val="55000"/>
              <a:buFont typeface="Wingdings" panose="05000000000000000000" pitchFamily="2" charset="2"/>
              <a:defRPr sz="2000">
                <a:solidFill>
                  <a:schemeClr val="tx1"/>
                </a:solidFill>
                <a:latin typeface="Tahoma" panose="020B0604030504040204" pitchFamily="34" charset="0"/>
              </a:defRPr>
            </a:lvl4pPr>
            <a:lvl5pPr marL="2057400" indent="-228600" algn="ctr">
              <a:spcBef>
                <a:spcPct val="20000"/>
              </a:spcBef>
              <a:buClr>
                <a:schemeClr val="accent1"/>
              </a:buClr>
              <a:buSzPct val="50000"/>
              <a:buFont typeface="Wingdings" panose="05000000000000000000" pitchFamily="2" charset="2"/>
              <a:defRPr sz="2000">
                <a:solidFill>
                  <a:schemeClr val="tx1"/>
                </a:solidFill>
                <a:latin typeface="Tahoma" panose="020B0604030504040204" pitchFamily="34" charset="0"/>
              </a:defRPr>
            </a:lvl5pPr>
            <a:lvl6pPr marL="2514600" indent="-228600" algn="ctr" fontAlgn="base">
              <a:spcBef>
                <a:spcPct val="20000"/>
              </a:spcBef>
              <a:spcAft>
                <a:spcPct val="0"/>
              </a:spcAft>
              <a:buClr>
                <a:schemeClr val="accent1"/>
              </a:buClr>
              <a:buSzPct val="50000"/>
              <a:buFont typeface="Wingdings" panose="05000000000000000000" pitchFamily="2" charset="2"/>
              <a:defRPr sz="2000">
                <a:solidFill>
                  <a:schemeClr val="tx1"/>
                </a:solidFill>
                <a:latin typeface="Tahoma" panose="020B0604030504040204" pitchFamily="34" charset="0"/>
              </a:defRPr>
            </a:lvl6pPr>
            <a:lvl7pPr marL="2971800" indent="-228600" algn="ctr" fontAlgn="base">
              <a:spcBef>
                <a:spcPct val="20000"/>
              </a:spcBef>
              <a:spcAft>
                <a:spcPct val="0"/>
              </a:spcAft>
              <a:buClr>
                <a:schemeClr val="accent1"/>
              </a:buClr>
              <a:buSzPct val="50000"/>
              <a:buFont typeface="Wingdings" panose="05000000000000000000" pitchFamily="2" charset="2"/>
              <a:defRPr sz="2000">
                <a:solidFill>
                  <a:schemeClr val="tx1"/>
                </a:solidFill>
                <a:latin typeface="Tahoma" panose="020B0604030504040204" pitchFamily="34" charset="0"/>
              </a:defRPr>
            </a:lvl7pPr>
            <a:lvl8pPr marL="3429000" indent="-228600" algn="ctr" fontAlgn="base">
              <a:spcBef>
                <a:spcPct val="20000"/>
              </a:spcBef>
              <a:spcAft>
                <a:spcPct val="0"/>
              </a:spcAft>
              <a:buClr>
                <a:schemeClr val="accent1"/>
              </a:buClr>
              <a:buSzPct val="50000"/>
              <a:buFont typeface="Wingdings" panose="05000000000000000000" pitchFamily="2" charset="2"/>
              <a:defRPr sz="2000">
                <a:solidFill>
                  <a:schemeClr val="tx1"/>
                </a:solidFill>
                <a:latin typeface="Tahoma" panose="020B0604030504040204" pitchFamily="34" charset="0"/>
              </a:defRPr>
            </a:lvl8pPr>
            <a:lvl9pPr marL="3886200" indent="-228600" algn="ctr" fontAlgn="base">
              <a:spcBef>
                <a:spcPct val="20000"/>
              </a:spcBef>
              <a:spcAft>
                <a:spcPct val="0"/>
              </a:spcAft>
              <a:buClr>
                <a:schemeClr val="accent1"/>
              </a:buClr>
              <a:buSzPct val="50000"/>
              <a:buFont typeface="Wingdings" panose="05000000000000000000" pitchFamily="2" charset="2"/>
              <a:defRPr sz="2000">
                <a:solidFill>
                  <a:schemeClr val="tx1"/>
                </a:solidFill>
                <a:latin typeface="Tahoma" panose="020B0604030504040204" pitchFamily="34" charset="0"/>
              </a:defRPr>
            </a:lvl9pPr>
          </a:lstStyle>
          <a:p>
            <a:pPr eaLnBrk="1" hangingPunct="1"/>
            <a:r>
              <a:rPr lang="en-US" altLang="en-US" sz="8000" dirty="0">
                <a:effectLst>
                  <a:outerShdw blurRad="38100" dist="38100" dir="2700000" algn="tl">
                    <a:srgbClr val="C0C0C0"/>
                  </a:outerShdw>
                </a:effectLst>
              </a:rPr>
              <a:t>Prospect Goals</a:t>
            </a:r>
          </a:p>
        </p:txBody>
      </p:sp>
      <p:pic>
        <p:nvPicPr>
          <p:cNvPr id="539655" name="Picture 7" descr="Pictures of seniors2">
            <a:extLst>
              <a:ext uri="{FF2B5EF4-FFF2-40B4-BE49-F238E27FC236}">
                <a16:creationId xmlns:a16="http://schemas.microsoft.com/office/drawing/2014/main" id="{E6FA61FE-D79B-4CC8-87D6-2F1A255400F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4025" y="2413000"/>
            <a:ext cx="2362200" cy="2004219"/>
          </a:xfrm>
          <a:prstGeom prst="rect">
            <a:avLst/>
          </a:prstGeom>
          <a:noFill/>
          <a:extLst>
            <a:ext uri="{909E8E84-426E-40DD-AFC4-6F175D3DCCD1}">
              <a14:hiddenFill xmlns:a14="http://schemas.microsoft.com/office/drawing/2010/main">
                <a:solidFill>
                  <a:srgbClr val="FFFFFF"/>
                </a:solidFill>
              </a14:hiddenFill>
            </a:ext>
          </a:extLst>
        </p:spPr>
      </p:pic>
      <p:pic>
        <p:nvPicPr>
          <p:cNvPr id="539656" name="Picture 8" descr="GivingGraciously">
            <a:extLst>
              <a:ext uri="{FF2B5EF4-FFF2-40B4-BE49-F238E27FC236}">
                <a16:creationId xmlns:a16="http://schemas.microsoft.com/office/drawing/2014/main" id="{2F032044-4A91-43EF-AB76-9F4F19F096D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4025" y="331788"/>
            <a:ext cx="2362200" cy="1774825"/>
          </a:xfrm>
          <a:prstGeom prst="rect">
            <a:avLst/>
          </a:prstGeom>
          <a:noFill/>
          <a:extLst>
            <a:ext uri="{909E8E84-426E-40DD-AFC4-6F175D3DCCD1}">
              <a14:hiddenFill xmlns:a14="http://schemas.microsoft.com/office/drawing/2010/main">
                <a:solidFill>
                  <a:srgbClr val="FFFFFF"/>
                </a:solidFill>
              </a14:hiddenFill>
            </a:ext>
          </a:extLst>
        </p:spPr>
      </p:pic>
      <p:pic>
        <p:nvPicPr>
          <p:cNvPr id="539657" name="Picture 9" descr="OlderCouple">
            <a:extLst>
              <a:ext uri="{FF2B5EF4-FFF2-40B4-BE49-F238E27FC236}">
                <a16:creationId xmlns:a16="http://schemas.microsoft.com/office/drawing/2014/main" id="{BD4BF668-016A-45D5-8673-54EFE5FA6A5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13438" y="2380059"/>
            <a:ext cx="3352800" cy="2070100"/>
          </a:xfrm>
          <a:prstGeom prst="rect">
            <a:avLst/>
          </a:prstGeom>
          <a:noFill/>
          <a:extLst>
            <a:ext uri="{909E8E84-426E-40DD-AFC4-6F175D3DCCD1}">
              <a14:hiddenFill xmlns:a14="http://schemas.microsoft.com/office/drawing/2010/main">
                <a:solidFill>
                  <a:srgbClr val="FFFFFF"/>
                </a:solidFill>
              </a14:hiddenFill>
            </a:ext>
          </a:extLst>
        </p:spPr>
      </p:pic>
      <p:pic>
        <p:nvPicPr>
          <p:cNvPr id="539658" name="Picture 10" descr="Rita YMCA picture">
            <a:extLst>
              <a:ext uri="{FF2B5EF4-FFF2-40B4-BE49-F238E27FC236}">
                <a16:creationId xmlns:a16="http://schemas.microsoft.com/office/drawing/2014/main" id="{35F10E97-5DE8-42E7-87A4-9E69D1C736F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34375" y="2388394"/>
            <a:ext cx="2209800" cy="2070100"/>
          </a:xfrm>
          <a:prstGeom prst="rect">
            <a:avLst/>
          </a:prstGeom>
          <a:noFill/>
          <a:extLst>
            <a:ext uri="{909E8E84-426E-40DD-AFC4-6F175D3DCCD1}">
              <a14:hiddenFill xmlns:a14="http://schemas.microsoft.com/office/drawing/2010/main">
                <a:solidFill>
                  <a:srgbClr val="FFFFFF"/>
                </a:solidFill>
              </a14:hiddenFill>
            </a:ext>
          </a:extLst>
        </p:spPr>
      </p:pic>
      <p:pic>
        <p:nvPicPr>
          <p:cNvPr id="539659" name="Picture 11" descr="Hospital patient1">
            <a:extLst>
              <a:ext uri="{FF2B5EF4-FFF2-40B4-BE49-F238E27FC236}">
                <a16:creationId xmlns:a16="http://schemas.microsoft.com/office/drawing/2014/main" id="{1D96929C-01DD-41BD-95D9-33AEA6F9043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20000" y="331787"/>
            <a:ext cx="2857500" cy="1844675"/>
          </a:xfrm>
          <a:prstGeom prst="rect">
            <a:avLst/>
          </a:prstGeom>
          <a:noFill/>
          <a:extLst>
            <a:ext uri="{909E8E84-426E-40DD-AFC4-6F175D3DCCD1}">
              <a14:hiddenFill xmlns:a14="http://schemas.microsoft.com/office/drawing/2010/main">
                <a:solidFill>
                  <a:srgbClr val="FFFFFF"/>
                </a:solidFill>
              </a14:hiddenFill>
            </a:ext>
          </a:extLst>
        </p:spPr>
      </p:pic>
      <p:pic>
        <p:nvPicPr>
          <p:cNvPr id="539661" name="Picture 13" descr="senior2">
            <a:extLst>
              <a:ext uri="{FF2B5EF4-FFF2-40B4-BE49-F238E27FC236}">
                <a16:creationId xmlns:a16="http://schemas.microsoft.com/office/drawing/2014/main" id="{65DE007A-8DD2-4EB1-9A77-8581D8C9494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28925" y="331788"/>
            <a:ext cx="2362200" cy="17748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85D91C4-BCD7-400B-A71D-726B956EE79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62130" y="4482698"/>
            <a:ext cx="2797771" cy="1668328"/>
          </a:xfrm>
          <a:prstGeom prst="rect">
            <a:avLst/>
          </a:prstGeom>
        </p:spPr>
      </p:pic>
      <p:pic>
        <p:nvPicPr>
          <p:cNvPr id="539652" name="Picture 4" descr="Dad and child">
            <a:extLst>
              <a:ext uri="{FF2B5EF4-FFF2-40B4-BE49-F238E27FC236}">
                <a16:creationId xmlns:a16="http://schemas.microsoft.com/office/drawing/2014/main" id="{D7705BFD-803C-44E8-97DE-729ECAFF62D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37671" y="2403476"/>
            <a:ext cx="2175767" cy="1981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4E802CD-7296-4CBF-87FE-7B2D8059D24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257800" y="349052"/>
            <a:ext cx="2295525" cy="1668329"/>
          </a:xfrm>
          <a:prstGeom prst="rect">
            <a:avLst/>
          </a:prstGeom>
        </p:spPr>
      </p:pic>
    </p:spTree>
    <p:extLst>
      <p:ext uri="{BB962C8B-B14F-4D97-AF65-F5344CB8AC3E}">
        <p14:creationId xmlns:p14="http://schemas.microsoft.com/office/powerpoint/2010/main" val="2343799558"/>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39659"/>
                                        </p:tgtEl>
                                        <p:attrNameLst>
                                          <p:attrName>style.visibility</p:attrName>
                                        </p:attrNameLst>
                                      </p:cBhvr>
                                      <p:to>
                                        <p:strVal val="visible"/>
                                      </p:to>
                                    </p:set>
                                    <p:anim calcmode="lin" valueType="num">
                                      <p:cBhvr additive="base">
                                        <p:cTn id="7" dur="500" fill="hold"/>
                                        <p:tgtEl>
                                          <p:spTgt spid="539659"/>
                                        </p:tgtEl>
                                        <p:attrNameLst>
                                          <p:attrName>ppt_x</p:attrName>
                                        </p:attrNameLst>
                                      </p:cBhvr>
                                      <p:tavLst>
                                        <p:tav tm="0">
                                          <p:val>
                                            <p:strVal val="1+#ppt_w/2"/>
                                          </p:val>
                                        </p:tav>
                                        <p:tav tm="100000">
                                          <p:val>
                                            <p:strVal val="#ppt_x"/>
                                          </p:val>
                                        </p:tav>
                                      </p:tavLst>
                                    </p:anim>
                                    <p:anim calcmode="lin" valueType="num">
                                      <p:cBhvr additive="base">
                                        <p:cTn id="8" dur="500" fill="hold"/>
                                        <p:tgtEl>
                                          <p:spTgt spid="5396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39656"/>
                                        </p:tgtEl>
                                        <p:attrNameLst>
                                          <p:attrName>style.visibility</p:attrName>
                                        </p:attrNameLst>
                                      </p:cBhvr>
                                      <p:to>
                                        <p:strVal val="visible"/>
                                      </p:to>
                                    </p:set>
                                    <p:anim calcmode="lin" valueType="num">
                                      <p:cBhvr additive="base">
                                        <p:cTn id="12" dur="10" fill="hold"/>
                                        <p:tgtEl>
                                          <p:spTgt spid="539656"/>
                                        </p:tgtEl>
                                        <p:attrNameLst>
                                          <p:attrName>ppt_x</p:attrName>
                                        </p:attrNameLst>
                                      </p:cBhvr>
                                      <p:tavLst>
                                        <p:tav tm="0">
                                          <p:val>
                                            <p:strVal val="#ppt_x"/>
                                          </p:val>
                                        </p:tav>
                                        <p:tav tm="100000">
                                          <p:val>
                                            <p:strVal val="#ppt_x"/>
                                          </p:val>
                                        </p:tav>
                                      </p:tavLst>
                                    </p:anim>
                                    <p:anim calcmode="lin" valueType="num">
                                      <p:cBhvr additive="base">
                                        <p:cTn id="13" dur="10" fill="hold"/>
                                        <p:tgtEl>
                                          <p:spTgt spid="539656"/>
                                        </p:tgtEl>
                                        <p:attrNameLst>
                                          <p:attrName>ppt_y</p:attrName>
                                        </p:attrNameLst>
                                      </p:cBhvr>
                                      <p:tavLst>
                                        <p:tav tm="0">
                                          <p:val>
                                            <p:strVal val="1+#ppt_h/2"/>
                                          </p:val>
                                        </p:tav>
                                        <p:tav tm="100000">
                                          <p:val>
                                            <p:strVal val="#ppt_y"/>
                                          </p:val>
                                        </p:tav>
                                      </p:tavLst>
                                    </p:anim>
                                  </p:childTnLst>
                                </p:cTn>
                              </p:par>
                            </p:childTnLst>
                          </p:cTn>
                        </p:par>
                        <p:par>
                          <p:cTn id="14" fill="hold">
                            <p:stCondLst>
                              <p:cond delay="510"/>
                            </p:stCondLst>
                            <p:childTnLst>
                              <p:par>
                                <p:cTn id="15" presetID="2" presetClass="entr" presetSubtype="8" fill="hold" nodeType="afterEffect">
                                  <p:stCondLst>
                                    <p:cond delay="0"/>
                                  </p:stCondLst>
                                  <p:childTnLst>
                                    <p:set>
                                      <p:cBhvr>
                                        <p:cTn id="16" dur="1" fill="hold">
                                          <p:stCondLst>
                                            <p:cond delay="0"/>
                                          </p:stCondLst>
                                        </p:cTn>
                                        <p:tgtEl>
                                          <p:spTgt spid="539655"/>
                                        </p:tgtEl>
                                        <p:attrNameLst>
                                          <p:attrName>style.visibility</p:attrName>
                                        </p:attrNameLst>
                                      </p:cBhvr>
                                      <p:to>
                                        <p:strVal val="visible"/>
                                      </p:to>
                                    </p:set>
                                    <p:anim calcmode="lin" valueType="num">
                                      <p:cBhvr additive="base">
                                        <p:cTn id="17" dur="500" fill="hold"/>
                                        <p:tgtEl>
                                          <p:spTgt spid="539655"/>
                                        </p:tgtEl>
                                        <p:attrNameLst>
                                          <p:attrName>ppt_x</p:attrName>
                                        </p:attrNameLst>
                                      </p:cBhvr>
                                      <p:tavLst>
                                        <p:tav tm="0">
                                          <p:val>
                                            <p:strVal val="0-#ppt_w/2"/>
                                          </p:val>
                                        </p:tav>
                                        <p:tav tm="100000">
                                          <p:val>
                                            <p:strVal val="#ppt_x"/>
                                          </p:val>
                                        </p:tav>
                                      </p:tavLst>
                                    </p:anim>
                                    <p:anim calcmode="lin" valueType="num">
                                      <p:cBhvr additive="base">
                                        <p:cTn id="18" dur="500" fill="hold"/>
                                        <p:tgtEl>
                                          <p:spTgt spid="539655"/>
                                        </p:tgtEl>
                                        <p:attrNameLst>
                                          <p:attrName>ppt_y</p:attrName>
                                        </p:attrNameLst>
                                      </p:cBhvr>
                                      <p:tavLst>
                                        <p:tav tm="0">
                                          <p:val>
                                            <p:strVal val="#ppt_y"/>
                                          </p:val>
                                        </p:tav>
                                        <p:tav tm="100000">
                                          <p:val>
                                            <p:strVal val="#ppt_y"/>
                                          </p:val>
                                        </p:tav>
                                      </p:tavLst>
                                    </p:anim>
                                  </p:childTnLst>
                                </p:cTn>
                              </p:par>
                            </p:childTnLst>
                          </p:cTn>
                        </p:par>
                        <p:par>
                          <p:cTn id="19" fill="hold">
                            <p:stCondLst>
                              <p:cond delay="1010"/>
                            </p:stCondLst>
                            <p:childTnLst>
                              <p:par>
                                <p:cTn id="20" presetID="2" presetClass="entr" presetSubtype="2" fill="hold" nodeType="afterEffect">
                                  <p:stCondLst>
                                    <p:cond delay="0"/>
                                  </p:stCondLst>
                                  <p:childTnLst>
                                    <p:set>
                                      <p:cBhvr>
                                        <p:cTn id="21" dur="1" fill="hold">
                                          <p:stCondLst>
                                            <p:cond delay="0"/>
                                          </p:stCondLst>
                                        </p:cTn>
                                        <p:tgtEl>
                                          <p:spTgt spid="539658"/>
                                        </p:tgtEl>
                                        <p:attrNameLst>
                                          <p:attrName>style.visibility</p:attrName>
                                        </p:attrNameLst>
                                      </p:cBhvr>
                                      <p:to>
                                        <p:strVal val="visible"/>
                                      </p:to>
                                    </p:set>
                                    <p:anim calcmode="lin" valueType="num">
                                      <p:cBhvr additive="base">
                                        <p:cTn id="22" dur="500" fill="hold"/>
                                        <p:tgtEl>
                                          <p:spTgt spid="539658"/>
                                        </p:tgtEl>
                                        <p:attrNameLst>
                                          <p:attrName>ppt_x</p:attrName>
                                        </p:attrNameLst>
                                      </p:cBhvr>
                                      <p:tavLst>
                                        <p:tav tm="0">
                                          <p:val>
                                            <p:strVal val="1+#ppt_w/2"/>
                                          </p:val>
                                        </p:tav>
                                        <p:tav tm="100000">
                                          <p:val>
                                            <p:strVal val="#ppt_x"/>
                                          </p:val>
                                        </p:tav>
                                      </p:tavLst>
                                    </p:anim>
                                    <p:anim calcmode="lin" valueType="num">
                                      <p:cBhvr additive="base">
                                        <p:cTn id="23" dur="500" fill="hold"/>
                                        <p:tgtEl>
                                          <p:spTgt spid="539658"/>
                                        </p:tgtEl>
                                        <p:attrNameLst>
                                          <p:attrName>ppt_y</p:attrName>
                                        </p:attrNameLst>
                                      </p:cBhvr>
                                      <p:tavLst>
                                        <p:tav tm="0">
                                          <p:val>
                                            <p:strVal val="#ppt_y"/>
                                          </p:val>
                                        </p:tav>
                                        <p:tav tm="100000">
                                          <p:val>
                                            <p:strVal val="#ppt_y"/>
                                          </p:val>
                                        </p:tav>
                                      </p:tavLst>
                                    </p:anim>
                                  </p:childTnLst>
                                </p:cTn>
                              </p:par>
                            </p:childTnLst>
                          </p:cTn>
                        </p:par>
                        <p:par>
                          <p:cTn id="24" fill="hold">
                            <p:stCondLst>
                              <p:cond delay="1510"/>
                            </p:stCondLst>
                            <p:childTnLst>
                              <p:par>
                                <p:cTn id="25" presetID="2" presetClass="entr" presetSubtype="2" fill="hold" nodeType="afterEffect">
                                  <p:stCondLst>
                                    <p:cond delay="0"/>
                                  </p:stCondLst>
                                  <p:childTnLst>
                                    <p:set>
                                      <p:cBhvr>
                                        <p:cTn id="26" dur="1" fill="hold">
                                          <p:stCondLst>
                                            <p:cond delay="0"/>
                                          </p:stCondLst>
                                        </p:cTn>
                                        <p:tgtEl>
                                          <p:spTgt spid="539657"/>
                                        </p:tgtEl>
                                        <p:attrNameLst>
                                          <p:attrName>style.visibility</p:attrName>
                                        </p:attrNameLst>
                                      </p:cBhvr>
                                      <p:to>
                                        <p:strVal val="visible"/>
                                      </p:to>
                                    </p:set>
                                    <p:anim calcmode="lin" valueType="num">
                                      <p:cBhvr additive="base">
                                        <p:cTn id="27" dur="500" fill="hold"/>
                                        <p:tgtEl>
                                          <p:spTgt spid="539657"/>
                                        </p:tgtEl>
                                        <p:attrNameLst>
                                          <p:attrName>ppt_x</p:attrName>
                                        </p:attrNameLst>
                                      </p:cBhvr>
                                      <p:tavLst>
                                        <p:tav tm="0">
                                          <p:val>
                                            <p:strVal val="1+#ppt_w/2"/>
                                          </p:val>
                                        </p:tav>
                                        <p:tav tm="100000">
                                          <p:val>
                                            <p:strVal val="#ppt_x"/>
                                          </p:val>
                                        </p:tav>
                                      </p:tavLst>
                                    </p:anim>
                                    <p:anim calcmode="lin" valueType="num">
                                      <p:cBhvr additive="base">
                                        <p:cTn id="28" dur="500" fill="hold"/>
                                        <p:tgtEl>
                                          <p:spTgt spid="539657"/>
                                        </p:tgtEl>
                                        <p:attrNameLst>
                                          <p:attrName>ppt_y</p:attrName>
                                        </p:attrNameLst>
                                      </p:cBhvr>
                                      <p:tavLst>
                                        <p:tav tm="0">
                                          <p:val>
                                            <p:strVal val="#ppt_y"/>
                                          </p:val>
                                        </p:tav>
                                        <p:tav tm="100000">
                                          <p:val>
                                            <p:strVal val="#ppt_y"/>
                                          </p:val>
                                        </p:tav>
                                      </p:tavLst>
                                    </p:anim>
                                  </p:childTnLst>
                                </p:cTn>
                              </p:par>
                            </p:childTnLst>
                          </p:cTn>
                        </p:par>
                        <p:par>
                          <p:cTn id="29" fill="hold">
                            <p:stCondLst>
                              <p:cond delay="2010"/>
                            </p:stCondLst>
                            <p:childTnLst>
                              <p:par>
                                <p:cTn id="30" presetID="2" presetClass="entr" presetSubtype="8" fill="hold" nodeType="afterEffect">
                                  <p:stCondLst>
                                    <p:cond delay="0"/>
                                  </p:stCondLst>
                                  <p:childTnLst>
                                    <p:set>
                                      <p:cBhvr>
                                        <p:cTn id="31" dur="1" fill="hold">
                                          <p:stCondLst>
                                            <p:cond delay="0"/>
                                          </p:stCondLst>
                                        </p:cTn>
                                        <p:tgtEl>
                                          <p:spTgt spid="539652"/>
                                        </p:tgtEl>
                                        <p:attrNameLst>
                                          <p:attrName>style.visibility</p:attrName>
                                        </p:attrNameLst>
                                      </p:cBhvr>
                                      <p:to>
                                        <p:strVal val="visible"/>
                                      </p:to>
                                    </p:set>
                                    <p:anim calcmode="lin" valueType="num">
                                      <p:cBhvr additive="base">
                                        <p:cTn id="32" dur="500" fill="hold"/>
                                        <p:tgtEl>
                                          <p:spTgt spid="539652"/>
                                        </p:tgtEl>
                                        <p:attrNameLst>
                                          <p:attrName>ppt_x</p:attrName>
                                        </p:attrNameLst>
                                      </p:cBhvr>
                                      <p:tavLst>
                                        <p:tav tm="0">
                                          <p:val>
                                            <p:strVal val="0-#ppt_w/2"/>
                                          </p:val>
                                        </p:tav>
                                        <p:tav tm="100000">
                                          <p:val>
                                            <p:strVal val="#ppt_x"/>
                                          </p:val>
                                        </p:tav>
                                      </p:tavLst>
                                    </p:anim>
                                    <p:anim calcmode="lin" valueType="num">
                                      <p:cBhvr additive="base">
                                        <p:cTn id="33" dur="500" fill="hold"/>
                                        <p:tgtEl>
                                          <p:spTgt spid="539652"/>
                                        </p:tgtEl>
                                        <p:attrNameLst>
                                          <p:attrName>ppt_y</p:attrName>
                                        </p:attrNameLst>
                                      </p:cBhvr>
                                      <p:tavLst>
                                        <p:tav tm="0">
                                          <p:val>
                                            <p:strVal val="#ppt_y"/>
                                          </p:val>
                                        </p:tav>
                                        <p:tav tm="100000">
                                          <p:val>
                                            <p:strVal val="#ppt_y"/>
                                          </p:val>
                                        </p:tav>
                                      </p:tavLst>
                                    </p:anim>
                                  </p:childTnLst>
                                </p:cTn>
                              </p:par>
                            </p:childTnLst>
                          </p:cTn>
                        </p:par>
                        <p:par>
                          <p:cTn id="34" fill="hold">
                            <p:stCondLst>
                              <p:cond delay="2510"/>
                            </p:stCondLst>
                            <p:childTnLst>
                              <p:par>
                                <p:cTn id="35" presetID="2" presetClass="entr" presetSubtype="1"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0-#ppt_h/2"/>
                                          </p:val>
                                        </p:tav>
                                        <p:tav tm="100000">
                                          <p:val>
                                            <p:strVal val="#ppt_y"/>
                                          </p:val>
                                        </p:tav>
                                      </p:tavLst>
                                    </p:anim>
                                  </p:childTnLst>
                                </p:cTn>
                              </p:par>
                            </p:childTnLst>
                          </p:cTn>
                        </p:par>
                        <p:par>
                          <p:cTn id="39" fill="hold">
                            <p:stCondLst>
                              <p:cond delay="3010"/>
                            </p:stCondLst>
                            <p:childTnLst>
                              <p:par>
                                <p:cTn id="40" presetID="2" presetClass="entr" presetSubtype="1" fill="hold" nodeType="afterEffect">
                                  <p:stCondLst>
                                    <p:cond delay="0"/>
                                  </p:stCondLst>
                                  <p:childTnLst>
                                    <p:set>
                                      <p:cBhvr>
                                        <p:cTn id="41" dur="1" fill="hold">
                                          <p:stCondLst>
                                            <p:cond delay="0"/>
                                          </p:stCondLst>
                                        </p:cTn>
                                        <p:tgtEl>
                                          <p:spTgt spid="539661"/>
                                        </p:tgtEl>
                                        <p:attrNameLst>
                                          <p:attrName>style.visibility</p:attrName>
                                        </p:attrNameLst>
                                      </p:cBhvr>
                                      <p:to>
                                        <p:strVal val="visible"/>
                                      </p:to>
                                    </p:set>
                                    <p:anim calcmode="lin" valueType="num">
                                      <p:cBhvr additive="base">
                                        <p:cTn id="42" dur="500" fill="hold"/>
                                        <p:tgtEl>
                                          <p:spTgt spid="539661"/>
                                        </p:tgtEl>
                                        <p:attrNameLst>
                                          <p:attrName>ppt_x</p:attrName>
                                        </p:attrNameLst>
                                      </p:cBhvr>
                                      <p:tavLst>
                                        <p:tav tm="0">
                                          <p:val>
                                            <p:strVal val="#ppt_x"/>
                                          </p:val>
                                        </p:tav>
                                        <p:tav tm="100000">
                                          <p:val>
                                            <p:strVal val="#ppt_x"/>
                                          </p:val>
                                        </p:tav>
                                      </p:tavLst>
                                    </p:anim>
                                    <p:anim calcmode="lin" valueType="num">
                                      <p:cBhvr additive="base">
                                        <p:cTn id="43" dur="500" fill="hold"/>
                                        <p:tgtEl>
                                          <p:spTgt spid="53966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FA192-E93B-4E1F-8B05-9B566544C4E6}"/>
              </a:ext>
            </a:extLst>
          </p:cNvPr>
          <p:cNvSpPr>
            <a:spLocks noGrp="1"/>
          </p:cNvSpPr>
          <p:nvPr>
            <p:ph type="title"/>
          </p:nvPr>
        </p:nvSpPr>
        <p:spPr/>
        <p:txBody>
          <a:bodyPr>
            <a:normAutofit/>
          </a:bodyPr>
          <a:lstStyle/>
          <a:p>
            <a:r>
              <a:rPr lang="en-US" sz="4000" dirty="0"/>
              <a:t>Love takes action – agape</a:t>
            </a:r>
            <a:br>
              <a:rPr lang="en-US" dirty="0"/>
            </a:br>
            <a:r>
              <a:rPr lang="en-US" sz="2400" dirty="0">
                <a:solidFill>
                  <a:schemeClr val="accent1"/>
                </a:solidFill>
                <a:hlinkClick r:id="rId3"/>
              </a:rPr>
              <a:t>https://www.newyorklife.com/who-we-are/agape</a:t>
            </a:r>
            <a:endParaRPr lang="en-US" dirty="0">
              <a:solidFill>
                <a:schemeClr val="accent1"/>
              </a:solidFill>
            </a:endParaRPr>
          </a:p>
        </p:txBody>
      </p:sp>
      <p:sp>
        <p:nvSpPr>
          <p:cNvPr id="3" name="Content Placeholder 2">
            <a:extLst>
              <a:ext uri="{FF2B5EF4-FFF2-40B4-BE49-F238E27FC236}">
                <a16:creationId xmlns:a16="http://schemas.microsoft.com/office/drawing/2014/main" id="{CD3B1E76-891B-4EED-A775-D01DD75D4EE8}"/>
              </a:ext>
            </a:extLst>
          </p:cNvPr>
          <p:cNvSpPr>
            <a:spLocks noGrp="1"/>
          </p:cNvSpPr>
          <p:nvPr>
            <p:ph idx="1"/>
          </p:nvPr>
        </p:nvSpPr>
        <p:spPr/>
        <p:txBody>
          <a:bodyPr/>
          <a:lstStyle/>
          <a:p>
            <a:r>
              <a:rPr lang="en-US" dirty="0"/>
              <a:t>New York Life Insurance advertisement</a:t>
            </a:r>
          </a:p>
          <a:p>
            <a:r>
              <a:rPr lang="en-US" dirty="0"/>
              <a:t>“The ancient Greeks had four words for love. </a:t>
            </a:r>
          </a:p>
          <a:p>
            <a:r>
              <a:rPr lang="en-US" dirty="0"/>
              <a:t>The first three — </a:t>
            </a:r>
            <a:r>
              <a:rPr lang="en-US" dirty="0" err="1">
                <a:solidFill>
                  <a:srgbClr val="FF0000"/>
                </a:solidFill>
              </a:rPr>
              <a:t>philía</a:t>
            </a:r>
            <a:r>
              <a:rPr lang="en-US" dirty="0">
                <a:solidFill>
                  <a:srgbClr val="FF0000"/>
                </a:solidFill>
              </a:rPr>
              <a:t>,</a:t>
            </a:r>
            <a:r>
              <a:rPr lang="en-US" dirty="0"/>
              <a:t> </a:t>
            </a:r>
            <a:r>
              <a:rPr lang="en-US" dirty="0" err="1">
                <a:solidFill>
                  <a:srgbClr val="FF0000"/>
                </a:solidFill>
              </a:rPr>
              <a:t>storgē</a:t>
            </a:r>
            <a:r>
              <a:rPr lang="en-US" dirty="0"/>
              <a:t>, and </a:t>
            </a:r>
            <a:r>
              <a:rPr lang="en-US" dirty="0" err="1">
                <a:solidFill>
                  <a:srgbClr val="FF0000"/>
                </a:solidFill>
              </a:rPr>
              <a:t>érōs</a:t>
            </a:r>
            <a:r>
              <a:rPr lang="en-US" dirty="0"/>
              <a:t> — describe the different kinds of love that people feel. But there is one love that stands out above the rest. </a:t>
            </a:r>
          </a:p>
          <a:p>
            <a:r>
              <a:rPr lang="en-US" dirty="0"/>
              <a:t>Selfless love. It’s called </a:t>
            </a:r>
            <a:r>
              <a:rPr lang="en-US" dirty="0" err="1">
                <a:solidFill>
                  <a:srgbClr val="FF0000"/>
                </a:solidFill>
              </a:rPr>
              <a:t>agápē</a:t>
            </a:r>
            <a:r>
              <a:rPr lang="en-US" dirty="0"/>
              <a:t> (ah-</a:t>
            </a:r>
            <a:r>
              <a:rPr lang="en-US" dirty="0" err="1"/>
              <a:t>gah</a:t>
            </a:r>
            <a:r>
              <a:rPr lang="en-US" dirty="0"/>
              <a:t>-</a:t>
            </a:r>
            <a:r>
              <a:rPr lang="en-US" dirty="0" err="1"/>
              <a:t>peh</a:t>
            </a:r>
            <a:r>
              <a:rPr lang="en-US" dirty="0"/>
              <a:t>) — love as an action. </a:t>
            </a:r>
            <a:r>
              <a:rPr lang="en-US" dirty="0" err="1">
                <a:solidFill>
                  <a:srgbClr val="FF0000"/>
                </a:solidFill>
              </a:rPr>
              <a:t>Agápē</a:t>
            </a:r>
            <a:r>
              <a:rPr lang="en-US" dirty="0"/>
              <a:t> is what inspires us to put others' needs before our own. It's about doing what's right, being our best selves, and building better futures.</a:t>
            </a:r>
          </a:p>
        </p:txBody>
      </p:sp>
      <p:pic>
        <p:nvPicPr>
          <p:cNvPr id="8" name="Picture 7">
            <a:extLst>
              <a:ext uri="{FF2B5EF4-FFF2-40B4-BE49-F238E27FC236}">
                <a16:creationId xmlns:a16="http://schemas.microsoft.com/office/drawing/2014/main" id="{158B9BEC-BF73-4EA1-9388-A2C397333B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9675" y="95577"/>
            <a:ext cx="3000404" cy="1864658"/>
          </a:xfrm>
          <a:prstGeom prst="rect">
            <a:avLst/>
          </a:prstGeom>
        </p:spPr>
      </p:pic>
    </p:spTree>
    <p:extLst>
      <p:ext uri="{BB962C8B-B14F-4D97-AF65-F5344CB8AC3E}">
        <p14:creationId xmlns:p14="http://schemas.microsoft.com/office/powerpoint/2010/main" val="129864595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47D6BBD-8CEF-4844-A8B6-6C2486DF49B0}"/>
              </a:ext>
            </a:extLst>
          </p:cNvPr>
          <p:cNvSpPr>
            <a:spLocks noGrp="1"/>
          </p:cNvSpPr>
          <p:nvPr>
            <p:ph type="title"/>
          </p:nvPr>
        </p:nvSpPr>
        <p:spPr/>
        <p:txBody>
          <a:bodyPr/>
          <a:lstStyle/>
          <a:p>
            <a:r>
              <a:rPr lang="en-US" dirty="0"/>
              <a:t>“</a:t>
            </a:r>
            <a:r>
              <a:rPr lang="en-US" dirty="0">
                <a:solidFill>
                  <a:srgbClr val="FF0000"/>
                </a:solidFill>
              </a:rPr>
              <a:t>….act on your love…..</a:t>
            </a:r>
            <a:br>
              <a:rPr lang="en-US" dirty="0">
                <a:solidFill>
                  <a:srgbClr val="FF0000"/>
                </a:solidFill>
              </a:rPr>
            </a:br>
            <a:r>
              <a:rPr lang="en-US" dirty="0">
                <a:solidFill>
                  <a:srgbClr val="FF0000"/>
                </a:solidFill>
              </a:rPr>
              <a:t>so looking back…you got it right</a:t>
            </a:r>
            <a:r>
              <a:rPr lang="en-US" dirty="0"/>
              <a:t>”</a:t>
            </a:r>
          </a:p>
        </p:txBody>
      </p:sp>
      <p:pic>
        <p:nvPicPr>
          <p:cNvPr id="12" name="Content Placeholder 11">
            <a:extLst>
              <a:ext uri="{FF2B5EF4-FFF2-40B4-BE49-F238E27FC236}">
                <a16:creationId xmlns:a16="http://schemas.microsoft.com/office/drawing/2014/main" id="{75CB228C-A083-4743-82DF-24B33AAF5E7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860447"/>
            <a:ext cx="10515600" cy="4281693"/>
          </a:xfrm>
        </p:spPr>
      </p:pic>
    </p:spTree>
    <p:extLst>
      <p:ext uri="{BB962C8B-B14F-4D97-AF65-F5344CB8AC3E}">
        <p14:creationId xmlns:p14="http://schemas.microsoft.com/office/powerpoint/2010/main" val="363395974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0A54C-F9CA-46C5-8E0C-335D2A15D17A}"/>
              </a:ext>
            </a:extLst>
          </p:cNvPr>
          <p:cNvSpPr>
            <a:spLocks noGrp="1"/>
          </p:cNvSpPr>
          <p:nvPr>
            <p:ph type="title"/>
          </p:nvPr>
        </p:nvSpPr>
        <p:spPr/>
        <p:txBody>
          <a:bodyPr/>
          <a:lstStyle/>
          <a:p>
            <a:r>
              <a:rPr lang="en-US" dirty="0">
                <a:solidFill>
                  <a:schemeClr val="accent1"/>
                </a:solidFill>
              </a:rPr>
              <a:t>America’s estate planning</a:t>
            </a:r>
          </a:p>
        </p:txBody>
      </p:sp>
      <p:sp>
        <p:nvSpPr>
          <p:cNvPr id="3" name="Content Placeholder 2">
            <a:extLst>
              <a:ext uri="{FF2B5EF4-FFF2-40B4-BE49-F238E27FC236}">
                <a16:creationId xmlns:a16="http://schemas.microsoft.com/office/drawing/2014/main" id="{B63696C7-AC43-49F3-A7F1-3551A36A20E8}"/>
              </a:ext>
            </a:extLst>
          </p:cNvPr>
          <p:cNvSpPr>
            <a:spLocks noGrp="1"/>
          </p:cNvSpPr>
          <p:nvPr>
            <p:ph idx="1"/>
          </p:nvPr>
        </p:nvSpPr>
        <p:spPr/>
        <p:txBody>
          <a:bodyPr/>
          <a:lstStyle/>
          <a:p>
            <a:r>
              <a:rPr lang="en-US" sz="3200" b="1" dirty="0">
                <a:solidFill>
                  <a:srgbClr val="FF0000"/>
                </a:solidFill>
              </a:rPr>
              <a:t>57% </a:t>
            </a:r>
            <a:r>
              <a:rPr lang="en-US" dirty="0"/>
              <a:t>percent of U.S. adults do not currently have estate planning documents such as a will or living trust </a:t>
            </a:r>
            <a:r>
              <a:rPr lang="en-US" sz="2000" dirty="0">
                <a:solidFill>
                  <a:srgbClr val="FF0000"/>
                </a:solidFill>
              </a:rPr>
              <a:t>(Caring.com, 2019)</a:t>
            </a:r>
          </a:p>
          <a:p>
            <a:endParaRPr lang="en-US" dirty="0">
              <a:solidFill>
                <a:srgbClr val="FF0000"/>
              </a:solidFill>
            </a:endParaRPr>
          </a:p>
        </p:txBody>
      </p:sp>
      <p:pic>
        <p:nvPicPr>
          <p:cNvPr id="7" name="Picture 6">
            <a:extLst>
              <a:ext uri="{FF2B5EF4-FFF2-40B4-BE49-F238E27FC236}">
                <a16:creationId xmlns:a16="http://schemas.microsoft.com/office/drawing/2014/main" id="{61C3EA98-DE1C-45BA-A134-5CA38C3321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955862"/>
            <a:ext cx="4920962" cy="2432175"/>
          </a:xfrm>
          <a:prstGeom prst="rect">
            <a:avLst/>
          </a:prstGeom>
        </p:spPr>
      </p:pic>
      <p:pic>
        <p:nvPicPr>
          <p:cNvPr id="9" name="Picture 8">
            <a:extLst>
              <a:ext uri="{FF2B5EF4-FFF2-40B4-BE49-F238E27FC236}">
                <a16:creationId xmlns:a16="http://schemas.microsoft.com/office/drawing/2014/main" id="{E15680A9-8C17-4B53-BADC-D7C2805C90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0612" y="2955862"/>
            <a:ext cx="6032788" cy="2997263"/>
          </a:xfrm>
          <a:prstGeom prst="rect">
            <a:avLst/>
          </a:prstGeom>
        </p:spPr>
      </p:pic>
      <p:sp>
        <p:nvSpPr>
          <p:cNvPr id="11" name="Rectangle 10">
            <a:extLst>
              <a:ext uri="{FF2B5EF4-FFF2-40B4-BE49-F238E27FC236}">
                <a16:creationId xmlns:a16="http://schemas.microsoft.com/office/drawing/2014/main" id="{0A01173E-3904-4DC7-ACF3-502B5B3618E2}"/>
              </a:ext>
            </a:extLst>
          </p:cNvPr>
          <p:cNvSpPr/>
          <p:nvPr/>
        </p:nvSpPr>
        <p:spPr>
          <a:xfrm>
            <a:off x="228600" y="5583793"/>
            <a:ext cx="6473969" cy="369332"/>
          </a:xfrm>
          <a:prstGeom prst="rect">
            <a:avLst/>
          </a:prstGeom>
        </p:spPr>
        <p:txBody>
          <a:bodyPr wrap="square">
            <a:spAutoFit/>
          </a:bodyPr>
          <a:lstStyle/>
          <a:p>
            <a:r>
              <a:rPr lang="en-US" dirty="0">
                <a:hlinkClick r:id="rId5"/>
              </a:rPr>
              <a:t>https://www.caring.com/caregivers/estate-planning/wills-survey/</a:t>
            </a:r>
            <a:endParaRPr lang="en-US" dirty="0"/>
          </a:p>
        </p:txBody>
      </p:sp>
    </p:spTree>
    <p:extLst>
      <p:ext uri="{BB962C8B-B14F-4D97-AF65-F5344CB8AC3E}">
        <p14:creationId xmlns:p14="http://schemas.microsoft.com/office/powerpoint/2010/main" val="2125616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3D2FC9-E1FA-4FA0-8CD4-2CDCEB370E04}"/>
              </a:ext>
            </a:extLst>
          </p:cNvPr>
          <p:cNvSpPr>
            <a:spLocks noGrp="1"/>
          </p:cNvSpPr>
          <p:nvPr>
            <p:ph type="title"/>
          </p:nvPr>
        </p:nvSpPr>
        <p:spPr/>
        <p:txBody>
          <a:bodyPr/>
          <a:lstStyle/>
          <a:p>
            <a:r>
              <a:rPr lang="en-US" dirty="0">
                <a:solidFill>
                  <a:schemeClr val="accent1"/>
                </a:solidFill>
              </a:rPr>
              <a:t>Three parts to a successful bequest program</a:t>
            </a:r>
          </a:p>
        </p:txBody>
      </p:sp>
      <p:sp>
        <p:nvSpPr>
          <p:cNvPr id="5" name="Content Placeholder 4">
            <a:extLst>
              <a:ext uri="{FF2B5EF4-FFF2-40B4-BE49-F238E27FC236}">
                <a16:creationId xmlns:a16="http://schemas.microsoft.com/office/drawing/2014/main" id="{E1752B55-E24C-40C2-8EBA-62B4B99AF91C}"/>
              </a:ext>
            </a:extLst>
          </p:cNvPr>
          <p:cNvSpPr>
            <a:spLocks noGrp="1"/>
          </p:cNvSpPr>
          <p:nvPr>
            <p:ph sz="half" idx="1"/>
          </p:nvPr>
        </p:nvSpPr>
        <p:spPr/>
        <p:txBody>
          <a:bodyPr>
            <a:normAutofit/>
          </a:bodyPr>
          <a:lstStyle/>
          <a:p>
            <a:r>
              <a:rPr lang="en-US" b="1" dirty="0">
                <a:solidFill>
                  <a:srgbClr val="FF0000"/>
                </a:solidFill>
              </a:rPr>
              <a:t>Motivation</a:t>
            </a:r>
          </a:p>
          <a:p>
            <a:pPr lvl="1"/>
            <a:r>
              <a:rPr lang="en-US" dirty="0"/>
              <a:t>Establish strong mission messaging to build motivation to give back</a:t>
            </a:r>
          </a:p>
          <a:p>
            <a:pPr lvl="1"/>
            <a:r>
              <a:rPr lang="en-US" dirty="0"/>
              <a:t>Know your likely prospects </a:t>
            </a:r>
          </a:p>
          <a:p>
            <a:pPr lvl="1"/>
            <a:r>
              <a:rPr lang="en-US" dirty="0"/>
              <a:t>High motivation strong indicator of potential bequest option</a:t>
            </a:r>
          </a:p>
          <a:p>
            <a:pPr lvl="1"/>
            <a:r>
              <a:rPr lang="en-US" dirty="0"/>
              <a:t>Build a program of assistance</a:t>
            </a:r>
          </a:p>
          <a:p>
            <a:pPr marL="457200" lvl="1" indent="0">
              <a:buNone/>
            </a:pPr>
            <a:endParaRPr lang="en-US" dirty="0"/>
          </a:p>
          <a:p>
            <a:pPr lvl="1"/>
            <a:r>
              <a:rPr lang="en-US" dirty="0"/>
              <a:t>“</a:t>
            </a:r>
            <a:r>
              <a:rPr lang="en-US" b="1" i="1" dirty="0">
                <a:solidFill>
                  <a:schemeClr val="accent1"/>
                </a:solidFill>
              </a:rPr>
              <a:t>Gratefulness is not eternal</a:t>
            </a:r>
            <a:r>
              <a:rPr lang="en-US" dirty="0"/>
              <a:t>”</a:t>
            </a:r>
          </a:p>
          <a:p>
            <a:pPr lvl="2"/>
            <a:r>
              <a:rPr lang="en-US" dirty="0"/>
              <a:t>Hospice donor from Pennsylvania</a:t>
            </a:r>
          </a:p>
        </p:txBody>
      </p:sp>
      <p:sp>
        <p:nvSpPr>
          <p:cNvPr id="6" name="Content Placeholder 5">
            <a:extLst>
              <a:ext uri="{FF2B5EF4-FFF2-40B4-BE49-F238E27FC236}">
                <a16:creationId xmlns:a16="http://schemas.microsoft.com/office/drawing/2014/main" id="{CECC00EB-32FD-4129-A95F-C822A041BA83}"/>
              </a:ext>
            </a:extLst>
          </p:cNvPr>
          <p:cNvSpPr>
            <a:spLocks noGrp="1"/>
          </p:cNvSpPr>
          <p:nvPr>
            <p:ph sz="half" idx="2"/>
          </p:nvPr>
        </p:nvSpPr>
        <p:spPr>
          <a:xfrm>
            <a:off x="6172199" y="1825624"/>
            <a:ext cx="5457825" cy="4937125"/>
          </a:xfrm>
        </p:spPr>
        <p:txBody>
          <a:bodyPr>
            <a:normAutofit/>
          </a:bodyPr>
          <a:lstStyle/>
          <a:p>
            <a:r>
              <a:rPr lang="en-US" b="1" dirty="0">
                <a:solidFill>
                  <a:srgbClr val="FF0000"/>
                </a:solidFill>
              </a:rPr>
              <a:t>Persistence</a:t>
            </a:r>
          </a:p>
          <a:p>
            <a:pPr lvl="1"/>
            <a:r>
              <a:rPr lang="en-US" dirty="0"/>
              <a:t>Building program slowly</a:t>
            </a:r>
          </a:p>
          <a:p>
            <a:pPr lvl="1"/>
            <a:r>
              <a:rPr lang="en-US" dirty="0"/>
              <a:t>Start with Legacy Society</a:t>
            </a:r>
          </a:p>
          <a:p>
            <a:pPr lvl="1"/>
            <a:r>
              <a:rPr lang="en-US" dirty="0"/>
              <a:t>Add wills and bequests basics</a:t>
            </a:r>
          </a:p>
          <a:p>
            <a:pPr lvl="1"/>
            <a:r>
              <a:rPr lang="en-US" dirty="0"/>
              <a:t>Investigate life income agreements as appropriate</a:t>
            </a:r>
            <a:endParaRPr lang="en-US" dirty="0">
              <a:solidFill>
                <a:srgbClr val="FF0000"/>
              </a:solidFill>
            </a:endParaRPr>
          </a:p>
          <a:p>
            <a:r>
              <a:rPr lang="en-US" b="1" dirty="0">
                <a:solidFill>
                  <a:srgbClr val="FF0000"/>
                </a:solidFill>
              </a:rPr>
              <a:t>Consistency</a:t>
            </a:r>
          </a:p>
          <a:p>
            <a:pPr lvl="1"/>
            <a:r>
              <a:rPr lang="en-US" dirty="0"/>
              <a:t>Establish annual promotional plans</a:t>
            </a:r>
          </a:p>
          <a:p>
            <a:pPr lvl="1"/>
            <a:r>
              <a:rPr lang="en-US" dirty="0"/>
              <a:t>Use found opportunities to leverage messaging  </a:t>
            </a:r>
          </a:p>
        </p:txBody>
      </p:sp>
    </p:spTree>
    <p:extLst>
      <p:ext uri="{BB962C8B-B14F-4D97-AF65-F5344CB8AC3E}">
        <p14:creationId xmlns:p14="http://schemas.microsoft.com/office/powerpoint/2010/main" val="328776559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en-US" altLang="en-US" dirty="0">
                <a:solidFill>
                  <a:schemeClr val="accent1"/>
                </a:solidFill>
              </a:rPr>
              <a:t>Life cycle giving</a:t>
            </a:r>
          </a:p>
        </p:txBody>
      </p:sp>
      <p:sp>
        <p:nvSpPr>
          <p:cNvPr id="69635" name="Rectangle 3"/>
          <p:cNvSpPr>
            <a:spLocks noGrp="1" noChangeArrowheads="1"/>
          </p:cNvSpPr>
          <p:nvPr>
            <p:ph type="body" idx="1"/>
          </p:nvPr>
        </p:nvSpPr>
        <p:spPr/>
        <p:txBody>
          <a:bodyPr/>
          <a:lstStyle/>
          <a:p>
            <a:pPr eaLnBrk="1" hangingPunct="1"/>
            <a:endParaRPr lang="en-US" altLang="en-US" dirty="0"/>
          </a:p>
          <a:p>
            <a:pPr eaLnBrk="1" hangingPunct="1"/>
            <a:endParaRPr lang="en-US" altLang="en-US" dirty="0"/>
          </a:p>
        </p:txBody>
      </p:sp>
      <p:sp>
        <p:nvSpPr>
          <p:cNvPr id="5124" name="WordArt 4"/>
          <p:cNvSpPr>
            <a:spLocks noChangeArrowheads="1" noChangeShapeType="1" noTextEdit="1"/>
          </p:cNvSpPr>
          <p:nvPr/>
        </p:nvSpPr>
        <p:spPr bwMode="auto">
          <a:xfrm>
            <a:off x="3028950" y="1828801"/>
            <a:ext cx="6008688" cy="2333625"/>
          </a:xfrm>
          <a:prstGeom prst="rect">
            <a:avLst/>
          </a:prstGeom>
        </p:spPr>
        <p:txBody>
          <a:bodyPr wrap="none" fromWordArt="1">
            <a:prstTxWarp prst="textDoubleWave1">
              <a:avLst>
                <a:gd name="adj1" fmla="val 6500"/>
                <a:gd name="adj2" fmla="val 0"/>
              </a:avLst>
            </a:prstTxWarp>
          </a:bodyPr>
          <a:lstStyle/>
          <a:p>
            <a:pPr algn="ctr">
              <a:defRPr/>
            </a:pPr>
            <a:r>
              <a:rPr lang="en-US" sz="3600" kern="10" spc="-360" dirty="0">
                <a:ln w="12700">
                  <a:solidFill>
                    <a:srgbClr val="000099"/>
                  </a:solidFill>
                  <a:round/>
                  <a:headEnd/>
                  <a:tailEnd/>
                </a:ln>
                <a:solidFill>
                  <a:srgbClr val="33CCFF"/>
                </a:solidFill>
                <a:effectLst>
                  <a:outerShdw dist="125724" dir="18900000" algn="ctr" rotWithShape="0">
                    <a:srgbClr val="000099"/>
                  </a:outerShdw>
                </a:effectLst>
                <a:latin typeface="Impact"/>
              </a:rPr>
              <a:t>Financial Life</a:t>
            </a:r>
          </a:p>
        </p:txBody>
      </p:sp>
      <p:sp>
        <p:nvSpPr>
          <p:cNvPr id="5125" name="WordArt 5"/>
          <p:cNvSpPr>
            <a:spLocks noChangeArrowheads="1" noChangeShapeType="1" noTextEdit="1"/>
          </p:cNvSpPr>
          <p:nvPr/>
        </p:nvSpPr>
        <p:spPr bwMode="auto">
          <a:xfrm>
            <a:off x="3581401" y="4114801"/>
            <a:ext cx="4810125" cy="2543175"/>
          </a:xfrm>
          <a:prstGeom prst="rect">
            <a:avLst/>
          </a:prstGeom>
        </p:spPr>
        <p:txBody>
          <a:bodyPr wrap="none" fromWordArt="1">
            <a:prstTxWarp prst="textDoubleWave1">
              <a:avLst>
                <a:gd name="adj1" fmla="val 6500"/>
                <a:gd name="adj2" fmla="val 0"/>
              </a:avLst>
            </a:prstTxWarp>
          </a:bodyPr>
          <a:lstStyle/>
          <a:p>
            <a:pPr algn="ctr">
              <a:defRPr/>
            </a:pPr>
            <a:r>
              <a:rPr lang="en-US" sz="3600" kern="10" spc="-360" dirty="0">
                <a:ln w="6350">
                  <a:solidFill>
                    <a:srgbClr val="000000"/>
                  </a:solidFill>
                  <a:round/>
                  <a:headEnd/>
                  <a:tailEnd/>
                </a:ln>
                <a:solidFill>
                  <a:srgbClr val="00E4A8"/>
                </a:solidFill>
                <a:effectLst>
                  <a:outerShdw dist="125724" dir="18900000" algn="ctr" rotWithShape="0">
                    <a:srgbClr val="000099"/>
                  </a:outerShdw>
                </a:effectLst>
                <a:latin typeface="Impact"/>
              </a:rPr>
              <a:t>Charitable Life</a:t>
            </a:r>
          </a:p>
        </p:txBody>
      </p:sp>
      <p:sp>
        <p:nvSpPr>
          <p:cNvPr id="5126" name="Line 6"/>
          <p:cNvSpPr>
            <a:spLocks noChangeShapeType="1"/>
          </p:cNvSpPr>
          <p:nvPr/>
        </p:nvSpPr>
        <p:spPr bwMode="auto">
          <a:xfrm>
            <a:off x="5715000" y="1981200"/>
            <a:ext cx="76200" cy="4572000"/>
          </a:xfrm>
          <a:prstGeom prst="line">
            <a:avLst/>
          </a:prstGeom>
          <a:noFill/>
          <a:ln w="635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solidFill>
                <a:srgbClr val="000000"/>
              </a:solidFill>
              <a:latin typeface="Tahoma"/>
            </a:endParaRPr>
          </a:p>
        </p:txBody>
      </p:sp>
      <p:pic>
        <p:nvPicPr>
          <p:cNvPr id="5127" name="Picture 7" descr="j0283749"/>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600575" y="4949225"/>
            <a:ext cx="2228850" cy="1975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0" name="Picture 8" descr="Dorothy Thomps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35345" y="2824658"/>
            <a:ext cx="1630362"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D3A569CD-1847-4857-B562-762CD4E2E8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189" y="2824658"/>
            <a:ext cx="1809750" cy="2381250"/>
          </a:xfrm>
          <a:prstGeom prst="rect">
            <a:avLst/>
          </a:prstGeom>
        </p:spPr>
      </p:pic>
    </p:spTree>
    <p:extLst>
      <p:ext uri="{BB962C8B-B14F-4D97-AF65-F5344CB8AC3E}">
        <p14:creationId xmlns:p14="http://schemas.microsoft.com/office/powerpoint/2010/main" val="328778693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5124"/>
                                        </p:tgtEl>
                                        <p:attrNameLst>
                                          <p:attrName>style.visibility</p:attrName>
                                        </p:attrNameLst>
                                      </p:cBhvr>
                                      <p:to>
                                        <p:strVal val="visible"/>
                                      </p:to>
                                    </p:set>
                                    <p:anim calcmode="lin" valueType="num">
                                      <p:cBhvr additive="base">
                                        <p:cTn id="7" dur="500" fill="hold"/>
                                        <p:tgtEl>
                                          <p:spTgt spid="5124"/>
                                        </p:tgtEl>
                                        <p:attrNameLst>
                                          <p:attrName>ppt_x</p:attrName>
                                        </p:attrNameLst>
                                      </p:cBhvr>
                                      <p:tavLst>
                                        <p:tav tm="0">
                                          <p:val>
                                            <p:strVal val="0-#ppt_w/2"/>
                                          </p:val>
                                        </p:tav>
                                        <p:tav tm="100000">
                                          <p:val>
                                            <p:strVal val="#ppt_x"/>
                                          </p:val>
                                        </p:tav>
                                      </p:tavLst>
                                    </p:anim>
                                    <p:anim calcmode="lin" valueType="num">
                                      <p:cBhvr additive="base">
                                        <p:cTn id="8" dur="500" fill="hold"/>
                                        <p:tgtEl>
                                          <p:spTgt spid="512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125"/>
                                        </p:tgtEl>
                                        <p:attrNameLst>
                                          <p:attrName>style.visibility</p:attrName>
                                        </p:attrNameLst>
                                      </p:cBhvr>
                                      <p:to>
                                        <p:strVal val="visible"/>
                                      </p:to>
                                    </p:set>
                                    <p:anim calcmode="lin" valueType="num">
                                      <p:cBhvr additive="base">
                                        <p:cTn id="13" dur="500" fill="hold"/>
                                        <p:tgtEl>
                                          <p:spTgt spid="5125"/>
                                        </p:tgtEl>
                                        <p:attrNameLst>
                                          <p:attrName>ppt_x</p:attrName>
                                        </p:attrNameLst>
                                      </p:cBhvr>
                                      <p:tavLst>
                                        <p:tav tm="0">
                                          <p:val>
                                            <p:strVal val="1+#ppt_w/2"/>
                                          </p:val>
                                        </p:tav>
                                        <p:tav tm="100000">
                                          <p:val>
                                            <p:strVal val="#ppt_x"/>
                                          </p:val>
                                        </p:tav>
                                      </p:tavLst>
                                    </p:anim>
                                    <p:anim calcmode="lin" valueType="num">
                                      <p:cBhvr additive="base">
                                        <p:cTn id="14" dur="500" fill="hold"/>
                                        <p:tgtEl>
                                          <p:spTgt spid="5125"/>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500"/>
                            </p:stCondLst>
                            <p:childTnLst>
                              <p:par>
                                <p:cTn id="16" presetID="8" presetClass="entr" presetSubtype="16" fill="hold" nodeType="afterEffect">
                                  <p:stCondLst>
                                    <p:cond delay="0"/>
                                  </p:stCondLst>
                                  <p:childTnLst>
                                    <p:set>
                                      <p:cBhvr>
                                        <p:cTn id="17" dur="1" fill="hold">
                                          <p:stCondLst>
                                            <p:cond delay="0"/>
                                          </p:stCondLst>
                                        </p:cTn>
                                        <p:tgtEl>
                                          <p:spTgt spid="5126"/>
                                        </p:tgtEl>
                                        <p:attrNameLst>
                                          <p:attrName>style.visibility</p:attrName>
                                        </p:attrNameLst>
                                      </p:cBhvr>
                                      <p:to>
                                        <p:strVal val="visible"/>
                                      </p:to>
                                    </p:set>
                                    <p:animEffect transition="in" filter="diamond(in)">
                                      <p:cBhvr>
                                        <p:cTn id="18" dur="2000"/>
                                        <p:tgtEl>
                                          <p:spTgt spid="512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nodeType="clickEffect">
                                  <p:stCondLst>
                                    <p:cond delay="0"/>
                                  </p:stCondLst>
                                  <p:childTnLst>
                                    <p:set>
                                      <p:cBhvr>
                                        <p:cTn id="22" dur="1" fill="hold">
                                          <p:stCondLst>
                                            <p:cond delay="0"/>
                                          </p:stCondLst>
                                        </p:cTn>
                                        <p:tgtEl>
                                          <p:spTgt spid="5127"/>
                                        </p:tgtEl>
                                        <p:attrNameLst>
                                          <p:attrName>style.visibility</p:attrName>
                                        </p:attrNameLst>
                                      </p:cBhvr>
                                      <p:to>
                                        <p:strVal val="visible"/>
                                      </p:to>
                                    </p:set>
                                    <p:animEffect transition="in" filter="wipe(down)">
                                      <p:cBhvr>
                                        <p:cTn id="23" dur="1000"/>
                                        <p:tgtEl>
                                          <p:spTgt spid="5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animBg="1"/>
      <p:bldP spid="512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FC2F89E1-5F0B-40F2-AD66-CC36A2F33D80}"/>
              </a:ext>
            </a:extLst>
          </p:cNvPr>
          <p:cNvSpPr>
            <a:spLocks noGrp="1" noChangeArrowheads="1"/>
          </p:cNvSpPr>
          <p:nvPr>
            <p:ph type="title"/>
          </p:nvPr>
        </p:nvSpPr>
        <p:spPr>
          <a:xfrm>
            <a:off x="714375" y="17464"/>
            <a:ext cx="9821863" cy="1811337"/>
          </a:xfrm>
        </p:spPr>
        <p:txBody>
          <a:bodyPr/>
          <a:lstStyle/>
          <a:p>
            <a:r>
              <a:rPr lang="en-US" altLang="en-US" dirty="0">
                <a:solidFill>
                  <a:schemeClr val="accent1"/>
                </a:solidFill>
              </a:rPr>
              <a:t>Three kinds of gifts</a:t>
            </a:r>
          </a:p>
        </p:txBody>
      </p:sp>
      <p:sp>
        <p:nvSpPr>
          <p:cNvPr id="19459" name="Rectangle 3">
            <a:extLst>
              <a:ext uri="{FF2B5EF4-FFF2-40B4-BE49-F238E27FC236}">
                <a16:creationId xmlns:a16="http://schemas.microsoft.com/office/drawing/2014/main" id="{23EA378E-1437-462A-B123-8BED0D5040E9}"/>
              </a:ext>
            </a:extLst>
          </p:cNvPr>
          <p:cNvSpPr>
            <a:spLocks noChangeArrowheads="1"/>
          </p:cNvSpPr>
          <p:nvPr/>
        </p:nvSpPr>
        <p:spPr bwMode="auto">
          <a:xfrm>
            <a:off x="1019175" y="1828801"/>
            <a:ext cx="1752600" cy="91440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eaLnBrk="0" fontAlgn="base" hangingPunct="0">
              <a:lnSpc>
                <a:spcPct val="150000"/>
              </a:lnSpc>
              <a:spcBef>
                <a:spcPct val="0"/>
              </a:spcBef>
              <a:spcAft>
                <a:spcPct val="0"/>
              </a:spcAft>
              <a:buClrTx/>
              <a:buSzTx/>
              <a:buNone/>
              <a:defRPr/>
            </a:pPr>
            <a:r>
              <a:rPr lang="en-US" altLang="en-US" sz="1800" b="1" dirty="0">
                <a:solidFill>
                  <a:schemeClr val="bg1"/>
                </a:solidFill>
              </a:rPr>
              <a:t>OUTRIGHT</a:t>
            </a:r>
          </a:p>
          <a:p>
            <a:pPr algn="ctr" eaLnBrk="0" fontAlgn="base" hangingPunct="0">
              <a:spcBef>
                <a:spcPct val="0"/>
              </a:spcBef>
              <a:spcAft>
                <a:spcPct val="0"/>
              </a:spcAft>
              <a:buClrTx/>
              <a:buSzTx/>
              <a:buNone/>
              <a:defRPr/>
            </a:pPr>
            <a:r>
              <a:rPr lang="en-US" altLang="en-US" sz="1800" b="1" dirty="0">
                <a:solidFill>
                  <a:schemeClr val="bg1"/>
                </a:solidFill>
              </a:rPr>
              <a:t>GIFTS</a:t>
            </a:r>
          </a:p>
        </p:txBody>
      </p:sp>
      <p:sp>
        <p:nvSpPr>
          <p:cNvPr id="19460" name="Rectangle 4">
            <a:extLst>
              <a:ext uri="{FF2B5EF4-FFF2-40B4-BE49-F238E27FC236}">
                <a16:creationId xmlns:a16="http://schemas.microsoft.com/office/drawing/2014/main" id="{CEEAC8FC-E25E-44EF-B240-F2798FC3F030}"/>
              </a:ext>
            </a:extLst>
          </p:cNvPr>
          <p:cNvSpPr>
            <a:spLocks noChangeArrowheads="1"/>
          </p:cNvSpPr>
          <p:nvPr/>
        </p:nvSpPr>
        <p:spPr bwMode="auto">
          <a:xfrm>
            <a:off x="4419600" y="1828801"/>
            <a:ext cx="1676400" cy="91440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eaLnBrk="0" fontAlgn="base" hangingPunct="0">
              <a:lnSpc>
                <a:spcPct val="150000"/>
              </a:lnSpc>
              <a:spcBef>
                <a:spcPct val="0"/>
              </a:spcBef>
              <a:spcAft>
                <a:spcPct val="0"/>
              </a:spcAft>
              <a:buClrTx/>
              <a:buSzTx/>
              <a:buNone/>
              <a:defRPr/>
            </a:pPr>
            <a:r>
              <a:rPr lang="en-US" altLang="en-US" sz="1800" b="1" dirty="0">
                <a:solidFill>
                  <a:schemeClr val="bg1"/>
                </a:solidFill>
              </a:rPr>
              <a:t>ESTATE</a:t>
            </a:r>
          </a:p>
          <a:p>
            <a:pPr algn="ctr" eaLnBrk="0" fontAlgn="base" hangingPunct="0">
              <a:lnSpc>
                <a:spcPct val="150000"/>
              </a:lnSpc>
              <a:spcBef>
                <a:spcPct val="0"/>
              </a:spcBef>
              <a:spcAft>
                <a:spcPct val="0"/>
              </a:spcAft>
              <a:buClrTx/>
              <a:buSzTx/>
              <a:buNone/>
              <a:defRPr/>
            </a:pPr>
            <a:r>
              <a:rPr lang="en-US" altLang="en-US" sz="1800" b="1" dirty="0">
                <a:solidFill>
                  <a:schemeClr val="bg1"/>
                </a:solidFill>
              </a:rPr>
              <a:t>GIFTS</a:t>
            </a:r>
          </a:p>
        </p:txBody>
      </p:sp>
      <p:sp>
        <p:nvSpPr>
          <p:cNvPr id="19461" name="Rectangle 5">
            <a:extLst>
              <a:ext uri="{FF2B5EF4-FFF2-40B4-BE49-F238E27FC236}">
                <a16:creationId xmlns:a16="http://schemas.microsoft.com/office/drawing/2014/main" id="{2982F590-A90D-45D6-999B-57F7709A31B1}"/>
              </a:ext>
            </a:extLst>
          </p:cNvPr>
          <p:cNvSpPr>
            <a:spLocks noChangeArrowheads="1"/>
          </p:cNvSpPr>
          <p:nvPr/>
        </p:nvSpPr>
        <p:spPr bwMode="auto">
          <a:xfrm>
            <a:off x="7572375" y="1828801"/>
            <a:ext cx="2057400" cy="91440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eaLnBrk="0" fontAlgn="base" hangingPunct="0">
              <a:lnSpc>
                <a:spcPct val="150000"/>
              </a:lnSpc>
              <a:spcBef>
                <a:spcPct val="0"/>
              </a:spcBef>
              <a:spcAft>
                <a:spcPct val="0"/>
              </a:spcAft>
              <a:buClrTx/>
              <a:buSzTx/>
              <a:buNone/>
              <a:defRPr/>
            </a:pPr>
            <a:r>
              <a:rPr lang="en-US" altLang="en-US" sz="1800" b="1" dirty="0">
                <a:solidFill>
                  <a:schemeClr val="bg1"/>
                </a:solidFill>
              </a:rPr>
              <a:t>LIFE INCOME GIFTS</a:t>
            </a:r>
          </a:p>
        </p:txBody>
      </p:sp>
      <p:sp>
        <p:nvSpPr>
          <p:cNvPr id="2" name="TextBox 1">
            <a:extLst>
              <a:ext uri="{FF2B5EF4-FFF2-40B4-BE49-F238E27FC236}">
                <a16:creationId xmlns:a16="http://schemas.microsoft.com/office/drawing/2014/main" id="{470D1A52-4FD1-484D-97B4-D84D7A220D6F}"/>
              </a:ext>
            </a:extLst>
          </p:cNvPr>
          <p:cNvSpPr txBox="1"/>
          <p:nvPr/>
        </p:nvSpPr>
        <p:spPr>
          <a:xfrm>
            <a:off x="893762" y="2857501"/>
            <a:ext cx="2306638" cy="2862322"/>
          </a:xfrm>
          <a:prstGeom prst="rect">
            <a:avLst/>
          </a:prstGeom>
          <a:noFill/>
        </p:spPr>
        <p:txBody>
          <a:bodyPr wrap="square">
            <a:spAutoFit/>
          </a:bodyPr>
          <a:lstStyle/>
          <a:p>
            <a:pPr marL="285750" indent="-285750" eaLnBrk="0" fontAlgn="base" hangingPunct="0">
              <a:spcBef>
                <a:spcPct val="0"/>
              </a:spcBef>
              <a:spcAft>
                <a:spcPct val="0"/>
              </a:spcAft>
              <a:buFont typeface="Arial" panose="020B0604020202020204" pitchFamily="34" charset="0"/>
              <a:buChar char="•"/>
              <a:defRPr/>
            </a:pPr>
            <a:r>
              <a:rPr lang="en-US" b="1" dirty="0">
                <a:solidFill>
                  <a:srgbClr val="000000"/>
                </a:solidFill>
                <a:latin typeface="Tahoma" panose="020B0604030504040204" pitchFamily="34" charset="0"/>
              </a:rPr>
              <a:t>Immediate</a:t>
            </a:r>
          </a:p>
          <a:p>
            <a:pPr eaLnBrk="0" fontAlgn="base" hangingPunct="0">
              <a:spcBef>
                <a:spcPct val="0"/>
              </a:spcBef>
              <a:spcAft>
                <a:spcPct val="0"/>
              </a:spcAft>
              <a:defRPr/>
            </a:pPr>
            <a:r>
              <a:rPr lang="en-US" b="1" dirty="0">
                <a:solidFill>
                  <a:srgbClr val="000000"/>
                </a:solidFill>
                <a:latin typeface="Tahoma" panose="020B0604030504040204" pitchFamily="34" charset="0"/>
              </a:rPr>
              <a:t>    gifts &amp; QCDs</a:t>
            </a:r>
          </a:p>
          <a:p>
            <a:pPr eaLnBrk="0" fontAlgn="base" hangingPunct="0">
              <a:spcBef>
                <a:spcPct val="0"/>
              </a:spcBef>
              <a:spcAft>
                <a:spcPct val="0"/>
              </a:spcAft>
              <a:defRPr/>
            </a:pPr>
            <a:endParaRPr lang="en-US" b="1" dirty="0">
              <a:solidFill>
                <a:srgbClr val="000000"/>
              </a:solidFill>
              <a:latin typeface="Tahoma" panose="020B0604030504040204" pitchFamily="34" charset="0"/>
            </a:endParaRPr>
          </a:p>
          <a:p>
            <a:pPr marL="285750" indent="-285750" eaLnBrk="0" fontAlgn="base" hangingPunct="0">
              <a:spcBef>
                <a:spcPct val="0"/>
              </a:spcBef>
              <a:spcAft>
                <a:spcPct val="0"/>
              </a:spcAft>
              <a:buFont typeface="Arial" panose="020B0604020202020204" pitchFamily="34" charset="0"/>
              <a:buChar char="•"/>
              <a:defRPr/>
            </a:pPr>
            <a:r>
              <a:rPr lang="en-US" b="1" dirty="0">
                <a:solidFill>
                  <a:srgbClr val="000000"/>
                </a:solidFill>
                <a:latin typeface="Tahoma" panose="020B0604030504040204" pitchFamily="34" charset="0"/>
              </a:rPr>
              <a:t>Bargain sale</a:t>
            </a:r>
          </a:p>
          <a:p>
            <a:pPr eaLnBrk="0" fontAlgn="base" hangingPunct="0">
              <a:spcBef>
                <a:spcPct val="0"/>
              </a:spcBef>
              <a:spcAft>
                <a:spcPct val="0"/>
              </a:spcAft>
              <a:defRPr/>
            </a:pPr>
            <a:endParaRPr lang="en-US" b="1" dirty="0">
              <a:solidFill>
                <a:srgbClr val="000000"/>
              </a:solidFill>
              <a:latin typeface="Tahoma" panose="020B0604030504040204" pitchFamily="34" charset="0"/>
            </a:endParaRPr>
          </a:p>
          <a:p>
            <a:pPr marL="285750" indent="-285750" eaLnBrk="0" fontAlgn="base" hangingPunct="0">
              <a:spcBef>
                <a:spcPct val="0"/>
              </a:spcBef>
              <a:spcAft>
                <a:spcPct val="0"/>
              </a:spcAft>
              <a:buFont typeface="Arial" panose="020B0604020202020204" pitchFamily="34" charset="0"/>
              <a:buChar char="•"/>
              <a:defRPr/>
            </a:pPr>
            <a:r>
              <a:rPr lang="en-US" b="1" dirty="0">
                <a:solidFill>
                  <a:srgbClr val="000000"/>
                </a:solidFill>
                <a:latin typeface="Tahoma" panose="020B0604030504040204" pitchFamily="34" charset="0"/>
              </a:rPr>
              <a:t>Installment</a:t>
            </a:r>
          </a:p>
          <a:p>
            <a:pPr eaLnBrk="0" fontAlgn="base" hangingPunct="0">
              <a:spcBef>
                <a:spcPct val="0"/>
              </a:spcBef>
              <a:spcAft>
                <a:spcPct val="0"/>
              </a:spcAft>
              <a:defRPr/>
            </a:pPr>
            <a:r>
              <a:rPr lang="en-US" b="1" dirty="0">
                <a:solidFill>
                  <a:srgbClr val="000000"/>
                </a:solidFill>
                <a:latin typeface="Tahoma" panose="020B0604030504040204" pitchFamily="34" charset="0"/>
              </a:rPr>
              <a:t>    bargain sale</a:t>
            </a:r>
          </a:p>
          <a:p>
            <a:pPr marL="285750" indent="-285750" eaLnBrk="0" fontAlgn="base" hangingPunct="0">
              <a:spcBef>
                <a:spcPct val="0"/>
              </a:spcBef>
              <a:spcAft>
                <a:spcPct val="0"/>
              </a:spcAft>
              <a:buFont typeface="Arial" panose="020B0604020202020204" pitchFamily="34" charset="0"/>
              <a:buChar char="•"/>
              <a:defRPr/>
            </a:pPr>
            <a:endParaRPr lang="en-US" b="1" dirty="0">
              <a:solidFill>
                <a:srgbClr val="000000"/>
              </a:solidFill>
              <a:latin typeface="Tahoma" panose="020B0604030504040204" pitchFamily="34" charset="0"/>
            </a:endParaRPr>
          </a:p>
          <a:p>
            <a:pPr marL="285750" indent="-285750" eaLnBrk="0" fontAlgn="base" hangingPunct="0">
              <a:spcBef>
                <a:spcPct val="0"/>
              </a:spcBef>
              <a:spcAft>
                <a:spcPct val="0"/>
              </a:spcAft>
              <a:buFont typeface="Arial" panose="020B0604020202020204" pitchFamily="34" charset="0"/>
              <a:buChar char="•"/>
              <a:defRPr/>
            </a:pPr>
            <a:r>
              <a:rPr lang="en-US" b="1" dirty="0">
                <a:solidFill>
                  <a:srgbClr val="000000"/>
                </a:solidFill>
                <a:latin typeface="Tahoma" panose="020B0604030504040204" pitchFamily="34" charset="0"/>
              </a:rPr>
              <a:t>Retained</a:t>
            </a:r>
          </a:p>
          <a:p>
            <a:pPr eaLnBrk="0" fontAlgn="base" hangingPunct="0">
              <a:spcBef>
                <a:spcPct val="0"/>
              </a:spcBef>
              <a:spcAft>
                <a:spcPct val="0"/>
              </a:spcAft>
              <a:defRPr/>
            </a:pPr>
            <a:r>
              <a:rPr lang="en-US" b="1" dirty="0">
                <a:solidFill>
                  <a:srgbClr val="000000"/>
                </a:solidFill>
                <a:latin typeface="Tahoma" panose="020B0604030504040204" pitchFamily="34" charset="0"/>
              </a:rPr>
              <a:t>    life estate</a:t>
            </a:r>
          </a:p>
        </p:txBody>
      </p:sp>
      <p:sp>
        <p:nvSpPr>
          <p:cNvPr id="3" name="TextBox 2">
            <a:extLst>
              <a:ext uri="{FF2B5EF4-FFF2-40B4-BE49-F238E27FC236}">
                <a16:creationId xmlns:a16="http://schemas.microsoft.com/office/drawing/2014/main" id="{D8FEC4DC-7930-4B3C-B674-C5A2DFFA2A1F}"/>
              </a:ext>
            </a:extLst>
          </p:cNvPr>
          <p:cNvSpPr txBox="1"/>
          <p:nvPr/>
        </p:nvSpPr>
        <p:spPr>
          <a:xfrm>
            <a:off x="4295775" y="2984877"/>
            <a:ext cx="2447925" cy="3139321"/>
          </a:xfrm>
          <a:prstGeom prst="rect">
            <a:avLst/>
          </a:prstGeom>
          <a:noFill/>
        </p:spPr>
        <p:txBody>
          <a:bodyPr wrap="square">
            <a:spAutoFit/>
          </a:bodyPr>
          <a:lstStyle/>
          <a:p>
            <a:pPr marL="285750" indent="-285750" eaLnBrk="0" fontAlgn="base" hangingPunct="0">
              <a:spcBef>
                <a:spcPct val="0"/>
              </a:spcBef>
              <a:spcAft>
                <a:spcPct val="0"/>
              </a:spcAft>
              <a:buFont typeface="Arial" panose="020B0604020202020204" pitchFamily="34" charset="0"/>
              <a:buChar char="•"/>
              <a:defRPr/>
            </a:pPr>
            <a:r>
              <a:rPr lang="en-US" b="1" dirty="0">
                <a:solidFill>
                  <a:srgbClr val="000000"/>
                </a:solidFill>
                <a:latin typeface="Tahoma" panose="020B0604030504040204" pitchFamily="34" charset="0"/>
              </a:rPr>
              <a:t>Will  or Trust bequest</a:t>
            </a:r>
          </a:p>
          <a:p>
            <a:pPr eaLnBrk="0" fontAlgn="base" hangingPunct="0">
              <a:spcBef>
                <a:spcPct val="0"/>
              </a:spcBef>
              <a:spcAft>
                <a:spcPct val="0"/>
              </a:spcAft>
              <a:defRPr/>
            </a:pPr>
            <a:endParaRPr lang="en-US" b="1" dirty="0">
              <a:solidFill>
                <a:srgbClr val="000000"/>
              </a:solidFill>
              <a:latin typeface="Tahoma" panose="020B0604030504040204" pitchFamily="34" charset="0"/>
            </a:endParaRPr>
          </a:p>
          <a:p>
            <a:pPr marL="285750" indent="-285750" eaLnBrk="0" fontAlgn="base" hangingPunct="0">
              <a:spcBef>
                <a:spcPct val="0"/>
              </a:spcBef>
              <a:spcAft>
                <a:spcPct val="0"/>
              </a:spcAft>
              <a:buFont typeface="Arial" panose="020B0604020202020204" pitchFamily="34" charset="0"/>
              <a:buChar char="•"/>
              <a:defRPr/>
            </a:pPr>
            <a:r>
              <a:rPr lang="en-US" b="1" dirty="0">
                <a:solidFill>
                  <a:srgbClr val="000000"/>
                </a:solidFill>
                <a:latin typeface="Tahoma" panose="020B0604030504040204" pitchFamily="34" charset="0"/>
              </a:rPr>
              <a:t>Beneficiary designations</a:t>
            </a:r>
          </a:p>
          <a:p>
            <a:pPr marL="285750" indent="-285750" eaLnBrk="0" fontAlgn="base" hangingPunct="0">
              <a:spcBef>
                <a:spcPct val="0"/>
              </a:spcBef>
              <a:spcAft>
                <a:spcPct val="0"/>
              </a:spcAft>
              <a:buFont typeface="Arial" panose="020B0604020202020204" pitchFamily="34" charset="0"/>
              <a:buChar char="•"/>
              <a:defRPr/>
            </a:pPr>
            <a:endParaRPr lang="en-US" b="1" dirty="0">
              <a:solidFill>
                <a:srgbClr val="000000"/>
              </a:solidFill>
              <a:latin typeface="Tahoma" panose="020B0604030504040204" pitchFamily="34" charset="0"/>
            </a:endParaRPr>
          </a:p>
          <a:p>
            <a:pPr marL="285750" indent="-285750" eaLnBrk="0" fontAlgn="base" hangingPunct="0">
              <a:spcBef>
                <a:spcPct val="0"/>
              </a:spcBef>
              <a:spcAft>
                <a:spcPct val="0"/>
              </a:spcAft>
              <a:buFont typeface="Arial" panose="020B0604020202020204" pitchFamily="34" charset="0"/>
              <a:buChar char="•"/>
              <a:defRPr/>
            </a:pPr>
            <a:r>
              <a:rPr lang="en-US" b="1" dirty="0">
                <a:solidFill>
                  <a:srgbClr val="000000"/>
                </a:solidFill>
                <a:latin typeface="Tahoma" panose="020B0604030504040204" pitchFamily="34" charset="0"/>
              </a:rPr>
              <a:t>Life insurance</a:t>
            </a:r>
          </a:p>
          <a:p>
            <a:pPr marL="285750" indent="-285750" eaLnBrk="0" fontAlgn="base" hangingPunct="0">
              <a:spcBef>
                <a:spcPct val="0"/>
              </a:spcBef>
              <a:spcAft>
                <a:spcPct val="0"/>
              </a:spcAft>
              <a:buFont typeface="Arial" panose="020B0604020202020204" pitchFamily="34" charset="0"/>
              <a:buChar char="•"/>
              <a:defRPr/>
            </a:pPr>
            <a:endParaRPr lang="en-US" b="1" dirty="0">
              <a:solidFill>
                <a:srgbClr val="000000"/>
              </a:solidFill>
              <a:latin typeface="Tahoma" panose="020B0604030504040204" pitchFamily="34" charset="0"/>
            </a:endParaRPr>
          </a:p>
          <a:p>
            <a:pPr marL="285750" indent="-285750" eaLnBrk="0" fontAlgn="base" hangingPunct="0">
              <a:spcBef>
                <a:spcPct val="0"/>
              </a:spcBef>
              <a:spcAft>
                <a:spcPct val="0"/>
              </a:spcAft>
              <a:buFont typeface="Arial" panose="020B0604020202020204" pitchFamily="34" charset="0"/>
              <a:buChar char="•"/>
              <a:defRPr/>
            </a:pPr>
            <a:r>
              <a:rPr lang="en-US" b="1" dirty="0">
                <a:solidFill>
                  <a:srgbClr val="000000"/>
                </a:solidFill>
                <a:latin typeface="Tahoma" panose="020B0604030504040204" pitchFamily="34" charset="0"/>
              </a:rPr>
              <a:t>Retirement plans</a:t>
            </a:r>
          </a:p>
          <a:p>
            <a:pPr marL="285750" indent="-285750" eaLnBrk="0" fontAlgn="base" hangingPunct="0">
              <a:spcBef>
                <a:spcPct val="0"/>
              </a:spcBef>
              <a:spcAft>
                <a:spcPct val="0"/>
              </a:spcAft>
              <a:buFont typeface="Arial" panose="020B0604020202020204" pitchFamily="34" charset="0"/>
              <a:buChar char="•"/>
              <a:defRPr/>
            </a:pPr>
            <a:endParaRPr lang="en-US" b="1" dirty="0">
              <a:solidFill>
                <a:srgbClr val="000000"/>
              </a:solidFill>
              <a:latin typeface="Tahoma" panose="020B0604030504040204" pitchFamily="34" charset="0"/>
            </a:endParaRPr>
          </a:p>
          <a:p>
            <a:pPr marL="285750" indent="-285750" eaLnBrk="0" fontAlgn="base" hangingPunct="0">
              <a:spcBef>
                <a:spcPct val="0"/>
              </a:spcBef>
              <a:spcAft>
                <a:spcPct val="0"/>
              </a:spcAft>
              <a:buFont typeface="Arial" panose="020B0604020202020204" pitchFamily="34" charset="0"/>
              <a:buChar char="•"/>
              <a:defRPr/>
            </a:pPr>
            <a:r>
              <a:rPr lang="en-US" b="1" dirty="0">
                <a:solidFill>
                  <a:srgbClr val="000000"/>
                </a:solidFill>
                <a:latin typeface="Tahoma" panose="020B0604030504040204" pitchFamily="34" charset="0"/>
              </a:rPr>
              <a:t>POD or TOD</a:t>
            </a:r>
          </a:p>
        </p:txBody>
      </p:sp>
      <p:sp>
        <p:nvSpPr>
          <p:cNvPr id="4" name="TextBox 3">
            <a:extLst>
              <a:ext uri="{FF2B5EF4-FFF2-40B4-BE49-F238E27FC236}">
                <a16:creationId xmlns:a16="http://schemas.microsoft.com/office/drawing/2014/main" id="{A3F4E584-F787-4AF6-A73E-ED258465CDDD}"/>
              </a:ext>
            </a:extLst>
          </p:cNvPr>
          <p:cNvSpPr txBox="1"/>
          <p:nvPr/>
        </p:nvSpPr>
        <p:spPr>
          <a:xfrm>
            <a:off x="7467601" y="3067050"/>
            <a:ext cx="1843774" cy="1754326"/>
          </a:xfrm>
          <a:prstGeom prst="rect">
            <a:avLst/>
          </a:prstGeom>
          <a:noFill/>
        </p:spPr>
        <p:txBody>
          <a:bodyPr wrap="none">
            <a:spAutoFit/>
          </a:bodyPr>
          <a:lstStyle/>
          <a:p>
            <a:pPr marL="285750" indent="-285750" eaLnBrk="0" fontAlgn="base" hangingPunct="0">
              <a:spcBef>
                <a:spcPct val="0"/>
              </a:spcBef>
              <a:spcAft>
                <a:spcPct val="0"/>
              </a:spcAft>
              <a:buFont typeface="Arial" panose="020B0604020202020204" pitchFamily="34" charset="0"/>
              <a:buChar char="•"/>
              <a:defRPr/>
            </a:pPr>
            <a:r>
              <a:rPr lang="en-US" b="1" dirty="0">
                <a:solidFill>
                  <a:srgbClr val="000000"/>
                </a:solidFill>
                <a:latin typeface="Tahoma" panose="020B0604030504040204" pitchFamily="34" charset="0"/>
              </a:rPr>
              <a:t>Gift annuity</a:t>
            </a:r>
          </a:p>
          <a:p>
            <a:pPr marL="285750" indent="-285750" eaLnBrk="0" fontAlgn="base" hangingPunct="0">
              <a:spcBef>
                <a:spcPct val="0"/>
              </a:spcBef>
              <a:spcAft>
                <a:spcPct val="0"/>
              </a:spcAft>
              <a:buFont typeface="Arial" panose="020B0604020202020204" pitchFamily="34" charset="0"/>
              <a:buChar char="•"/>
              <a:defRPr/>
            </a:pPr>
            <a:endParaRPr lang="en-US" b="1" dirty="0">
              <a:solidFill>
                <a:srgbClr val="000000"/>
              </a:solidFill>
              <a:latin typeface="Tahoma" panose="020B0604030504040204" pitchFamily="34" charset="0"/>
            </a:endParaRPr>
          </a:p>
          <a:p>
            <a:pPr marL="285750" indent="-285750" eaLnBrk="0" fontAlgn="base" hangingPunct="0">
              <a:spcBef>
                <a:spcPct val="0"/>
              </a:spcBef>
              <a:spcAft>
                <a:spcPct val="0"/>
              </a:spcAft>
              <a:buFont typeface="Arial" panose="020B0604020202020204" pitchFamily="34" charset="0"/>
              <a:buChar char="•"/>
              <a:defRPr/>
            </a:pPr>
            <a:r>
              <a:rPr lang="en-US" b="1" dirty="0">
                <a:solidFill>
                  <a:srgbClr val="000000"/>
                </a:solidFill>
                <a:latin typeface="Tahoma" panose="020B0604030504040204" pitchFamily="34" charset="0"/>
              </a:rPr>
              <a:t>Charitable</a:t>
            </a:r>
          </a:p>
          <a:p>
            <a:pPr eaLnBrk="0" fontAlgn="base" hangingPunct="0">
              <a:spcBef>
                <a:spcPct val="0"/>
              </a:spcBef>
              <a:spcAft>
                <a:spcPct val="0"/>
              </a:spcAft>
              <a:defRPr/>
            </a:pPr>
            <a:r>
              <a:rPr lang="en-US" b="1" dirty="0">
                <a:solidFill>
                  <a:srgbClr val="000000"/>
                </a:solidFill>
                <a:latin typeface="Tahoma" panose="020B0604030504040204" pitchFamily="34" charset="0"/>
              </a:rPr>
              <a:t>    trusts</a:t>
            </a:r>
          </a:p>
          <a:p>
            <a:pPr eaLnBrk="0" fontAlgn="base" hangingPunct="0">
              <a:spcBef>
                <a:spcPct val="0"/>
              </a:spcBef>
              <a:spcAft>
                <a:spcPct val="0"/>
              </a:spcAft>
              <a:defRPr/>
            </a:pPr>
            <a:endParaRPr lang="en-US" dirty="0">
              <a:solidFill>
                <a:srgbClr val="000000"/>
              </a:solidFill>
              <a:latin typeface="Tahoma" panose="020B0604030504040204" pitchFamily="34" charset="0"/>
            </a:endParaRPr>
          </a:p>
          <a:p>
            <a:pPr eaLnBrk="0" fontAlgn="base" hangingPunct="0">
              <a:spcBef>
                <a:spcPct val="0"/>
              </a:spcBef>
              <a:spcAft>
                <a:spcPct val="0"/>
              </a:spcAft>
              <a:defRPr/>
            </a:pPr>
            <a:endParaRPr lang="en-US" dirty="0">
              <a:solidFill>
                <a:srgbClr val="000000"/>
              </a:solidFill>
              <a:latin typeface="Tahoma" panose="020B0604030504040204" pitchFamily="34" charset="0"/>
            </a:endParaRPr>
          </a:p>
        </p:txBody>
      </p:sp>
      <p:pic>
        <p:nvPicPr>
          <p:cNvPr id="6" name="Picture 5">
            <a:extLst>
              <a:ext uri="{FF2B5EF4-FFF2-40B4-BE49-F238E27FC236}">
                <a16:creationId xmlns:a16="http://schemas.microsoft.com/office/drawing/2014/main" id="{E3216A04-B19E-4C8C-BBCD-8701E44516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6613" y="104775"/>
            <a:ext cx="2286000" cy="1885950"/>
          </a:xfrm>
          <a:prstGeom prst="rect">
            <a:avLst/>
          </a:prstGeom>
        </p:spPr>
      </p:pic>
      <p:pic>
        <p:nvPicPr>
          <p:cNvPr id="8" name="Picture 7">
            <a:extLst>
              <a:ext uri="{FF2B5EF4-FFF2-40B4-BE49-F238E27FC236}">
                <a16:creationId xmlns:a16="http://schemas.microsoft.com/office/drawing/2014/main" id="{51682BF7-B7E6-4364-A755-BA4CD06CE0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6613" y="2220551"/>
            <a:ext cx="2286000" cy="1754326"/>
          </a:xfrm>
          <a:prstGeom prst="rect">
            <a:avLst/>
          </a:prstGeom>
        </p:spPr>
      </p:pic>
      <p:pic>
        <p:nvPicPr>
          <p:cNvPr id="14" name="Picture 13">
            <a:extLst>
              <a:ext uri="{FF2B5EF4-FFF2-40B4-BE49-F238E27FC236}">
                <a16:creationId xmlns:a16="http://schemas.microsoft.com/office/drawing/2014/main" id="{9C11A672-F0DA-4604-B2C5-4520D7550D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6613" y="4288661"/>
            <a:ext cx="2357441" cy="1575763"/>
          </a:xfrm>
          <a:prstGeom prst="rect">
            <a:avLst/>
          </a:prstGeom>
        </p:spPr>
      </p:pic>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50" y="167180"/>
            <a:ext cx="9610727" cy="1462087"/>
          </a:xfrm>
        </p:spPr>
        <p:txBody>
          <a:bodyPr/>
          <a:lstStyle/>
          <a:p>
            <a:r>
              <a:rPr lang="en-US" dirty="0">
                <a:solidFill>
                  <a:schemeClr val="accent1"/>
                </a:solidFill>
              </a:rPr>
              <a:t>Blended gift strategies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38507903"/>
              </p:ext>
            </p:extLst>
          </p:nvPr>
        </p:nvGraphicFramePr>
        <p:xfrm>
          <a:off x="1125914" y="1271538"/>
          <a:ext cx="7503360" cy="48881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DDB63168-C2BB-4606-A099-9F04CA5063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6613" y="104775"/>
            <a:ext cx="2286000" cy="1885950"/>
          </a:xfrm>
          <a:prstGeom prst="rect">
            <a:avLst/>
          </a:prstGeom>
        </p:spPr>
      </p:pic>
      <p:pic>
        <p:nvPicPr>
          <p:cNvPr id="6" name="Picture 5">
            <a:extLst>
              <a:ext uri="{FF2B5EF4-FFF2-40B4-BE49-F238E27FC236}">
                <a16:creationId xmlns:a16="http://schemas.microsoft.com/office/drawing/2014/main" id="{23FAA1F0-E4B9-4B09-BFAD-8404535A53B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762333" y="4209767"/>
            <a:ext cx="2286000" cy="1754326"/>
          </a:xfrm>
          <a:prstGeom prst="rect">
            <a:avLst/>
          </a:prstGeom>
        </p:spPr>
      </p:pic>
      <p:pic>
        <p:nvPicPr>
          <p:cNvPr id="7" name="Picture 6">
            <a:extLst>
              <a:ext uri="{FF2B5EF4-FFF2-40B4-BE49-F238E27FC236}">
                <a16:creationId xmlns:a16="http://schemas.microsoft.com/office/drawing/2014/main" id="{23D927F3-3BE3-48D4-8D41-2174FC206EE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690892" y="2412236"/>
            <a:ext cx="2357441" cy="1575763"/>
          </a:xfrm>
          <a:prstGeom prst="rect">
            <a:avLst/>
          </a:prstGeom>
        </p:spPr>
      </p:pic>
    </p:spTree>
    <p:extLst>
      <p:ext uri="{BB962C8B-B14F-4D97-AF65-F5344CB8AC3E}">
        <p14:creationId xmlns:p14="http://schemas.microsoft.com/office/powerpoint/2010/main" val="296733722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Estate tax basics</a:t>
            </a:r>
          </a:p>
        </p:txBody>
      </p:sp>
      <p:sp>
        <p:nvSpPr>
          <p:cNvPr id="3" name="Content Placeholder 2"/>
          <p:cNvSpPr>
            <a:spLocks noGrp="1"/>
          </p:cNvSpPr>
          <p:nvPr>
            <p:ph sz="half" idx="1"/>
          </p:nvPr>
        </p:nvSpPr>
        <p:spPr>
          <a:xfrm>
            <a:off x="942975" y="1571626"/>
            <a:ext cx="5573713" cy="4560887"/>
          </a:xfrm>
        </p:spPr>
        <p:txBody>
          <a:bodyPr>
            <a:normAutofit/>
          </a:bodyPr>
          <a:lstStyle/>
          <a:p>
            <a:r>
              <a:rPr lang="en-US" sz="2400" dirty="0"/>
              <a:t>2020 individual basic exclusion amount $11.58 million</a:t>
            </a:r>
          </a:p>
          <a:p>
            <a:pPr lvl="1"/>
            <a:r>
              <a:rPr lang="en-US" sz="2000" dirty="0"/>
              <a:t>Couple basic exclusion amount $23,160,000</a:t>
            </a:r>
            <a:br>
              <a:rPr lang="en-US" sz="2000" dirty="0"/>
            </a:br>
            <a:br>
              <a:rPr lang="en-US" sz="2000" dirty="0"/>
            </a:br>
            <a:br>
              <a:rPr lang="en-US" sz="2000" dirty="0"/>
            </a:br>
            <a:br>
              <a:rPr lang="en-US" sz="2000" dirty="0"/>
            </a:br>
            <a:endParaRPr lang="en-US" sz="2000" dirty="0"/>
          </a:p>
          <a:p>
            <a:r>
              <a:rPr lang="en-US" sz="2400" dirty="0"/>
              <a:t>Transferred assets receive a step-up in basis, no gain is tax at death</a:t>
            </a:r>
            <a:br>
              <a:rPr lang="en-US" sz="2400" dirty="0"/>
            </a:br>
            <a:endParaRPr lang="en-US" sz="2400" dirty="0"/>
          </a:p>
          <a:p>
            <a:r>
              <a:rPr lang="en-US" sz="2400" dirty="0"/>
              <a:t>Charitable bequests of all types are exempt from taxes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2500" y="1"/>
            <a:ext cx="2095500" cy="1571625"/>
          </a:xfrm>
          <a:prstGeom prst="rect">
            <a:avLst/>
          </a:prstGeom>
        </p:spPr>
      </p:pic>
      <p:pic>
        <p:nvPicPr>
          <p:cNvPr id="7" name="Content Placeholder 3"/>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6858000" y="1800050"/>
            <a:ext cx="3810000" cy="4437161"/>
          </a:xfrm>
        </p:spPr>
      </p:pic>
      <p:sp>
        <p:nvSpPr>
          <p:cNvPr id="8" name="TextBox 7"/>
          <p:cNvSpPr txBox="1"/>
          <p:nvPr/>
        </p:nvSpPr>
        <p:spPr>
          <a:xfrm>
            <a:off x="1390650" y="3076569"/>
            <a:ext cx="2236510" cy="923330"/>
          </a:xfrm>
          <a:prstGeom prst="rect">
            <a:avLst/>
          </a:prstGeom>
          <a:noFill/>
          <a:ln w="25400">
            <a:solidFill>
              <a:srgbClr val="FF0000"/>
            </a:solidFill>
          </a:ln>
        </p:spPr>
        <p:txBody>
          <a:bodyPr wrap="none" rtlCol="0">
            <a:spAutoFit/>
          </a:bodyPr>
          <a:lstStyle/>
          <a:p>
            <a:pPr marL="285750" indent="-285750">
              <a:buFont typeface="Arial" panose="020B0604020202020204" pitchFamily="34" charset="0"/>
              <a:buChar char="•"/>
            </a:pPr>
            <a:r>
              <a:rPr lang="en-US" dirty="0">
                <a:solidFill>
                  <a:srgbClr val="FF0000"/>
                </a:solidFill>
              </a:rPr>
              <a:t>$675,000 (2001)</a:t>
            </a:r>
          </a:p>
          <a:p>
            <a:pPr marL="285750" indent="-285750">
              <a:buFont typeface="Arial" panose="020B0604020202020204" pitchFamily="34" charset="0"/>
              <a:buChar char="•"/>
            </a:pPr>
            <a:r>
              <a:rPr lang="en-US" dirty="0">
                <a:solidFill>
                  <a:srgbClr val="FF0000"/>
                </a:solidFill>
              </a:rPr>
              <a:t>$1.5 million (2005)</a:t>
            </a:r>
          </a:p>
          <a:p>
            <a:pPr marL="285750" indent="-285750">
              <a:buFont typeface="Arial" panose="020B0604020202020204" pitchFamily="34" charset="0"/>
              <a:buChar char="•"/>
            </a:pPr>
            <a:r>
              <a:rPr lang="en-US" dirty="0">
                <a:solidFill>
                  <a:srgbClr val="FF0000"/>
                </a:solidFill>
              </a:rPr>
              <a:t>$5.4 million (2017)</a:t>
            </a:r>
          </a:p>
        </p:txBody>
      </p:sp>
    </p:spTree>
    <p:extLst>
      <p:ext uri="{BB962C8B-B14F-4D97-AF65-F5344CB8AC3E}">
        <p14:creationId xmlns:p14="http://schemas.microsoft.com/office/powerpoint/2010/main" val="45391873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dirty="0">
                <a:solidFill>
                  <a:schemeClr val="accent1"/>
                </a:solidFill>
              </a:rPr>
              <a:t>Traditional </a:t>
            </a:r>
            <a:r>
              <a:rPr lang="en-US" sz="4000" dirty="0"/>
              <a:t>  </a:t>
            </a:r>
            <a:r>
              <a:rPr lang="en-US" sz="4000" dirty="0">
                <a:solidFill>
                  <a:srgbClr val="FF0000"/>
                </a:solidFill>
              </a:rPr>
              <a:t>VS</a:t>
            </a:r>
            <a:r>
              <a:rPr lang="en-US" sz="4000" dirty="0"/>
              <a:t>   </a:t>
            </a:r>
            <a:r>
              <a:rPr lang="en-US" dirty="0">
                <a:solidFill>
                  <a:schemeClr val="accent1"/>
                </a:solidFill>
              </a:rPr>
              <a:t>Planned Gifts</a:t>
            </a:r>
            <a:endParaRPr lang="en-US" sz="4000" dirty="0">
              <a:solidFill>
                <a:schemeClr val="accent1"/>
              </a:solidFill>
            </a:endParaRPr>
          </a:p>
        </p:txBody>
      </p:sp>
      <p:sp>
        <p:nvSpPr>
          <p:cNvPr id="9" name="Content Placeholder 8"/>
          <p:cNvSpPr>
            <a:spLocks noGrp="1"/>
          </p:cNvSpPr>
          <p:nvPr>
            <p:ph sz="half" idx="1"/>
          </p:nvPr>
        </p:nvSpPr>
        <p:spPr>
          <a:xfrm>
            <a:off x="933450" y="1690688"/>
            <a:ext cx="4364038" cy="4114800"/>
          </a:xfrm>
        </p:spPr>
        <p:txBody>
          <a:bodyPr>
            <a:normAutofit fontScale="92500" lnSpcReduction="20000"/>
          </a:bodyPr>
          <a:lstStyle/>
          <a:p>
            <a:r>
              <a:rPr lang="en-US" dirty="0"/>
              <a:t>Tell donor about current needs that are real and urgent</a:t>
            </a:r>
            <a:br>
              <a:rPr lang="en-US" dirty="0"/>
            </a:br>
            <a:endParaRPr lang="en-US" dirty="0"/>
          </a:p>
          <a:p>
            <a:r>
              <a:rPr lang="en-US" dirty="0"/>
              <a:t>Donor gives on the basis of a specific ask</a:t>
            </a:r>
            <a:br>
              <a:rPr lang="en-US" dirty="0"/>
            </a:br>
            <a:endParaRPr lang="en-US" dirty="0"/>
          </a:p>
          <a:p>
            <a:r>
              <a:rPr lang="en-US" dirty="0"/>
              <a:t>Donor makes immediate gift or pledge</a:t>
            </a:r>
          </a:p>
        </p:txBody>
      </p:sp>
      <p:sp>
        <p:nvSpPr>
          <p:cNvPr id="10" name="Content Placeholder 9"/>
          <p:cNvSpPr>
            <a:spLocks noGrp="1"/>
          </p:cNvSpPr>
          <p:nvPr>
            <p:ph sz="half" idx="2"/>
          </p:nvPr>
        </p:nvSpPr>
        <p:spPr>
          <a:xfrm>
            <a:off x="6238875" y="1770063"/>
            <a:ext cx="4002088" cy="4114800"/>
          </a:xfrm>
        </p:spPr>
        <p:txBody>
          <a:bodyPr>
            <a:normAutofit fontScale="92500" lnSpcReduction="20000"/>
          </a:bodyPr>
          <a:lstStyle/>
          <a:p>
            <a:r>
              <a:rPr lang="en-US" dirty="0"/>
              <a:t>Ask donor what their needs and goals are </a:t>
            </a:r>
            <a:br>
              <a:rPr lang="en-US" dirty="0"/>
            </a:br>
            <a:endParaRPr lang="en-US" dirty="0"/>
          </a:p>
          <a:p>
            <a:r>
              <a:rPr lang="en-US" dirty="0"/>
              <a:t>Donors give because of their values</a:t>
            </a:r>
            <a:br>
              <a:rPr lang="en-US" dirty="0"/>
            </a:br>
            <a:endParaRPr lang="en-US" dirty="0"/>
          </a:p>
          <a:p>
            <a:r>
              <a:rPr lang="en-US" dirty="0"/>
              <a:t>Donors need time to plan how they will structure their gift and accomplish their personal, financial and estate objectives</a:t>
            </a:r>
          </a:p>
        </p:txBody>
      </p:sp>
    </p:spTree>
    <p:extLst>
      <p:ext uri="{BB962C8B-B14F-4D97-AF65-F5344CB8AC3E}">
        <p14:creationId xmlns:p14="http://schemas.microsoft.com/office/powerpoint/2010/main" val="10765780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500"/>
                                        <p:tgtEl>
                                          <p:spTgt spid="9">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500"/>
                                        <p:tgtEl>
                                          <p:spTgt spid="9">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xEl>
                                              <p:pRg st="0" end="0"/>
                                            </p:txEl>
                                          </p:spTgt>
                                        </p:tgtEl>
                                        <p:attrNameLst>
                                          <p:attrName>style.visibility</p:attrName>
                                        </p:attrNameLst>
                                      </p:cBhvr>
                                      <p:to>
                                        <p:strVal val="visible"/>
                                      </p:to>
                                    </p:set>
                                    <p:animEffect transition="in" filter="fade">
                                      <p:cBhvr>
                                        <p:cTn id="16" dur="500"/>
                                        <p:tgtEl>
                                          <p:spTgt spid="10">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Effect transition="in" filter="fade">
                                      <p:cBhvr>
                                        <p:cTn id="19" dur="500"/>
                                        <p:tgtEl>
                                          <p:spTgt spid="10">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fade">
                                      <p:cBhvr>
                                        <p:cTn id="22"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dirty="0">
                <a:solidFill>
                  <a:schemeClr val="accent1"/>
                </a:solidFill>
              </a:rPr>
              <a:t>Traditional </a:t>
            </a:r>
            <a:r>
              <a:rPr lang="en-US" sz="4000" dirty="0"/>
              <a:t>  </a:t>
            </a:r>
            <a:r>
              <a:rPr lang="en-US" sz="4000" dirty="0">
                <a:solidFill>
                  <a:srgbClr val="FF0000"/>
                </a:solidFill>
              </a:rPr>
              <a:t>VS</a:t>
            </a:r>
            <a:r>
              <a:rPr lang="en-US" sz="4000" dirty="0"/>
              <a:t>   </a:t>
            </a:r>
            <a:r>
              <a:rPr lang="en-US" dirty="0">
                <a:solidFill>
                  <a:schemeClr val="accent1"/>
                </a:solidFill>
              </a:rPr>
              <a:t>Planned Giving </a:t>
            </a:r>
            <a:endParaRPr lang="en-US" sz="4000" dirty="0">
              <a:solidFill>
                <a:schemeClr val="accent1"/>
              </a:solidFill>
            </a:endParaRPr>
          </a:p>
        </p:txBody>
      </p:sp>
      <p:sp>
        <p:nvSpPr>
          <p:cNvPr id="9" name="Content Placeholder 8"/>
          <p:cNvSpPr>
            <a:spLocks noGrp="1"/>
          </p:cNvSpPr>
          <p:nvPr>
            <p:ph sz="half" idx="1"/>
          </p:nvPr>
        </p:nvSpPr>
        <p:spPr>
          <a:xfrm>
            <a:off x="981075" y="1736726"/>
            <a:ext cx="4364038" cy="4840287"/>
          </a:xfrm>
        </p:spPr>
        <p:txBody>
          <a:bodyPr>
            <a:normAutofit/>
          </a:bodyPr>
          <a:lstStyle/>
          <a:p>
            <a:r>
              <a:rPr lang="en-US" dirty="0"/>
              <a:t>Donor’s gift is from their income</a:t>
            </a:r>
            <a:br>
              <a:rPr lang="en-US" dirty="0"/>
            </a:br>
            <a:endParaRPr lang="en-US" dirty="0"/>
          </a:p>
          <a:p>
            <a:r>
              <a:rPr lang="en-US" dirty="0"/>
              <a:t>Approach used involves</a:t>
            </a:r>
          </a:p>
          <a:p>
            <a:pPr lvl="1"/>
            <a:r>
              <a:rPr lang="en-US" dirty="0"/>
              <a:t>List of current projects, programs and needs</a:t>
            </a:r>
          </a:p>
          <a:p>
            <a:pPr lvl="1"/>
            <a:r>
              <a:rPr lang="en-US" dirty="0"/>
              <a:t>Identification of prospect</a:t>
            </a:r>
          </a:p>
          <a:p>
            <a:pPr lvl="1"/>
            <a:r>
              <a:rPr lang="en-US" dirty="0"/>
              <a:t>Cultivation of prospect</a:t>
            </a:r>
          </a:p>
          <a:p>
            <a:pPr lvl="1"/>
            <a:r>
              <a:rPr lang="en-US" dirty="0"/>
              <a:t>Ask for gift</a:t>
            </a:r>
          </a:p>
          <a:p>
            <a:pPr lvl="1"/>
            <a:r>
              <a:rPr lang="en-US" dirty="0"/>
              <a:t>Special events</a:t>
            </a:r>
          </a:p>
        </p:txBody>
      </p:sp>
      <p:sp>
        <p:nvSpPr>
          <p:cNvPr id="10" name="Content Placeholder 9"/>
          <p:cNvSpPr>
            <a:spLocks noGrp="1"/>
          </p:cNvSpPr>
          <p:nvPr>
            <p:ph sz="half" idx="2"/>
          </p:nvPr>
        </p:nvSpPr>
        <p:spPr>
          <a:xfrm>
            <a:off x="6353174" y="1774825"/>
            <a:ext cx="4364037" cy="4764087"/>
          </a:xfrm>
        </p:spPr>
        <p:txBody>
          <a:bodyPr>
            <a:normAutofit/>
          </a:bodyPr>
          <a:lstStyle/>
          <a:p>
            <a:r>
              <a:rPr lang="en-US" dirty="0"/>
              <a:t>Donor’s gift is from their assets</a:t>
            </a:r>
            <a:br>
              <a:rPr lang="en-US" dirty="0"/>
            </a:br>
            <a:endParaRPr lang="en-US" dirty="0"/>
          </a:p>
          <a:p>
            <a:r>
              <a:rPr lang="en-US" dirty="0"/>
              <a:t>Planned gift approach begins with identification of those who already have</a:t>
            </a:r>
          </a:p>
          <a:p>
            <a:pPr lvl="1"/>
            <a:r>
              <a:rPr lang="en-US" dirty="0"/>
              <a:t>Ownership</a:t>
            </a:r>
          </a:p>
          <a:p>
            <a:pPr lvl="1"/>
            <a:r>
              <a:rPr lang="en-US" dirty="0"/>
              <a:t>Gift history</a:t>
            </a:r>
          </a:p>
          <a:p>
            <a:pPr lvl="1"/>
            <a:r>
              <a:rPr lang="en-US" dirty="0"/>
              <a:t>Leadership</a:t>
            </a:r>
          </a:p>
          <a:p>
            <a:pPr lvl="1"/>
            <a:r>
              <a:rPr lang="en-US" dirty="0"/>
              <a:t>Volunteer history</a:t>
            </a:r>
          </a:p>
        </p:txBody>
      </p:sp>
    </p:spTree>
    <p:extLst>
      <p:ext uri="{BB962C8B-B14F-4D97-AF65-F5344CB8AC3E}">
        <p14:creationId xmlns:p14="http://schemas.microsoft.com/office/powerpoint/2010/main" val="17437526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Effect transition="in" filter="fade">
                                      <p:cBhvr>
                                        <p:cTn id="15" dur="500"/>
                                        <p:tgtEl>
                                          <p:spTgt spid="9">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xEl>
                                              <p:pRg st="3" end="3"/>
                                            </p:txEl>
                                          </p:spTgt>
                                        </p:tgtEl>
                                        <p:attrNameLst>
                                          <p:attrName>style.visibility</p:attrName>
                                        </p:attrNameLst>
                                      </p:cBhvr>
                                      <p:to>
                                        <p:strVal val="visible"/>
                                      </p:to>
                                    </p:set>
                                    <p:animEffect transition="in" filter="fade">
                                      <p:cBhvr>
                                        <p:cTn id="18" dur="500"/>
                                        <p:tgtEl>
                                          <p:spTgt spid="9">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animEffect transition="in" filter="fade">
                                      <p:cBhvr>
                                        <p:cTn id="21" dur="500"/>
                                        <p:tgtEl>
                                          <p:spTgt spid="9">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xEl>
                                              <p:pRg st="5" end="5"/>
                                            </p:txEl>
                                          </p:spTgt>
                                        </p:tgtEl>
                                        <p:attrNameLst>
                                          <p:attrName>style.visibility</p:attrName>
                                        </p:attrNameLst>
                                      </p:cBhvr>
                                      <p:to>
                                        <p:strVal val="visible"/>
                                      </p:to>
                                    </p:set>
                                    <p:animEffect transition="in" filter="fade">
                                      <p:cBhvr>
                                        <p:cTn id="24" dur="500"/>
                                        <p:tgtEl>
                                          <p:spTgt spid="9">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animEffect transition="in" filter="fade">
                                      <p:cBhvr>
                                        <p:cTn id="27" dur="500"/>
                                        <p:tgtEl>
                                          <p:spTgt spid="9">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xEl>
                                              <p:pRg st="0" end="0"/>
                                            </p:txEl>
                                          </p:spTgt>
                                        </p:tgtEl>
                                        <p:attrNameLst>
                                          <p:attrName>style.visibility</p:attrName>
                                        </p:attrNameLst>
                                      </p:cBhvr>
                                      <p:to>
                                        <p:strVal val="visible"/>
                                      </p:to>
                                    </p:set>
                                    <p:animEffect transition="in" filter="fade">
                                      <p:cBhvr>
                                        <p:cTn id="32" dur="500"/>
                                        <p:tgtEl>
                                          <p:spTgt spid="10">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xEl>
                                              <p:pRg st="1" end="1"/>
                                            </p:txEl>
                                          </p:spTgt>
                                        </p:tgtEl>
                                        <p:attrNameLst>
                                          <p:attrName>style.visibility</p:attrName>
                                        </p:attrNameLst>
                                      </p:cBhvr>
                                      <p:to>
                                        <p:strVal val="visible"/>
                                      </p:to>
                                    </p:set>
                                    <p:animEffect transition="in" filter="fade">
                                      <p:cBhvr>
                                        <p:cTn id="37" dur="500"/>
                                        <p:tgtEl>
                                          <p:spTgt spid="10">
                                            <p:txEl>
                                              <p:pRg st="1" end="1"/>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0">
                                            <p:txEl>
                                              <p:pRg st="2" end="2"/>
                                            </p:txEl>
                                          </p:spTgt>
                                        </p:tgtEl>
                                        <p:attrNameLst>
                                          <p:attrName>style.visibility</p:attrName>
                                        </p:attrNameLst>
                                      </p:cBhvr>
                                      <p:to>
                                        <p:strVal val="visible"/>
                                      </p:to>
                                    </p:set>
                                    <p:animEffect transition="in" filter="fade">
                                      <p:cBhvr>
                                        <p:cTn id="40" dur="500"/>
                                        <p:tgtEl>
                                          <p:spTgt spid="10">
                                            <p:txEl>
                                              <p:pRg st="2" end="2"/>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
                                            <p:txEl>
                                              <p:pRg st="3" end="3"/>
                                            </p:txEl>
                                          </p:spTgt>
                                        </p:tgtEl>
                                        <p:attrNameLst>
                                          <p:attrName>style.visibility</p:attrName>
                                        </p:attrNameLst>
                                      </p:cBhvr>
                                      <p:to>
                                        <p:strVal val="visible"/>
                                      </p:to>
                                    </p:set>
                                    <p:animEffect transition="in" filter="fade">
                                      <p:cBhvr>
                                        <p:cTn id="43" dur="500"/>
                                        <p:tgtEl>
                                          <p:spTgt spid="10">
                                            <p:txEl>
                                              <p:pRg st="3" end="3"/>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0">
                                            <p:txEl>
                                              <p:pRg st="4" end="4"/>
                                            </p:txEl>
                                          </p:spTgt>
                                        </p:tgtEl>
                                        <p:attrNameLst>
                                          <p:attrName>style.visibility</p:attrName>
                                        </p:attrNameLst>
                                      </p:cBhvr>
                                      <p:to>
                                        <p:strVal val="visible"/>
                                      </p:to>
                                    </p:set>
                                    <p:animEffect transition="in" filter="fade">
                                      <p:cBhvr>
                                        <p:cTn id="46" dur="500"/>
                                        <p:tgtEl>
                                          <p:spTgt spid="10">
                                            <p:txEl>
                                              <p:pRg st="4" end="4"/>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0">
                                            <p:txEl>
                                              <p:pRg st="5" end="5"/>
                                            </p:txEl>
                                          </p:spTgt>
                                        </p:tgtEl>
                                        <p:attrNameLst>
                                          <p:attrName>style.visibility</p:attrName>
                                        </p:attrNameLst>
                                      </p:cBhvr>
                                      <p:to>
                                        <p:strVal val="visible"/>
                                      </p:to>
                                    </p:set>
                                    <p:animEffect transition="in" filter="fade">
                                      <p:cBhvr>
                                        <p:cTn id="49"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42688-CE9A-4920-8C95-2CD747911A77}"/>
              </a:ext>
            </a:extLst>
          </p:cNvPr>
          <p:cNvSpPr>
            <a:spLocks noGrp="1"/>
          </p:cNvSpPr>
          <p:nvPr>
            <p:ph type="title"/>
          </p:nvPr>
        </p:nvSpPr>
        <p:spPr/>
        <p:txBody>
          <a:bodyPr/>
          <a:lstStyle/>
          <a:p>
            <a:r>
              <a:rPr lang="en-US" dirty="0">
                <a:solidFill>
                  <a:schemeClr val="accent1"/>
                </a:solidFill>
              </a:rPr>
              <a:t>PG return on investment</a:t>
            </a:r>
          </a:p>
        </p:txBody>
      </p:sp>
      <p:sp>
        <p:nvSpPr>
          <p:cNvPr id="8" name="Content Placeholder 7">
            <a:extLst>
              <a:ext uri="{FF2B5EF4-FFF2-40B4-BE49-F238E27FC236}">
                <a16:creationId xmlns:a16="http://schemas.microsoft.com/office/drawing/2014/main" id="{9CB32569-04F5-4A14-B864-18B666E80B1F}"/>
              </a:ext>
            </a:extLst>
          </p:cNvPr>
          <p:cNvSpPr>
            <a:spLocks noGrp="1"/>
          </p:cNvSpPr>
          <p:nvPr>
            <p:ph sz="half" idx="1"/>
          </p:nvPr>
        </p:nvSpPr>
        <p:spPr/>
        <p:txBody>
          <a:bodyPr/>
          <a:lstStyle/>
          <a:p>
            <a:r>
              <a:rPr lang="en-US" dirty="0"/>
              <a:t>Return on people</a:t>
            </a:r>
          </a:p>
          <a:p>
            <a:pPr lvl="1"/>
            <a:r>
              <a:rPr lang="en-US" dirty="0"/>
              <a:t>Give today</a:t>
            </a:r>
          </a:p>
          <a:p>
            <a:pPr lvl="1"/>
            <a:r>
              <a:rPr lang="en-US" dirty="0"/>
              <a:t>Resolving to give in future</a:t>
            </a:r>
          </a:p>
          <a:p>
            <a:pPr lvl="1"/>
            <a:endParaRPr lang="en-US" dirty="0"/>
          </a:p>
        </p:txBody>
      </p:sp>
      <p:pic>
        <p:nvPicPr>
          <p:cNvPr id="10" name="Content Placeholder 9">
            <a:extLst>
              <a:ext uri="{FF2B5EF4-FFF2-40B4-BE49-F238E27FC236}">
                <a16:creationId xmlns:a16="http://schemas.microsoft.com/office/drawing/2014/main" id="{93B8C793-6C33-4FAE-B8E2-9432A5497CA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942863" y="3213833"/>
            <a:ext cx="4343623" cy="2355971"/>
          </a:xfrm>
        </p:spPr>
      </p:pic>
      <p:pic>
        <p:nvPicPr>
          <p:cNvPr id="13" name="Picture 12">
            <a:extLst>
              <a:ext uri="{FF2B5EF4-FFF2-40B4-BE49-F238E27FC236}">
                <a16:creationId xmlns:a16="http://schemas.microsoft.com/office/drawing/2014/main" id="{1E099C9F-28C6-4A01-B37C-5B294170E192}"/>
              </a:ext>
            </a:extLst>
          </p:cNvPr>
          <p:cNvPicPr>
            <a:picLocks noChangeAspect="1"/>
          </p:cNvPicPr>
          <p:nvPr/>
        </p:nvPicPr>
        <p:blipFill>
          <a:blip r:embed="rId4"/>
          <a:stretch>
            <a:fillRect/>
          </a:stretch>
        </p:blipFill>
        <p:spPr>
          <a:xfrm>
            <a:off x="5810025" y="1958979"/>
            <a:ext cx="5182049" cy="4352921"/>
          </a:xfrm>
          <a:prstGeom prst="rect">
            <a:avLst/>
          </a:prstGeom>
        </p:spPr>
      </p:pic>
      <p:pic>
        <p:nvPicPr>
          <p:cNvPr id="15" name="Picture 14">
            <a:extLst>
              <a:ext uri="{FF2B5EF4-FFF2-40B4-BE49-F238E27FC236}">
                <a16:creationId xmlns:a16="http://schemas.microsoft.com/office/drawing/2014/main" id="{C87F77B9-48BA-43A1-A02D-0ABE8AEA28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1149" y="2022523"/>
            <a:ext cx="6455953" cy="3957542"/>
          </a:xfrm>
          <a:prstGeom prst="rect">
            <a:avLst/>
          </a:prstGeom>
        </p:spPr>
      </p:pic>
    </p:spTree>
    <p:extLst>
      <p:ext uri="{BB962C8B-B14F-4D97-AF65-F5344CB8AC3E}">
        <p14:creationId xmlns:p14="http://schemas.microsoft.com/office/powerpoint/2010/main" val="8476015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550" y="2057400"/>
            <a:ext cx="8934450" cy="4586287"/>
          </a:xfrm>
        </p:spPr>
        <p:txBody>
          <a:bodyPr/>
          <a:lstStyle/>
          <a:p>
            <a:r>
              <a:rPr lang="en-US" sz="2400" dirty="0"/>
              <a:t>$41 trillion is expected to transfer to charity</a:t>
            </a:r>
          </a:p>
          <a:p>
            <a:pPr lvl="1"/>
            <a:r>
              <a:rPr lang="en-US" sz="2000" dirty="0"/>
              <a:t>$12 trillion already going to charity</a:t>
            </a:r>
          </a:p>
          <a:p>
            <a:pPr lvl="1"/>
            <a:r>
              <a:rPr lang="en-US" sz="2000" dirty="0"/>
              <a:t>$25 trillion could go to charity</a:t>
            </a:r>
          </a:p>
          <a:p>
            <a:pPr lvl="1"/>
            <a:r>
              <a:rPr lang="en-US" sz="2000" dirty="0"/>
              <a:t>Balance is growth in asset value</a:t>
            </a:r>
          </a:p>
          <a:p>
            <a:pPr lvl="2"/>
            <a:r>
              <a:rPr lang="en-US" sz="1200" dirty="0">
                <a:solidFill>
                  <a:srgbClr val="FF0000"/>
                </a:solidFill>
              </a:rPr>
              <a:t>(</a:t>
            </a:r>
            <a:r>
              <a:rPr lang="en-US" sz="1400" dirty="0">
                <a:solidFill>
                  <a:srgbClr val="FF0000"/>
                </a:solidFill>
              </a:rPr>
              <a:t>Source: Community Foundation R&amp;D Incubator, Social Welfare Research Institute @ Boston College)</a:t>
            </a:r>
          </a:p>
          <a:p>
            <a:pPr lvl="2"/>
            <a:endParaRPr lang="en-US" sz="1400" dirty="0">
              <a:solidFill>
                <a:srgbClr val="FF0000"/>
              </a:solidFill>
            </a:endParaRPr>
          </a:p>
          <a:p>
            <a:r>
              <a:rPr lang="en-US" sz="2000" dirty="0"/>
              <a:t>Bequest donors are found in all income categories</a:t>
            </a:r>
          </a:p>
          <a:p>
            <a:pPr lvl="1"/>
            <a:r>
              <a:rPr lang="en-US" sz="1600" dirty="0"/>
              <a:t>Bequest donors </a:t>
            </a:r>
            <a:r>
              <a:rPr lang="en-US" sz="1600" b="1" dirty="0">
                <a:solidFill>
                  <a:srgbClr val="FF0000"/>
                </a:solidFill>
              </a:rPr>
              <a:t>Median</a:t>
            </a:r>
            <a:r>
              <a:rPr lang="en-US" sz="1600" b="1" dirty="0"/>
              <a:t> </a:t>
            </a:r>
            <a:r>
              <a:rPr lang="en-US" sz="1600" dirty="0"/>
              <a:t>income $60,400</a:t>
            </a:r>
          </a:p>
          <a:p>
            <a:pPr lvl="1"/>
            <a:r>
              <a:rPr lang="en-US" sz="1600" dirty="0"/>
              <a:t>Bequest donors </a:t>
            </a:r>
            <a:r>
              <a:rPr lang="en-US" sz="1600" b="1" dirty="0">
                <a:solidFill>
                  <a:srgbClr val="FF0000"/>
                </a:solidFill>
              </a:rPr>
              <a:t>Mean</a:t>
            </a:r>
            <a:r>
              <a:rPr lang="en-US" sz="1600" dirty="0"/>
              <a:t> income $75,900</a:t>
            </a:r>
            <a:endParaRPr lang="en-US" sz="1800" dirty="0">
              <a:solidFill>
                <a:srgbClr val="FF0000"/>
              </a:solidFill>
            </a:endParaRPr>
          </a:p>
        </p:txBody>
      </p:sp>
      <p:sp>
        <p:nvSpPr>
          <p:cNvPr id="6" name="Title 1">
            <a:extLst>
              <a:ext uri="{FF2B5EF4-FFF2-40B4-BE49-F238E27FC236}">
                <a16:creationId xmlns:a16="http://schemas.microsoft.com/office/drawing/2014/main" id="{B2EDF305-7CEB-43B4-9ED8-A4E61C06CC0A}"/>
              </a:ext>
            </a:extLst>
          </p:cNvPr>
          <p:cNvSpPr txBox="1">
            <a:spLocks/>
          </p:cNvSpPr>
          <p:nvPr/>
        </p:nvSpPr>
        <p:spPr>
          <a:xfrm>
            <a:off x="838200" y="350837"/>
            <a:ext cx="108204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US" altLang="en-US" dirty="0">
                <a:solidFill>
                  <a:schemeClr val="accent1"/>
                </a:solidFill>
              </a:rPr>
              <a:t>Demographic will drive </a:t>
            </a:r>
            <a:br>
              <a:rPr lang="en-US" altLang="en-US" dirty="0">
                <a:solidFill>
                  <a:schemeClr val="accent1"/>
                </a:solidFill>
              </a:rPr>
            </a:br>
            <a:r>
              <a:rPr lang="en-US" altLang="en-US" dirty="0">
                <a:solidFill>
                  <a:schemeClr val="accent1"/>
                </a:solidFill>
              </a:rPr>
              <a:t>charitable giving</a:t>
            </a:r>
            <a:endParaRPr lang="en-US" dirty="0">
              <a:solidFill>
                <a:schemeClr val="accent1"/>
              </a:solidFill>
            </a:endParaRPr>
          </a:p>
        </p:txBody>
      </p:sp>
      <p:pic>
        <p:nvPicPr>
          <p:cNvPr id="4" name="Picture 3">
            <a:extLst>
              <a:ext uri="{FF2B5EF4-FFF2-40B4-BE49-F238E27FC236}">
                <a16:creationId xmlns:a16="http://schemas.microsoft.com/office/drawing/2014/main" id="{8E6D50B2-4F0F-4208-970B-E0E50B6D95CF}"/>
              </a:ext>
            </a:extLst>
          </p:cNvPr>
          <p:cNvPicPr>
            <a:picLocks noChangeAspect="1"/>
          </p:cNvPicPr>
          <p:nvPr/>
        </p:nvPicPr>
        <p:blipFill>
          <a:blip r:embed="rId3"/>
          <a:stretch>
            <a:fillRect/>
          </a:stretch>
        </p:blipFill>
        <p:spPr>
          <a:xfrm>
            <a:off x="7791450" y="0"/>
            <a:ext cx="4400550" cy="1763994"/>
          </a:xfrm>
          <a:prstGeom prst="rect">
            <a:avLst/>
          </a:prstGeom>
        </p:spPr>
      </p:pic>
    </p:spTree>
    <p:extLst>
      <p:ext uri="{BB962C8B-B14F-4D97-AF65-F5344CB8AC3E}">
        <p14:creationId xmlns:p14="http://schemas.microsoft.com/office/powerpoint/2010/main" val="423329736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00050"/>
            <a:ext cx="10515600" cy="1325563"/>
          </a:xfrm>
        </p:spPr>
        <p:txBody>
          <a:bodyPr>
            <a:normAutofit/>
          </a:bodyPr>
          <a:lstStyle/>
          <a:p>
            <a:r>
              <a:rPr lang="en-US" altLang="en-US" dirty="0">
                <a:solidFill>
                  <a:schemeClr val="accent1"/>
                </a:solidFill>
              </a:rPr>
              <a:t>Demographic will drive </a:t>
            </a:r>
            <a:br>
              <a:rPr lang="en-US" altLang="en-US" dirty="0">
                <a:solidFill>
                  <a:schemeClr val="accent1"/>
                </a:solidFill>
              </a:rPr>
            </a:br>
            <a:r>
              <a:rPr lang="en-US" altLang="en-US" dirty="0">
                <a:solidFill>
                  <a:schemeClr val="accent1"/>
                </a:solidFill>
              </a:rPr>
              <a:t>charitable giving</a:t>
            </a:r>
            <a:endParaRPr lang="en-US" dirty="0">
              <a:solidFill>
                <a:schemeClr val="accent1"/>
              </a:solidFill>
            </a:endParaRPr>
          </a:p>
        </p:txBody>
      </p:sp>
      <p:sp>
        <p:nvSpPr>
          <p:cNvPr id="3" name="Content Placeholder 2"/>
          <p:cNvSpPr>
            <a:spLocks noGrp="1"/>
          </p:cNvSpPr>
          <p:nvPr>
            <p:ph idx="1"/>
          </p:nvPr>
        </p:nvSpPr>
        <p:spPr>
          <a:xfrm>
            <a:off x="942975" y="2057400"/>
            <a:ext cx="9772650" cy="4648200"/>
          </a:xfrm>
        </p:spPr>
        <p:txBody>
          <a:bodyPr/>
          <a:lstStyle/>
          <a:p>
            <a:r>
              <a:rPr lang="en-US" sz="2400" dirty="0"/>
              <a:t>80% of Americans engage in charitable giving each year</a:t>
            </a:r>
          </a:p>
          <a:p>
            <a:pPr lvl="1"/>
            <a:r>
              <a:rPr lang="en-US" sz="1800" dirty="0"/>
              <a:t>Only 5-6% of those over 50 have a charitable estate plan in place</a:t>
            </a:r>
          </a:p>
          <a:p>
            <a:pPr lvl="1"/>
            <a:r>
              <a:rPr lang="en-US" sz="2000" dirty="0"/>
              <a:t>Donors of $500 or more - </a:t>
            </a:r>
            <a:r>
              <a:rPr lang="en-US" sz="1800" dirty="0">
                <a:solidFill>
                  <a:srgbClr val="FF0000"/>
                </a:solidFill>
              </a:rPr>
              <a:t>only 1/10 have charitable bequest</a:t>
            </a:r>
            <a:br>
              <a:rPr lang="en-US" sz="1600" dirty="0"/>
            </a:br>
            <a:endParaRPr lang="en-US" sz="1600" dirty="0"/>
          </a:p>
          <a:p>
            <a:r>
              <a:rPr lang="en-US" sz="2400" dirty="0"/>
              <a:t>7-8% of taxable estates have a charitable plan/gift, </a:t>
            </a:r>
          </a:p>
          <a:p>
            <a:pPr lvl="1"/>
            <a:r>
              <a:rPr lang="en-US" sz="2000" dirty="0"/>
              <a:t>fewer estates are subject to estate taxes. &lt;1%</a:t>
            </a:r>
          </a:p>
          <a:p>
            <a:pPr lvl="1"/>
            <a:r>
              <a:rPr lang="en-US" sz="2000" dirty="0"/>
              <a:t>2020 exempt amount for single person is $11,580,000</a:t>
            </a:r>
            <a:br>
              <a:rPr lang="en-US" sz="1800" dirty="0"/>
            </a:br>
            <a:endParaRPr lang="en-US" sz="1800" dirty="0"/>
          </a:p>
          <a:p>
            <a:r>
              <a:rPr lang="en-US" sz="2400" dirty="0"/>
              <a:t>13% of your loyal donors have a will with a charitable gift</a:t>
            </a:r>
            <a:br>
              <a:rPr lang="en-US" sz="2000" dirty="0"/>
            </a:br>
            <a:endParaRPr lang="en-US" sz="2000" dirty="0"/>
          </a:p>
          <a:p>
            <a:r>
              <a:rPr lang="en-US" sz="2400" dirty="0"/>
              <a:t>35% have no will yet but would anticipate including a charitable gift</a:t>
            </a:r>
          </a:p>
        </p:txBody>
      </p:sp>
      <p:pic>
        <p:nvPicPr>
          <p:cNvPr id="5" name="Picture 4">
            <a:extLst>
              <a:ext uri="{FF2B5EF4-FFF2-40B4-BE49-F238E27FC236}">
                <a16:creationId xmlns:a16="http://schemas.microsoft.com/office/drawing/2014/main" id="{D80CE16C-32A3-4FD0-AC88-4E6CB4E49AE0}"/>
              </a:ext>
            </a:extLst>
          </p:cNvPr>
          <p:cNvPicPr>
            <a:picLocks noChangeAspect="1"/>
          </p:cNvPicPr>
          <p:nvPr/>
        </p:nvPicPr>
        <p:blipFill>
          <a:blip r:embed="rId3"/>
          <a:stretch>
            <a:fillRect/>
          </a:stretch>
        </p:blipFill>
        <p:spPr>
          <a:xfrm>
            <a:off x="7059503" y="0"/>
            <a:ext cx="5132497" cy="2057400"/>
          </a:xfrm>
          <a:prstGeom prst="rect">
            <a:avLst/>
          </a:prstGeom>
        </p:spPr>
      </p:pic>
    </p:spTree>
    <p:extLst>
      <p:ext uri="{BB962C8B-B14F-4D97-AF65-F5344CB8AC3E}">
        <p14:creationId xmlns:p14="http://schemas.microsoft.com/office/powerpoint/2010/main" val="357012228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27CDE97-6194-4E93-9F37-35D1CE1F1D63}"/>
              </a:ext>
            </a:extLst>
          </p:cNvPr>
          <p:cNvSpPr>
            <a:spLocks noGrp="1"/>
          </p:cNvSpPr>
          <p:nvPr>
            <p:ph idx="1"/>
          </p:nvPr>
        </p:nvSpPr>
        <p:spPr>
          <a:xfrm>
            <a:off x="819150" y="2017713"/>
            <a:ext cx="9659939" cy="4325800"/>
          </a:xfrm>
          <a:prstGeom prst="rect">
            <a:avLst/>
          </a:prstGeom>
        </p:spPr>
        <p:txBody>
          <a:bodyPr wrap="square">
            <a:spAutoFit/>
          </a:bodyPr>
          <a:lstStyle/>
          <a:p>
            <a:r>
              <a:rPr lang="en-US" altLang="en-US" dirty="0"/>
              <a:t>Bequests and life income agreements are the fastest growing segment of philanthropy</a:t>
            </a:r>
          </a:p>
          <a:p>
            <a:r>
              <a:rPr lang="en-US" altLang="en-US" dirty="0"/>
              <a:t>+15.5% in 2018</a:t>
            </a:r>
            <a:br>
              <a:rPr lang="en-US" altLang="en-US" dirty="0"/>
            </a:br>
            <a:endParaRPr lang="en-US" altLang="en-US" dirty="0"/>
          </a:p>
          <a:p>
            <a:r>
              <a:rPr lang="en-US" dirty="0"/>
              <a:t>Dr. Russell James</a:t>
            </a:r>
            <a:br>
              <a:rPr lang="en-US" dirty="0"/>
            </a:br>
            <a:r>
              <a:rPr lang="en-US" sz="2400" dirty="0"/>
              <a:t>Texas Tech Study results</a:t>
            </a:r>
          </a:p>
          <a:p>
            <a:pPr lvl="1"/>
            <a:r>
              <a:rPr lang="en-US" dirty="0"/>
              <a:t>1st will at age 40</a:t>
            </a:r>
          </a:p>
          <a:p>
            <a:pPr lvl="1"/>
            <a:r>
              <a:rPr lang="en-US" dirty="0"/>
              <a:t>1st charitable bequest age 49</a:t>
            </a:r>
          </a:p>
          <a:p>
            <a:pPr lvl="1"/>
            <a:r>
              <a:rPr lang="en-US" dirty="0"/>
              <a:t>79% had established relationship with charity</a:t>
            </a:r>
          </a:p>
          <a:p>
            <a:endParaRPr lang="en-US" dirty="0"/>
          </a:p>
        </p:txBody>
      </p:sp>
      <p:pic>
        <p:nvPicPr>
          <p:cNvPr id="4" name="Picture 3">
            <a:extLst>
              <a:ext uri="{FF2B5EF4-FFF2-40B4-BE49-F238E27FC236}">
                <a16:creationId xmlns:a16="http://schemas.microsoft.com/office/drawing/2014/main" id="{5885318A-4CD1-4C45-9DA0-7491919D0F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5208" y="3114676"/>
            <a:ext cx="3231981" cy="1462087"/>
          </a:xfrm>
          <a:prstGeom prst="rect">
            <a:avLst/>
          </a:prstGeom>
        </p:spPr>
      </p:pic>
      <p:sp>
        <p:nvSpPr>
          <p:cNvPr id="7" name="Title 1">
            <a:extLst>
              <a:ext uri="{FF2B5EF4-FFF2-40B4-BE49-F238E27FC236}">
                <a16:creationId xmlns:a16="http://schemas.microsoft.com/office/drawing/2014/main" id="{D0EDDFE7-E50A-44CF-A8E4-9C03F8C1AEFF}"/>
              </a:ext>
            </a:extLst>
          </p:cNvPr>
          <p:cNvSpPr>
            <a:spLocks noGrp="1"/>
          </p:cNvSpPr>
          <p:nvPr>
            <p:ph type="title"/>
          </p:nvPr>
        </p:nvSpPr>
        <p:spPr>
          <a:xfrm>
            <a:off x="714376" y="323163"/>
            <a:ext cx="9572626" cy="1462087"/>
          </a:xfrm>
        </p:spPr>
        <p:txBody>
          <a:bodyPr>
            <a:normAutofit/>
          </a:bodyPr>
          <a:lstStyle/>
          <a:p>
            <a:r>
              <a:rPr lang="en-US" altLang="en-US" dirty="0">
                <a:solidFill>
                  <a:schemeClr val="accent1"/>
                </a:solidFill>
              </a:rPr>
              <a:t>Demographic will drive </a:t>
            </a:r>
            <a:br>
              <a:rPr lang="en-US" altLang="en-US" dirty="0">
                <a:solidFill>
                  <a:schemeClr val="accent1"/>
                </a:solidFill>
              </a:rPr>
            </a:br>
            <a:r>
              <a:rPr lang="en-US" altLang="en-US" dirty="0">
                <a:solidFill>
                  <a:schemeClr val="accent1"/>
                </a:solidFill>
              </a:rPr>
              <a:t>charitable giving</a:t>
            </a:r>
            <a:endParaRPr lang="en-US" dirty="0">
              <a:solidFill>
                <a:schemeClr val="accent1"/>
              </a:solidFill>
            </a:endParaRPr>
          </a:p>
        </p:txBody>
      </p:sp>
      <p:pic>
        <p:nvPicPr>
          <p:cNvPr id="3" name="Picture 2">
            <a:extLst>
              <a:ext uri="{FF2B5EF4-FFF2-40B4-BE49-F238E27FC236}">
                <a16:creationId xmlns:a16="http://schemas.microsoft.com/office/drawing/2014/main" id="{C43985D4-CD5C-49C6-8946-60B65113A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2375" y="50538"/>
            <a:ext cx="4619625" cy="1850944"/>
          </a:xfrm>
          <a:prstGeom prst="rect">
            <a:avLst/>
          </a:prstGeom>
        </p:spPr>
      </p:pic>
    </p:spTree>
    <p:extLst>
      <p:ext uri="{BB962C8B-B14F-4D97-AF65-F5344CB8AC3E}">
        <p14:creationId xmlns:p14="http://schemas.microsoft.com/office/powerpoint/2010/main" val="48912147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a:bodyPr>
          <a:lstStyle/>
          <a:p>
            <a:r>
              <a:rPr lang="en-US" altLang="en-US" dirty="0">
                <a:solidFill>
                  <a:schemeClr val="accent1"/>
                </a:solidFill>
              </a:rPr>
              <a:t>Bequest facts and figures</a:t>
            </a:r>
          </a:p>
        </p:txBody>
      </p:sp>
      <p:sp>
        <p:nvSpPr>
          <p:cNvPr id="25603" name="Rectangle 3"/>
          <p:cNvSpPr>
            <a:spLocks noGrp="1" noChangeArrowheads="1"/>
          </p:cNvSpPr>
          <p:nvPr>
            <p:ph sz="half" idx="1"/>
          </p:nvPr>
        </p:nvSpPr>
        <p:spPr/>
        <p:txBody>
          <a:bodyPr>
            <a:normAutofit fontScale="32500" lnSpcReduction="20000"/>
          </a:bodyPr>
          <a:lstStyle/>
          <a:p>
            <a:r>
              <a:rPr lang="en-US" altLang="en-US" sz="8000" dirty="0"/>
              <a:t>8% will include a charitable bequest</a:t>
            </a:r>
            <a:br>
              <a:rPr lang="en-US" altLang="en-US" sz="8000" dirty="0"/>
            </a:br>
            <a:endParaRPr lang="en-US" altLang="en-US" sz="8000" dirty="0"/>
          </a:p>
          <a:p>
            <a:r>
              <a:rPr lang="en-US" altLang="en-US" sz="8000" dirty="0"/>
              <a:t>&gt;50% of bequests come from nontaxable estates</a:t>
            </a:r>
            <a:br>
              <a:rPr lang="en-US" altLang="en-US" sz="8000" dirty="0"/>
            </a:br>
            <a:endParaRPr lang="en-US" altLang="en-US" sz="8000" dirty="0"/>
          </a:p>
          <a:p>
            <a:r>
              <a:rPr lang="en-US" altLang="en-US" sz="8000" dirty="0"/>
              <a:t>90% of bequests come from those who die after 70</a:t>
            </a:r>
            <a:br>
              <a:rPr lang="en-US" altLang="en-US" sz="8000" dirty="0"/>
            </a:br>
            <a:endParaRPr lang="en-US" altLang="en-US" sz="8000" dirty="0"/>
          </a:p>
          <a:p>
            <a:r>
              <a:rPr lang="en-US" altLang="en-US" sz="8000" dirty="0"/>
              <a:t>77% - Idea came from donor </a:t>
            </a:r>
            <a:r>
              <a:rPr lang="en-US" altLang="en-US" sz="8000" dirty="0">
                <a:solidFill>
                  <a:srgbClr val="FF0000"/>
                </a:solidFill>
              </a:rPr>
              <a:t>(5% charity material)</a:t>
            </a:r>
          </a:p>
          <a:p>
            <a:endParaRPr lang="en-US" altLang="en-US" dirty="0"/>
          </a:p>
          <a:p>
            <a:pPr lvl="1">
              <a:buFontTx/>
              <a:buNone/>
            </a:pPr>
            <a:r>
              <a:rPr lang="en-US" altLang="en-US" dirty="0"/>
              <a:t>							</a:t>
            </a:r>
          </a:p>
        </p:txBody>
      </p:sp>
      <p:sp>
        <p:nvSpPr>
          <p:cNvPr id="2" name="Content Placeholder 1"/>
          <p:cNvSpPr>
            <a:spLocks noGrp="1"/>
          </p:cNvSpPr>
          <p:nvPr>
            <p:ph sz="half" idx="2"/>
          </p:nvPr>
        </p:nvSpPr>
        <p:spPr/>
        <p:txBody>
          <a:bodyPr>
            <a:normAutofit fontScale="32500" lnSpcReduction="20000"/>
          </a:bodyPr>
          <a:lstStyle/>
          <a:p>
            <a:r>
              <a:rPr lang="en-US" altLang="en-US" sz="8000" dirty="0"/>
              <a:t>47% - Left specific amount</a:t>
            </a:r>
            <a:br>
              <a:rPr lang="en-US" altLang="en-US" sz="8000" dirty="0"/>
            </a:br>
            <a:endParaRPr lang="en-US" altLang="en-US" sz="8000" dirty="0"/>
          </a:p>
          <a:p>
            <a:r>
              <a:rPr lang="en-US" altLang="en-US" sz="8000" dirty="0"/>
              <a:t>51% - In will from 1-5 years</a:t>
            </a:r>
            <a:br>
              <a:rPr lang="en-US" altLang="en-US" sz="8000" dirty="0"/>
            </a:br>
            <a:endParaRPr lang="en-US" altLang="en-US" sz="8000" dirty="0"/>
          </a:p>
          <a:p>
            <a:r>
              <a:rPr lang="en-US" altLang="en-US" sz="8000" dirty="0"/>
              <a:t>9%   - Bequest removed</a:t>
            </a:r>
            <a:br>
              <a:rPr lang="en-US" altLang="en-US" sz="8000" dirty="0"/>
            </a:br>
            <a:endParaRPr lang="en-US" altLang="en-US" sz="8000" dirty="0"/>
          </a:p>
          <a:p>
            <a:r>
              <a:rPr lang="en-US" altLang="en-US" sz="8000" dirty="0"/>
              <a:t>75% - Did not notify  charity</a:t>
            </a:r>
            <a:br>
              <a:rPr lang="en-US" altLang="en-US" sz="8000" dirty="0"/>
            </a:br>
            <a:endParaRPr lang="en-US" altLang="en-US" sz="8000" dirty="0"/>
          </a:p>
          <a:p>
            <a:r>
              <a:rPr lang="en-US" altLang="en-US" sz="8000" dirty="0"/>
              <a:t>44% - 10% or less of estate</a:t>
            </a:r>
          </a:p>
          <a:p>
            <a:endParaRPr lang="en-US" dirty="0"/>
          </a:p>
        </p:txBody>
      </p:sp>
      <p:sp>
        <p:nvSpPr>
          <p:cNvPr id="4" name="TextBox 3"/>
          <p:cNvSpPr txBox="1"/>
          <p:nvPr/>
        </p:nvSpPr>
        <p:spPr>
          <a:xfrm>
            <a:off x="6429374" y="6343605"/>
            <a:ext cx="1535998" cy="300082"/>
          </a:xfrm>
          <a:prstGeom prst="rect">
            <a:avLst/>
          </a:prstGeom>
          <a:noFill/>
        </p:spPr>
        <p:txBody>
          <a:bodyPr wrap="none" rtlCol="0">
            <a:spAutoFit/>
          </a:bodyPr>
          <a:lstStyle/>
          <a:p>
            <a:pPr>
              <a:defRPr/>
            </a:pPr>
            <a:r>
              <a:rPr lang="en-US" altLang="en-US" sz="1350" i="1" dirty="0">
                <a:solidFill>
                  <a:srgbClr val="000000"/>
                </a:solidFill>
                <a:latin typeface="Tahoma"/>
              </a:rPr>
              <a:t>NCPG Study 2000</a:t>
            </a:r>
            <a:endParaRPr lang="en-US" sz="1350" dirty="0">
              <a:solidFill>
                <a:srgbClr val="000000"/>
              </a:solidFill>
              <a:latin typeface="Tahoma"/>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3599" y="4905376"/>
            <a:ext cx="2299527" cy="1295400"/>
          </a:xfrm>
          <a:prstGeom prst="rect">
            <a:avLst/>
          </a:prstGeom>
        </p:spPr>
      </p:pic>
      <p:pic>
        <p:nvPicPr>
          <p:cNvPr id="10" name="Picture 9">
            <a:extLst>
              <a:ext uri="{FF2B5EF4-FFF2-40B4-BE49-F238E27FC236}">
                <a16:creationId xmlns:a16="http://schemas.microsoft.com/office/drawing/2014/main" id="{2EF8294E-A782-4D07-9F8F-F3B40C1F87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43764" y="98823"/>
            <a:ext cx="3936409" cy="1446608"/>
          </a:xfrm>
          <a:prstGeom prst="rect">
            <a:avLst/>
          </a:prstGeom>
        </p:spPr>
      </p:pic>
    </p:spTree>
    <p:extLst>
      <p:ext uri="{BB962C8B-B14F-4D97-AF65-F5344CB8AC3E}">
        <p14:creationId xmlns:p14="http://schemas.microsoft.com/office/powerpoint/2010/main" val="30112895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45387-ADE9-41B2-927D-87650B895D18}"/>
              </a:ext>
            </a:extLst>
          </p:cNvPr>
          <p:cNvSpPr>
            <a:spLocks noGrp="1"/>
          </p:cNvSpPr>
          <p:nvPr>
            <p:ph type="title"/>
          </p:nvPr>
        </p:nvSpPr>
        <p:spPr/>
        <p:txBody>
          <a:bodyPr/>
          <a:lstStyle/>
          <a:p>
            <a:r>
              <a:rPr lang="en-US" dirty="0">
                <a:solidFill>
                  <a:schemeClr val="accent1"/>
                </a:solidFill>
              </a:rPr>
              <a:t>Finding and soliciting prospects</a:t>
            </a:r>
          </a:p>
        </p:txBody>
      </p:sp>
      <p:pic>
        <p:nvPicPr>
          <p:cNvPr id="5" name="Content Placeholder 4">
            <a:extLst>
              <a:ext uri="{FF2B5EF4-FFF2-40B4-BE49-F238E27FC236}">
                <a16:creationId xmlns:a16="http://schemas.microsoft.com/office/drawing/2014/main" id="{D6A56B7B-B433-4F0E-970B-83A029D249A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49513" y="3660775"/>
            <a:ext cx="1809750" cy="2381250"/>
          </a:xfrm>
        </p:spPr>
      </p:pic>
      <p:pic>
        <p:nvPicPr>
          <p:cNvPr id="7" name="Picture 6">
            <a:extLst>
              <a:ext uri="{FF2B5EF4-FFF2-40B4-BE49-F238E27FC236}">
                <a16:creationId xmlns:a16="http://schemas.microsoft.com/office/drawing/2014/main" id="{E41F42C0-38BD-4014-BB9D-515A397766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9513" y="1972056"/>
            <a:ext cx="3048000" cy="1456944"/>
          </a:xfrm>
          <a:prstGeom prst="rect">
            <a:avLst/>
          </a:prstGeom>
        </p:spPr>
      </p:pic>
      <p:pic>
        <p:nvPicPr>
          <p:cNvPr id="11" name="Picture 10">
            <a:extLst>
              <a:ext uri="{FF2B5EF4-FFF2-40B4-BE49-F238E27FC236}">
                <a16:creationId xmlns:a16="http://schemas.microsoft.com/office/drawing/2014/main" id="{90E923C4-9265-42AA-81F1-1B4272E240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52032" y="1966914"/>
            <a:ext cx="2206185" cy="1462087"/>
          </a:xfrm>
          <a:prstGeom prst="rect">
            <a:avLst/>
          </a:prstGeom>
        </p:spPr>
      </p:pic>
      <p:pic>
        <p:nvPicPr>
          <p:cNvPr id="13" name="Picture 12">
            <a:extLst>
              <a:ext uri="{FF2B5EF4-FFF2-40B4-BE49-F238E27FC236}">
                <a16:creationId xmlns:a16="http://schemas.microsoft.com/office/drawing/2014/main" id="{888D1203-9B4E-48E3-B657-7A9F776846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67313" y="3865563"/>
            <a:ext cx="3865656" cy="2176462"/>
          </a:xfrm>
          <a:prstGeom prst="rect">
            <a:avLst/>
          </a:prstGeom>
        </p:spPr>
      </p:pic>
    </p:spTree>
    <p:extLst>
      <p:ext uri="{BB962C8B-B14F-4D97-AF65-F5344CB8AC3E}">
        <p14:creationId xmlns:p14="http://schemas.microsoft.com/office/powerpoint/2010/main" val="166301926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1"/>
                </a:solidFill>
              </a:rPr>
              <a:t>Indicator grid for building a</a:t>
            </a:r>
            <a:br>
              <a:rPr lang="en-US" dirty="0">
                <a:solidFill>
                  <a:schemeClr val="accent1"/>
                </a:solidFill>
              </a:rPr>
            </a:br>
            <a:r>
              <a:rPr lang="en-US" dirty="0">
                <a:solidFill>
                  <a:schemeClr val="accent1"/>
                </a:solidFill>
              </a:rPr>
              <a:t>list to be interviewed</a:t>
            </a:r>
          </a:p>
        </p:txBody>
      </p:sp>
      <p:sp>
        <p:nvSpPr>
          <p:cNvPr id="3" name="Content Placeholder 2"/>
          <p:cNvSpPr>
            <a:spLocks noGrp="1"/>
          </p:cNvSpPr>
          <p:nvPr>
            <p:ph idx="1"/>
          </p:nvPr>
        </p:nvSpPr>
        <p:spPr>
          <a:xfrm>
            <a:off x="838201" y="2017713"/>
            <a:ext cx="9734550" cy="4830995"/>
          </a:xfrm>
        </p:spPr>
        <p:txBody>
          <a:bodyPr/>
          <a:lstStyle/>
          <a:p>
            <a:pPr marL="514350" indent="-514350">
              <a:buFont typeface="+mj-lt"/>
              <a:buAutoNum type="arabicPeriod"/>
            </a:pPr>
            <a:r>
              <a:rPr lang="en-US" sz="2400" b="1" dirty="0">
                <a:solidFill>
                  <a:schemeClr val="tx2">
                    <a:lumMod val="75000"/>
                  </a:schemeClr>
                </a:solidFill>
              </a:rPr>
              <a:t>Linkage</a:t>
            </a:r>
            <a:r>
              <a:rPr lang="en-US" sz="2400" dirty="0"/>
              <a:t> – who is the logical connection</a:t>
            </a:r>
          </a:p>
          <a:p>
            <a:pPr marL="514350" indent="-514350">
              <a:buFont typeface="+mj-lt"/>
              <a:buAutoNum type="arabicPeriod"/>
            </a:pPr>
            <a:r>
              <a:rPr lang="en-US" sz="2400" b="1" dirty="0">
                <a:solidFill>
                  <a:schemeClr val="tx2">
                    <a:lumMod val="75000"/>
                  </a:schemeClr>
                </a:solidFill>
              </a:rPr>
              <a:t>Interest</a:t>
            </a:r>
            <a:r>
              <a:rPr lang="en-US" sz="2400" dirty="0"/>
              <a:t> – program, project, service or individual they are fond of</a:t>
            </a:r>
          </a:p>
          <a:p>
            <a:pPr marL="514350" indent="-514350">
              <a:buFont typeface="+mj-lt"/>
              <a:buAutoNum type="arabicPeriod"/>
            </a:pPr>
            <a:r>
              <a:rPr lang="en-US" sz="2400" b="1" dirty="0">
                <a:solidFill>
                  <a:schemeClr val="tx2">
                    <a:lumMod val="75000"/>
                  </a:schemeClr>
                </a:solidFill>
              </a:rPr>
              <a:t>Age</a:t>
            </a:r>
            <a:r>
              <a:rPr lang="en-US" sz="2400" dirty="0"/>
              <a:t> – logic tells us to work with the oldest first</a:t>
            </a:r>
          </a:p>
          <a:p>
            <a:pPr marL="514350" indent="-514350">
              <a:buFont typeface="+mj-lt"/>
              <a:buAutoNum type="arabicPeriod"/>
            </a:pPr>
            <a:r>
              <a:rPr lang="en-US" sz="2400" b="1" dirty="0">
                <a:solidFill>
                  <a:schemeClr val="tx2">
                    <a:lumMod val="75000"/>
                  </a:schemeClr>
                </a:solidFill>
              </a:rPr>
              <a:t>Signals</a:t>
            </a:r>
            <a:r>
              <a:rPr lang="en-US" sz="2400" dirty="0"/>
              <a:t> – verbal, mail, personal indications of an ownership connection</a:t>
            </a:r>
          </a:p>
          <a:p>
            <a:pPr marL="514350" indent="-514350">
              <a:buFont typeface="+mj-lt"/>
              <a:buAutoNum type="arabicPeriod"/>
            </a:pPr>
            <a:r>
              <a:rPr lang="en-US" sz="2400" b="1" dirty="0">
                <a:solidFill>
                  <a:schemeClr val="tx2">
                    <a:lumMod val="75000"/>
                  </a:schemeClr>
                </a:solidFill>
              </a:rPr>
              <a:t>Values</a:t>
            </a:r>
            <a:r>
              <a:rPr lang="en-US" sz="2400" dirty="0"/>
              <a:t> – personal and family concerns about their health, finances and welfare</a:t>
            </a:r>
          </a:p>
          <a:p>
            <a:pPr marL="514350" indent="-514350">
              <a:buFont typeface="+mj-lt"/>
              <a:buAutoNum type="arabicPeriod"/>
            </a:pPr>
            <a:r>
              <a:rPr lang="en-US" sz="2400" b="1" dirty="0">
                <a:solidFill>
                  <a:schemeClr val="tx2">
                    <a:lumMod val="75000"/>
                  </a:schemeClr>
                </a:solidFill>
              </a:rPr>
              <a:t>Ability</a:t>
            </a:r>
            <a:r>
              <a:rPr lang="en-US" sz="2400" dirty="0"/>
              <a:t> – indicated or hidden net worth, personal social capital</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6881" y="5374132"/>
            <a:ext cx="2590800" cy="145948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0525" y="5398516"/>
            <a:ext cx="2054832" cy="1371600"/>
          </a:xfrm>
          <a:prstGeom prst="rect">
            <a:avLst/>
          </a:prstGeom>
        </p:spPr>
      </p:pic>
      <p:pic>
        <p:nvPicPr>
          <p:cNvPr id="6" name="Picture 5">
            <a:extLst>
              <a:ext uri="{FF2B5EF4-FFF2-40B4-BE49-F238E27FC236}">
                <a16:creationId xmlns:a16="http://schemas.microsoft.com/office/drawing/2014/main" id="{4A831866-7107-4F7C-9D94-9376376A79E8}"/>
              </a:ext>
            </a:extLst>
          </p:cNvPr>
          <p:cNvPicPr>
            <a:picLocks noChangeAspect="1"/>
          </p:cNvPicPr>
          <p:nvPr/>
        </p:nvPicPr>
        <p:blipFill>
          <a:blip r:embed="rId5"/>
          <a:stretch>
            <a:fillRect/>
          </a:stretch>
        </p:blipFill>
        <p:spPr>
          <a:xfrm>
            <a:off x="8013021" y="97871"/>
            <a:ext cx="3938357" cy="1444877"/>
          </a:xfrm>
          <a:prstGeom prst="rect">
            <a:avLst/>
          </a:prstGeom>
        </p:spPr>
      </p:pic>
    </p:spTree>
    <p:extLst>
      <p:ext uri="{BB962C8B-B14F-4D97-AF65-F5344CB8AC3E}">
        <p14:creationId xmlns:p14="http://schemas.microsoft.com/office/powerpoint/2010/main" val="88809652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1"/>
                </a:solidFill>
              </a:rPr>
              <a:t>Freedman bequest</a:t>
            </a:r>
            <a:br>
              <a:rPr lang="en-US" dirty="0">
                <a:solidFill>
                  <a:schemeClr val="accent1"/>
                </a:solidFill>
              </a:rPr>
            </a:br>
            <a:r>
              <a:rPr lang="en-US" dirty="0">
                <a:solidFill>
                  <a:schemeClr val="accent1"/>
                </a:solidFill>
              </a:rPr>
              <a:t>study summary</a:t>
            </a:r>
          </a:p>
        </p:txBody>
      </p:sp>
      <p:sp>
        <p:nvSpPr>
          <p:cNvPr id="3" name="Content Placeholder 2"/>
          <p:cNvSpPr>
            <a:spLocks noGrp="1"/>
          </p:cNvSpPr>
          <p:nvPr>
            <p:ph idx="1"/>
          </p:nvPr>
        </p:nvSpPr>
        <p:spPr>
          <a:xfrm>
            <a:off x="923925" y="2057400"/>
            <a:ext cx="9058275" cy="4343400"/>
          </a:xfrm>
        </p:spPr>
        <p:txBody>
          <a:bodyPr/>
          <a:lstStyle/>
          <a:p>
            <a:pPr marL="514350" indent="-514350">
              <a:buFont typeface="+mj-lt"/>
              <a:buAutoNum type="arabicPeriod"/>
            </a:pPr>
            <a:r>
              <a:rPr lang="en-US" sz="2400" dirty="0"/>
              <a:t>Donors with </a:t>
            </a:r>
            <a:r>
              <a:rPr lang="en-US" sz="2400" dirty="0">
                <a:solidFill>
                  <a:srgbClr val="FF0000"/>
                </a:solidFill>
              </a:rPr>
              <a:t>no children </a:t>
            </a:r>
            <a:r>
              <a:rPr lang="en-US" sz="2400" dirty="0"/>
              <a:t>(or grandchildren) are more likely to make a planned gift than donors with children</a:t>
            </a:r>
          </a:p>
          <a:p>
            <a:pPr marL="514350" indent="-514350">
              <a:buFont typeface="+mj-lt"/>
              <a:buAutoNum type="arabicPeriod"/>
            </a:pPr>
            <a:r>
              <a:rPr lang="en-US" sz="2400" dirty="0"/>
              <a:t>Donors with a </a:t>
            </a:r>
            <a:r>
              <a:rPr lang="en-US" sz="2400" dirty="0">
                <a:solidFill>
                  <a:srgbClr val="FF0000"/>
                </a:solidFill>
              </a:rPr>
              <a:t>college education </a:t>
            </a:r>
            <a:r>
              <a:rPr lang="en-US" sz="2400" dirty="0"/>
              <a:t>(or post-graduate work) are more likely to make a bequest</a:t>
            </a:r>
          </a:p>
          <a:p>
            <a:pPr marL="514350" indent="-514350">
              <a:buFont typeface="+mj-lt"/>
              <a:buAutoNum type="arabicPeriod"/>
            </a:pPr>
            <a:r>
              <a:rPr lang="en-US" sz="2400" dirty="0"/>
              <a:t>Donors who give </a:t>
            </a:r>
            <a:r>
              <a:rPr lang="en-US" sz="2400" dirty="0">
                <a:solidFill>
                  <a:srgbClr val="FF0000"/>
                </a:solidFill>
              </a:rPr>
              <a:t>above average annual gifts </a:t>
            </a:r>
            <a:r>
              <a:rPr lang="en-US" sz="2400" dirty="0"/>
              <a:t>are more likely to become bequest donors</a:t>
            </a:r>
          </a:p>
          <a:p>
            <a:pPr marL="514350" indent="-514350">
              <a:buFont typeface="+mj-lt"/>
              <a:buAutoNum type="arabicPeriod"/>
            </a:pPr>
            <a:r>
              <a:rPr lang="en-US" sz="2400" dirty="0"/>
              <a:t>Neither </a:t>
            </a:r>
            <a:r>
              <a:rPr lang="en-US" sz="2400" dirty="0">
                <a:solidFill>
                  <a:srgbClr val="FF0000"/>
                </a:solidFill>
              </a:rPr>
              <a:t>wealth nor income </a:t>
            </a:r>
            <a:r>
              <a:rPr lang="en-US" sz="2400" dirty="0"/>
              <a:t>are predictors of bequest likelihood</a:t>
            </a:r>
          </a:p>
          <a:p>
            <a:pPr marL="514350" indent="-514350">
              <a:buFont typeface="+mj-lt"/>
              <a:buAutoNum type="arabicPeriod"/>
            </a:pPr>
            <a:r>
              <a:rPr lang="en-US" sz="2400" dirty="0"/>
              <a:t>Younger donors (age 40-60) are in some respects, prime bequest prospects</a:t>
            </a:r>
          </a:p>
        </p:txBody>
      </p:sp>
      <p:sp>
        <p:nvSpPr>
          <p:cNvPr id="4" name="TextBox 3"/>
          <p:cNvSpPr txBox="1"/>
          <p:nvPr/>
        </p:nvSpPr>
        <p:spPr>
          <a:xfrm>
            <a:off x="2286000" y="6488668"/>
            <a:ext cx="6181436" cy="369332"/>
          </a:xfrm>
          <a:prstGeom prst="rect">
            <a:avLst/>
          </a:prstGeom>
          <a:noFill/>
        </p:spPr>
        <p:txBody>
          <a:bodyPr wrap="none" rtlCol="0">
            <a:spAutoFit/>
          </a:bodyPr>
          <a:lstStyle/>
          <a:p>
            <a:pPr>
              <a:defRPr/>
            </a:pPr>
            <a:r>
              <a:rPr lang="en-US" dirty="0">
                <a:solidFill>
                  <a:srgbClr val="FF0000"/>
                </a:solidFill>
                <a:latin typeface="Tahoma"/>
              </a:rPr>
              <a:t>Source:  Phyllis Freedman, www.plannedgivingblogger.net</a:t>
            </a:r>
          </a:p>
        </p:txBody>
      </p:sp>
      <p:pic>
        <p:nvPicPr>
          <p:cNvPr id="5" name="Picture 4">
            <a:extLst>
              <a:ext uri="{FF2B5EF4-FFF2-40B4-BE49-F238E27FC236}">
                <a16:creationId xmlns:a16="http://schemas.microsoft.com/office/drawing/2014/main" id="{1AAA508B-3D86-4C0F-A1D6-803CF490FC65}"/>
              </a:ext>
            </a:extLst>
          </p:cNvPr>
          <p:cNvPicPr>
            <a:picLocks noChangeAspect="1"/>
          </p:cNvPicPr>
          <p:nvPr/>
        </p:nvPicPr>
        <p:blipFill>
          <a:blip r:embed="rId3"/>
          <a:stretch>
            <a:fillRect/>
          </a:stretch>
        </p:blipFill>
        <p:spPr>
          <a:xfrm>
            <a:off x="8013021" y="97871"/>
            <a:ext cx="3938357" cy="1444877"/>
          </a:xfrm>
          <a:prstGeom prst="rect">
            <a:avLst/>
          </a:prstGeom>
        </p:spPr>
      </p:pic>
    </p:spTree>
    <p:extLst>
      <p:ext uri="{BB962C8B-B14F-4D97-AF65-F5344CB8AC3E}">
        <p14:creationId xmlns:p14="http://schemas.microsoft.com/office/powerpoint/2010/main" val="170424464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1"/>
                </a:solidFill>
              </a:rPr>
              <a:t>Mommy, “Where do bequests</a:t>
            </a:r>
            <a:br>
              <a:rPr lang="en-US" dirty="0">
                <a:solidFill>
                  <a:schemeClr val="accent1"/>
                </a:solidFill>
              </a:rPr>
            </a:br>
            <a:r>
              <a:rPr lang="en-US" dirty="0">
                <a:solidFill>
                  <a:schemeClr val="accent1"/>
                </a:solidFill>
              </a:rPr>
              <a:t> come from”</a:t>
            </a:r>
          </a:p>
        </p:txBody>
      </p:sp>
      <p:sp>
        <p:nvSpPr>
          <p:cNvPr id="8" name="Content Placeholder 7">
            <a:extLst>
              <a:ext uri="{FF2B5EF4-FFF2-40B4-BE49-F238E27FC236}">
                <a16:creationId xmlns:a16="http://schemas.microsoft.com/office/drawing/2014/main" id="{2A7C0D52-C8AE-461B-B645-81A792D8CB64}"/>
              </a:ext>
            </a:extLst>
          </p:cNvPr>
          <p:cNvSpPr>
            <a:spLocks noGrp="1"/>
          </p:cNvSpPr>
          <p:nvPr>
            <p:ph sz="half" idx="1"/>
          </p:nvPr>
        </p:nvSpPr>
        <p:spPr/>
        <p:txBody>
          <a:bodyPr>
            <a:normAutofit fontScale="92500" lnSpcReduction="10000"/>
          </a:bodyPr>
          <a:lstStyle/>
          <a:p>
            <a:r>
              <a:rPr lang="en-US" sz="2600" dirty="0">
                <a:solidFill>
                  <a:srgbClr val="FF0000"/>
                </a:solidFill>
              </a:rPr>
              <a:t>Look to folks with 5 -7 of the following characteristics</a:t>
            </a:r>
          </a:p>
          <a:p>
            <a:r>
              <a:rPr lang="en-US" sz="2400" dirty="0"/>
              <a:t> 5 or more years of regular, consecutive giving</a:t>
            </a:r>
          </a:p>
          <a:p>
            <a:r>
              <a:rPr lang="en-US" sz="2400" dirty="0"/>
              <a:t>Sustained long-term giving that may not be consecutive</a:t>
            </a:r>
          </a:p>
          <a:p>
            <a:r>
              <a:rPr lang="en-US" sz="2400" dirty="0"/>
              <a:t>Family has been involved in some way</a:t>
            </a:r>
          </a:p>
          <a:p>
            <a:r>
              <a:rPr lang="en-US" sz="2400" dirty="0"/>
              <a:t>Recognized by your organization</a:t>
            </a:r>
          </a:p>
          <a:p>
            <a:pPr lvl="1"/>
            <a:r>
              <a:rPr lang="en-US" sz="2000" dirty="0"/>
              <a:t>Board member, giving society member, volunteer service</a:t>
            </a:r>
          </a:p>
          <a:p>
            <a:r>
              <a:rPr lang="en-US" sz="2400" dirty="0"/>
              <a:t>No heirs</a:t>
            </a:r>
          </a:p>
          <a:p>
            <a:pPr marL="0" indent="0">
              <a:buNone/>
            </a:pPr>
            <a:endParaRPr lang="en-US" sz="2400" dirty="0"/>
          </a:p>
        </p:txBody>
      </p:sp>
      <p:sp>
        <p:nvSpPr>
          <p:cNvPr id="9" name="Content Placeholder 8">
            <a:extLst>
              <a:ext uri="{FF2B5EF4-FFF2-40B4-BE49-F238E27FC236}">
                <a16:creationId xmlns:a16="http://schemas.microsoft.com/office/drawing/2014/main" id="{D8D526E0-FA84-4FD2-ABDF-E20D7FD2C2CA}"/>
              </a:ext>
            </a:extLst>
          </p:cNvPr>
          <p:cNvSpPr>
            <a:spLocks noGrp="1"/>
          </p:cNvSpPr>
          <p:nvPr>
            <p:ph sz="half" idx="2"/>
          </p:nvPr>
        </p:nvSpPr>
        <p:spPr/>
        <p:txBody>
          <a:bodyPr>
            <a:normAutofit fontScale="92500" lnSpcReduction="10000"/>
          </a:bodyPr>
          <a:lstStyle/>
          <a:p>
            <a:r>
              <a:rPr lang="en-US" sz="2400" dirty="0"/>
              <a:t>Few family obligations</a:t>
            </a:r>
          </a:p>
          <a:p>
            <a:r>
              <a:rPr lang="en-US" sz="2400" dirty="0"/>
              <a:t>Securely retired</a:t>
            </a:r>
          </a:p>
          <a:p>
            <a:r>
              <a:rPr lang="en-US" sz="2400" dirty="0"/>
              <a:t>Age 65+</a:t>
            </a:r>
          </a:p>
          <a:p>
            <a:r>
              <a:rPr lang="en-US" sz="2400" dirty="0"/>
              <a:t>Been kept informed on mailing list over a period of time</a:t>
            </a:r>
          </a:p>
          <a:p>
            <a:r>
              <a:rPr lang="en-US" sz="2400" dirty="0"/>
              <a:t>Has been called on regarding legacy giving</a:t>
            </a:r>
          </a:p>
          <a:p>
            <a:r>
              <a:rPr lang="en-US" sz="2400" dirty="0"/>
              <a:t>Has requested information on legacy giving</a:t>
            </a:r>
          </a:p>
          <a:p>
            <a:r>
              <a:rPr lang="en-US" sz="2400" dirty="0"/>
              <a:t>Has demonstrated an interest in an organization similar to yours</a:t>
            </a:r>
          </a:p>
          <a:p>
            <a:r>
              <a:rPr lang="en-US" sz="2400" b="1" dirty="0">
                <a:solidFill>
                  <a:srgbClr val="FF0000"/>
                </a:solidFill>
              </a:rPr>
              <a:t>Just experienced a major life event</a:t>
            </a:r>
          </a:p>
        </p:txBody>
      </p:sp>
      <p:pic>
        <p:nvPicPr>
          <p:cNvPr id="5" name="Picture 4">
            <a:extLst>
              <a:ext uri="{FF2B5EF4-FFF2-40B4-BE49-F238E27FC236}">
                <a16:creationId xmlns:a16="http://schemas.microsoft.com/office/drawing/2014/main" id="{1AAA508B-3D86-4C0F-A1D6-803CF490FC65}"/>
              </a:ext>
            </a:extLst>
          </p:cNvPr>
          <p:cNvPicPr>
            <a:picLocks noChangeAspect="1"/>
          </p:cNvPicPr>
          <p:nvPr/>
        </p:nvPicPr>
        <p:blipFill>
          <a:blip r:embed="rId3"/>
          <a:stretch>
            <a:fillRect/>
          </a:stretch>
        </p:blipFill>
        <p:spPr>
          <a:xfrm>
            <a:off x="8229600" y="97871"/>
            <a:ext cx="3721778" cy="1444877"/>
          </a:xfrm>
          <a:prstGeom prst="rect">
            <a:avLst/>
          </a:prstGeom>
        </p:spPr>
      </p:pic>
    </p:spTree>
    <p:extLst>
      <p:ext uri="{BB962C8B-B14F-4D97-AF65-F5344CB8AC3E}">
        <p14:creationId xmlns:p14="http://schemas.microsoft.com/office/powerpoint/2010/main" val="2808552434"/>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838199" y="365125"/>
            <a:ext cx="11172825" cy="1325563"/>
          </a:xfrm>
        </p:spPr>
        <p:txBody>
          <a:bodyPr>
            <a:normAutofit/>
          </a:bodyPr>
          <a:lstStyle/>
          <a:p>
            <a:r>
              <a:rPr lang="en-US" altLang="en-US" dirty="0">
                <a:solidFill>
                  <a:schemeClr val="accent1"/>
                </a:solidFill>
              </a:rPr>
              <a:t>Lifetime predictors of post-</a:t>
            </a:r>
            <a:br>
              <a:rPr lang="en-US" altLang="en-US" dirty="0">
                <a:solidFill>
                  <a:schemeClr val="accent1"/>
                </a:solidFill>
              </a:rPr>
            </a:br>
            <a:r>
              <a:rPr lang="en-US" altLang="en-US" dirty="0">
                <a:solidFill>
                  <a:schemeClr val="accent1"/>
                </a:solidFill>
              </a:rPr>
              <a:t>mortem charitable bequests</a:t>
            </a:r>
          </a:p>
        </p:txBody>
      </p:sp>
      <p:sp>
        <p:nvSpPr>
          <p:cNvPr id="31747" name="Content Placeholder 2"/>
          <p:cNvSpPr>
            <a:spLocks noGrp="1"/>
          </p:cNvSpPr>
          <p:nvPr>
            <p:ph idx="1"/>
          </p:nvPr>
        </p:nvSpPr>
        <p:spPr>
          <a:xfrm>
            <a:off x="838199" y="1609725"/>
            <a:ext cx="10515600" cy="5048251"/>
          </a:xfrm>
        </p:spPr>
        <p:txBody>
          <a:bodyPr>
            <a:normAutofit/>
          </a:bodyPr>
          <a:lstStyle/>
          <a:p>
            <a:r>
              <a:rPr lang="en-US" altLang="en-US" sz="2000" b="1" dirty="0"/>
              <a:t>1.  % of giving years</a:t>
            </a:r>
          </a:p>
          <a:p>
            <a:r>
              <a:rPr lang="en-US" altLang="en-US" sz="2000" b="1" dirty="0"/>
              <a:t>2.  No offspring</a:t>
            </a:r>
          </a:p>
          <a:p>
            <a:r>
              <a:rPr lang="en-US" altLang="en-US" sz="2000" b="1" dirty="0"/>
              <a:t>3.  Highest giving</a:t>
            </a:r>
          </a:p>
          <a:p>
            <a:r>
              <a:rPr lang="en-US" altLang="en-US" sz="2000" b="1" dirty="0"/>
              <a:t>4.  % years reporting funded trust</a:t>
            </a:r>
          </a:p>
          <a:p>
            <a:r>
              <a:rPr lang="en-US" altLang="en-US" sz="2000" b="1" dirty="0"/>
              <a:t>5.  Female</a:t>
            </a:r>
          </a:p>
          <a:p>
            <a:r>
              <a:rPr lang="en-US" altLang="en-US" sz="2000" b="1" dirty="0"/>
              <a:t>6.  Last reported wealth</a:t>
            </a:r>
          </a:p>
          <a:p>
            <a:r>
              <a:rPr lang="en-US" altLang="en-US" sz="2000" b="1" dirty="0"/>
              <a:t>7.  Not married</a:t>
            </a:r>
          </a:p>
          <a:p>
            <a:r>
              <a:rPr lang="en-US" altLang="en-US" sz="2000" b="1" dirty="0"/>
              <a:t>8.  Last reported giving</a:t>
            </a:r>
          </a:p>
          <a:p>
            <a:r>
              <a:rPr lang="en-US" altLang="en-US" sz="2000" b="1" dirty="0"/>
              <a:t>9.  Growing wealth</a:t>
            </a:r>
          </a:p>
          <a:p>
            <a:r>
              <a:rPr lang="en-US" altLang="en-US" sz="2000" b="1" dirty="0"/>
              <a:t>10.  % of years volunteering</a:t>
            </a:r>
            <a:br>
              <a:rPr lang="en-US" altLang="en-US" sz="2000" b="1" dirty="0"/>
            </a:br>
            <a:r>
              <a:rPr lang="en-US" altLang="en-US" sz="2000" b="1" dirty="0">
                <a:solidFill>
                  <a:srgbClr val="FF0000"/>
                </a:solidFill>
              </a:rPr>
              <a:t>Source:</a:t>
            </a:r>
            <a:r>
              <a:rPr lang="en-US" altLang="en-US" sz="2000" b="1" dirty="0"/>
              <a:t> American Charitable Bequest Demographics 1992-2012, 26,000 participants</a:t>
            </a:r>
          </a:p>
        </p:txBody>
      </p:sp>
      <p:pic>
        <p:nvPicPr>
          <p:cNvPr id="4" name="Picture 3">
            <a:extLst>
              <a:ext uri="{FF2B5EF4-FFF2-40B4-BE49-F238E27FC236}">
                <a16:creationId xmlns:a16="http://schemas.microsoft.com/office/drawing/2014/main" id="{76240B5E-EDFC-42C7-A686-DD24F360552A}"/>
              </a:ext>
            </a:extLst>
          </p:cNvPr>
          <p:cNvPicPr>
            <a:picLocks noChangeAspect="1"/>
          </p:cNvPicPr>
          <p:nvPr/>
        </p:nvPicPr>
        <p:blipFill>
          <a:blip r:embed="rId3"/>
          <a:stretch>
            <a:fillRect/>
          </a:stretch>
        </p:blipFill>
        <p:spPr>
          <a:xfrm>
            <a:off x="8013021" y="97871"/>
            <a:ext cx="3938357" cy="1444877"/>
          </a:xfrm>
          <a:prstGeom prst="rect">
            <a:avLst/>
          </a:prstGeom>
        </p:spPr>
      </p:pic>
    </p:spTree>
    <p:extLst>
      <p:ext uri="{BB962C8B-B14F-4D97-AF65-F5344CB8AC3E}">
        <p14:creationId xmlns:p14="http://schemas.microsoft.com/office/powerpoint/2010/main" val="1843415138"/>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838200" y="403226"/>
            <a:ext cx="10515600" cy="1128714"/>
          </a:xfrm>
        </p:spPr>
        <p:txBody>
          <a:bodyPr>
            <a:normAutofit fontScale="90000"/>
          </a:bodyPr>
          <a:lstStyle/>
          <a:p>
            <a:r>
              <a:rPr lang="en-US" altLang="en-US" dirty="0">
                <a:solidFill>
                  <a:schemeClr val="accent1"/>
                </a:solidFill>
              </a:rPr>
              <a:t>Factors predicting when charitable plans are added</a:t>
            </a:r>
          </a:p>
        </p:txBody>
      </p:sp>
      <p:sp>
        <p:nvSpPr>
          <p:cNvPr id="32771" name="Content Placeholder 2"/>
          <p:cNvSpPr>
            <a:spLocks noGrp="1"/>
          </p:cNvSpPr>
          <p:nvPr>
            <p:ph idx="1"/>
          </p:nvPr>
        </p:nvSpPr>
        <p:spPr>
          <a:xfrm>
            <a:off x="838199" y="1531940"/>
            <a:ext cx="10515600" cy="4468810"/>
          </a:xfrm>
        </p:spPr>
        <p:txBody>
          <a:bodyPr>
            <a:normAutofit/>
          </a:bodyPr>
          <a:lstStyle/>
          <a:p>
            <a:r>
              <a:rPr lang="en-US" altLang="en-US" sz="2000" b="1" dirty="0"/>
              <a:t>1.  Approaching death</a:t>
            </a:r>
          </a:p>
          <a:p>
            <a:r>
              <a:rPr lang="en-US" altLang="en-US" sz="2000" b="1" dirty="0"/>
              <a:t>2.  Becoming a widow/widower</a:t>
            </a:r>
          </a:p>
          <a:p>
            <a:r>
              <a:rPr lang="en-US" altLang="en-US" sz="2000" b="1" dirty="0"/>
              <a:t>3.  Diagnosed with cancer</a:t>
            </a:r>
          </a:p>
          <a:p>
            <a:r>
              <a:rPr lang="en-US" altLang="en-US" sz="2000" b="1" dirty="0"/>
              <a:t>4.  Decline in self-reported health</a:t>
            </a:r>
          </a:p>
          <a:p>
            <a:r>
              <a:rPr lang="en-US" altLang="en-US" sz="2000" b="1" dirty="0"/>
              <a:t>5.  Divorce</a:t>
            </a:r>
          </a:p>
          <a:p>
            <a:r>
              <a:rPr lang="en-US" altLang="en-US" sz="2000" b="1" dirty="0"/>
              <a:t>6.  Diagnosed with heart problems</a:t>
            </a:r>
          </a:p>
          <a:p>
            <a:r>
              <a:rPr lang="en-US" altLang="en-US" sz="2000" b="1" dirty="0"/>
              <a:t>7.  Diagnosed with a stroke</a:t>
            </a:r>
          </a:p>
          <a:p>
            <a:r>
              <a:rPr lang="en-US" altLang="en-US" sz="2000" b="1" dirty="0"/>
              <a:t>8.  First grandchild</a:t>
            </a:r>
          </a:p>
          <a:p>
            <a:r>
              <a:rPr lang="en-US" altLang="en-US" sz="2000" b="1" dirty="0"/>
              <a:t>9.  Increasing assets</a:t>
            </a:r>
          </a:p>
          <a:p>
            <a:r>
              <a:rPr lang="en-US" altLang="en-US" sz="2000" b="1" dirty="0"/>
              <a:t>10.  Increasing charitable giving</a:t>
            </a:r>
          </a:p>
          <a:p>
            <a:r>
              <a:rPr lang="en-US" altLang="en-US" sz="2000" b="1" dirty="0">
                <a:solidFill>
                  <a:srgbClr val="FF0000"/>
                </a:solidFill>
              </a:rPr>
              <a:t>Source:</a:t>
            </a:r>
            <a:r>
              <a:rPr lang="en-US" altLang="en-US" sz="2000" b="1" dirty="0"/>
              <a:t> American Charitable Bequest Demographics 1992-2012, 26,000 participants</a:t>
            </a:r>
          </a:p>
        </p:txBody>
      </p:sp>
      <p:sp>
        <p:nvSpPr>
          <p:cNvPr id="2" name="TextBox 1"/>
          <p:cNvSpPr txBox="1"/>
          <p:nvPr/>
        </p:nvSpPr>
        <p:spPr>
          <a:xfrm>
            <a:off x="6467171" y="1828800"/>
            <a:ext cx="5088637" cy="1384995"/>
          </a:xfrm>
          <a:prstGeom prst="rect">
            <a:avLst/>
          </a:prstGeom>
          <a:noFill/>
          <a:ln w="12700">
            <a:solidFill>
              <a:schemeClr val="tx2"/>
            </a:solidFill>
          </a:ln>
        </p:spPr>
        <p:txBody>
          <a:bodyPr wrap="none" rtlCol="0">
            <a:spAutoFit/>
          </a:bodyPr>
          <a:lstStyle/>
          <a:p>
            <a:r>
              <a:rPr lang="en-US" sz="2800" b="1" dirty="0">
                <a:solidFill>
                  <a:srgbClr val="FF0000"/>
                </a:solidFill>
              </a:rPr>
              <a:t>7 out of 10 triggers for </a:t>
            </a:r>
          </a:p>
          <a:p>
            <a:r>
              <a:rPr lang="en-US" sz="2800" b="1" dirty="0">
                <a:solidFill>
                  <a:srgbClr val="FF0000"/>
                </a:solidFill>
              </a:rPr>
              <a:t>adding charity to estate</a:t>
            </a:r>
          </a:p>
          <a:p>
            <a:r>
              <a:rPr lang="en-US" sz="2800" b="1" dirty="0">
                <a:solidFill>
                  <a:srgbClr val="FF0000"/>
                </a:solidFill>
              </a:rPr>
              <a:t> plans deals with one’s mortality </a:t>
            </a:r>
          </a:p>
        </p:txBody>
      </p:sp>
    </p:spTree>
    <p:extLst>
      <p:ext uri="{BB962C8B-B14F-4D97-AF65-F5344CB8AC3E}">
        <p14:creationId xmlns:p14="http://schemas.microsoft.com/office/powerpoint/2010/main" val="49259413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normAutofit/>
          </a:bodyPr>
          <a:lstStyle/>
          <a:p>
            <a:r>
              <a:rPr lang="en-US" altLang="en-US" dirty="0">
                <a:solidFill>
                  <a:schemeClr val="accent1"/>
                </a:solidFill>
              </a:rPr>
              <a:t>Factors predicting when charitable plans are dropped</a:t>
            </a:r>
          </a:p>
        </p:txBody>
      </p:sp>
      <p:sp>
        <p:nvSpPr>
          <p:cNvPr id="33795" name="Content Placeholder 2"/>
          <p:cNvSpPr>
            <a:spLocks noGrp="1"/>
          </p:cNvSpPr>
          <p:nvPr>
            <p:ph idx="1"/>
          </p:nvPr>
        </p:nvSpPr>
        <p:spPr>
          <a:xfrm>
            <a:off x="838199" y="1690688"/>
            <a:ext cx="10515599" cy="4611687"/>
          </a:xfrm>
        </p:spPr>
        <p:txBody>
          <a:bodyPr>
            <a:normAutofit/>
          </a:bodyPr>
          <a:lstStyle/>
          <a:p>
            <a:r>
              <a:rPr lang="en-US" altLang="en-US" sz="2000" b="1" dirty="0"/>
              <a:t>1.  Decline in self-reported health</a:t>
            </a:r>
          </a:p>
          <a:p>
            <a:r>
              <a:rPr lang="en-US" altLang="en-US" sz="2000" b="1" dirty="0"/>
              <a:t>2.  Approaching death (final pre-death survey)</a:t>
            </a:r>
          </a:p>
          <a:p>
            <a:r>
              <a:rPr lang="en-US" altLang="en-US" sz="2000" b="1" dirty="0"/>
              <a:t>3.  Becoming a widow/widower</a:t>
            </a:r>
          </a:p>
          <a:p>
            <a:r>
              <a:rPr lang="en-US" altLang="en-US" sz="2000" b="1" dirty="0"/>
              <a:t>4.  Divorce</a:t>
            </a:r>
          </a:p>
          <a:p>
            <a:r>
              <a:rPr lang="en-US" altLang="en-US" sz="2000" b="1" dirty="0"/>
              <a:t>5.  Diagnosed with cancer</a:t>
            </a:r>
          </a:p>
          <a:p>
            <a:r>
              <a:rPr lang="en-US" altLang="en-US" sz="2000" b="1" dirty="0"/>
              <a:t>6.  Diagnosed with heart problems</a:t>
            </a:r>
          </a:p>
          <a:p>
            <a:r>
              <a:rPr lang="en-US" altLang="en-US" sz="2000" b="1" dirty="0"/>
              <a:t>7.  Diagnosed with a stroke</a:t>
            </a:r>
          </a:p>
          <a:p>
            <a:r>
              <a:rPr lang="en-US" altLang="en-US" sz="2000" b="1" dirty="0"/>
              <a:t>8.  First grandchild</a:t>
            </a:r>
          </a:p>
          <a:p>
            <a:r>
              <a:rPr lang="en-US" altLang="en-US" sz="2000" b="1" dirty="0"/>
              <a:t>9.  First child</a:t>
            </a:r>
          </a:p>
          <a:p>
            <a:r>
              <a:rPr lang="en-US" altLang="en-US" sz="2000" b="1" dirty="0"/>
              <a:t>10.  Exiting homeownership</a:t>
            </a:r>
          </a:p>
          <a:p>
            <a:r>
              <a:rPr lang="en-US" altLang="en-US" sz="2000" b="1" dirty="0">
                <a:solidFill>
                  <a:srgbClr val="FF0000"/>
                </a:solidFill>
              </a:rPr>
              <a:t>Source:</a:t>
            </a:r>
            <a:r>
              <a:rPr lang="en-US" altLang="en-US" sz="2000" b="1" dirty="0"/>
              <a:t> American Charitable Bequest Demographics 1992-2012, 26,000 participants</a:t>
            </a:r>
          </a:p>
        </p:txBody>
      </p:sp>
    </p:spTree>
    <p:extLst>
      <p:ext uri="{BB962C8B-B14F-4D97-AF65-F5344CB8AC3E}">
        <p14:creationId xmlns:p14="http://schemas.microsoft.com/office/powerpoint/2010/main" val="234952298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B8187-4D2B-43ED-956F-9BC18DBBA3AB}"/>
              </a:ext>
            </a:extLst>
          </p:cNvPr>
          <p:cNvSpPr>
            <a:spLocks noGrp="1"/>
          </p:cNvSpPr>
          <p:nvPr>
            <p:ph type="title"/>
          </p:nvPr>
        </p:nvSpPr>
        <p:spPr/>
        <p:txBody>
          <a:bodyPr/>
          <a:lstStyle/>
          <a:p>
            <a:r>
              <a:rPr lang="en-US" dirty="0">
                <a:solidFill>
                  <a:schemeClr val="accent1"/>
                </a:solidFill>
              </a:rPr>
              <a:t>Treasure Coast Hospice</a:t>
            </a:r>
            <a:br>
              <a:rPr lang="en-US" dirty="0"/>
            </a:br>
            <a:r>
              <a:rPr lang="en-US" sz="2800" dirty="0">
                <a:solidFill>
                  <a:srgbClr val="FF0000"/>
                </a:solidFill>
              </a:rPr>
              <a:t>70% revenue from 19 estate</a:t>
            </a:r>
            <a:endParaRPr lang="en-US" dirty="0">
              <a:solidFill>
                <a:srgbClr val="FF0000"/>
              </a:solidFill>
            </a:endParaRPr>
          </a:p>
        </p:txBody>
      </p:sp>
      <p:pic>
        <p:nvPicPr>
          <p:cNvPr id="4" name="Picture 3">
            <a:extLst>
              <a:ext uri="{FF2B5EF4-FFF2-40B4-BE49-F238E27FC236}">
                <a16:creationId xmlns:a16="http://schemas.microsoft.com/office/drawing/2014/main" id="{AB16B2DE-5D8F-4C56-8FC0-50B7B41D1B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6786" y="1597054"/>
            <a:ext cx="9144000" cy="4502092"/>
          </a:xfrm>
          <a:prstGeom prst="rect">
            <a:avLst/>
          </a:prstGeom>
        </p:spPr>
      </p:pic>
      <p:sp>
        <p:nvSpPr>
          <p:cNvPr id="5" name="Arrow: Down 4">
            <a:extLst>
              <a:ext uri="{FF2B5EF4-FFF2-40B4-BE49-F238E27FC236}">
                <a16:creationId xmlns:a16="http://schemas.microsoft.com/office/drawing/2014/main" id="{814DCB0A-FDA2-45FD-95BC-4C3E64383350}"/>
              </a:ext>
            </a:extLst>
          </p:cNvPr>
          <p:cNvSpPr/>
          <p:nvPr/>
        </p:nvSpPr>
        <p:spPr bwMode="auto">
          <a:xfrm rot="5400000">
            <a:off x="10144124" y="2237504"/>
            <a:ext cx="323850" cy="714375"/>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a:latin typeface="Tahoma" pitchFamily="34" charset="0"/>
            </a:endParaRPr>
          </a:p>
        </p:txBody>
      </p:sp>
      <p:sp>
        <p:nvSpPr>
          <p:cNvPr id="6" name="Arrow: Down 5">
            <a:extLst>
              <a:ext uri="{FF2B5EF4-FFF2-40B4-BE49-F238E27FC236}">
                <a16:creationId xmlns:a16="http://schemas.microsoft.com/office/drawing/2014/main" id="{F966F8F1-F171-4849-95C6-FD14F8F4FF62}"/>
              </a:ext>
            </a:extLst>
          </p:cNvPr>
          <p:cNvSpPr/>
          <p:nvPr/>
        </p:nvSpPr>
        <p:spPr bwMode="auto">
          <a:xfrm rot="5400000">
            <a:off x="10096498" y="3469434"/>
            <a:ext cx="323850" cy="714375"/>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a:latin typeface="Tahoma" pitchFamily="34" charset="0"/>
            </a:endParaRPr>
          </a:p>
        </p:txBody>
      </p:sp>
    </p:spTree>
    <p:extLst>
      <p:ext uri="{BB962C8B-B14F-4D97-AF65-F5344CB8AC3E}">
        <p14:creationId xmlns:p14="http://schemas.microsoft.com/office/powerpoint/2010/main" val="341253221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F9B4F-6845-4E8E-A437-196424FAAB72}"/>
              </a:ext>
            </a:extLst>
          </p:cNvPr>
          <p:cNvSpPr>
            <a:spLocks noGrp="1"/>
          </p:cNvSpPr>
          <p:nvPr>
            <p:ph type="title"/>
          </p:nvPr>
        </p:nvSpPr>
        <p:spPr/>
        <p:txBody>
          <a:bodyPr/>
          <a:lstStyle/>
          <a:p>
            <a:r>
              <a:rPr lang="en-US" dirty="0">
                <a:solidFill>
                  <a:schemeClr val="accent1"/>
                </a:solidFill>
              </a:rPr>
              <a:t>Website survey</a:t>
            </a:r>
          </a:p>
        </p:txBody>
      </p:sp>
      <p:sp>
        <p:nvSpPr>
          <p:cNvPr id="3" name="Content Placeholder 2">
            <a:extLst>
              <a:ext uri="{FF2B5EF4-FFF2-40B4-BE49-F238E27FC236}">
                <a16:creationId xmlns:a16="http://schemas.microsoft.com/office/drawing/2014/main" id="{59962FD0-99A1-480D-B647-523E6F435141}"/>
              </a:ext>
            </a:extLst>
          </p:cNvPr>
          <p:cNvSpPr>
            <a:spLocks noGrp="1"/>
          </p:cNvSpPr>
          <p:nvPr>
            <p:ph sz="half" idx="1"/>
          </p:nvPr>
        </p:nvSpPr>
        <p:spPr>
          <a:xfrm>
            <a:off x="1038225" y="1617663"/>
            <a:ext cx="4325938" cy="3306762"/>
          </a:xfrm>
        </p:spPr>
        <p:txBody>
          <a:bodyPr/>
          <a:lstStyle/>
          <a:p>
            <a:r>
              <a:rPr lang="en-US" dirty="0">
                <a:solidFill>
                  <a:schemeClr val="tx2"/>
                </a:solidFill>
              </a:rPr>
              <a:t>“What would I find if I wanted to make a bequest of $100,000 to your hospice?</a:t>
            </a:r>
          </a:p>
          <a:p>
            <a:pPr lvl="1"/>
            <a:r>
              <a:rPr lang="en-US" dirty="0"/>
              <a:t>22 organizations</a:t>
            </a:r>
          </a:p>
          <a:p>
            <a:endParaRPr lang="en-US" dirty="0"/>
          </a:p>
        </p:txBody>
      </p:sp>
      <p:sp>
        <p:nvSpPr>
          <p:cNvPr id="4" name="Content Placeholder 3">
            <a:extLst>
              <a:ext uri="{FF2B5EF4-FFF2-40B4-BE49-F238E27FC236}">
                <a16:creationId xmlns:a16="http://schemas.microsoft.com/office/drawing/2014/main" id="{83374EA2-0DC8-498D-AC43-DF0570680BFE}"/>
              </a:ext>
            </a:extLst>
          </p:cNvPr>
          <p:cNvSpPr>
            <a:spLocks noGrp="1"/>
          </p:cNvSpPr>
          <p:nvPr>
            <p:ph sz="half" idx="2"/>
          </p:nvPr>
        </p:nvSpPr>
        <p:spPr>
          <a:xfrm>
            <a:off x="6453980" y="1820519"/>
            <a:ext cx="5309395" cy="4423118"/>
          </a:xfrm>
        </p:spPr>
        <p:txBody>
          <a:bodyPr/>
          <a:lstStyle/>
          <a:p>
            <a:r>
              <a:rPr lang="en-US" dirty="0"/>
              <a:t>How do I reach bequest information?</a:t>
            </a:r>
            <a:br>
              <a:rPr lang="en-US" dirty="0"/>
            </a:br>
            <a:endParaRPr lang="en-US" dirty="0"/>
          </a:p>
          <a:p>
            <a:r>
              <a:rPr lang="en-US" dirty="0"/>
              <a:t>Does site list bequest types</a:t>
            </a:r>
          </a:p>
          <a:p>
            <a:r>
              <a:rPr lang="en-US" dirty="0"/>
              <a:t>Does site list bequest options</a:t>
            </a:r>
            <a:br>
              <a:rPr lang="en-US" dirty="0"/>
            </a:br>
            <a:endParaRPr lang="en-US" dirty="0"/>
          </a:p>
          <a:p>
            <a:r>
              <a:rPr lang="en-US" dirty="0"/>
              <a:t>Is there general and/or specific bequest wording?</a:t>
            </a:r>
          </a:p>
        </p:txBody>
      </p:sp>
      <p:pic>
        <p:nvPicPr>
          <p:cNvPr id="8" name="Picture 7">
            <a:extLst>
              <a:ext uri="{FF2B5EF4-FFF2-40B4-BE49-F238E27FC236}">
                <a16:creationId xmlns:a16="http://schemas.microsoft.com/office/drawing/2014/main" id="{B3BBBCE4-9E5C-4B7E-9D72-8D2C7B1E29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448" y="104775"/>
            <a:ext cx="2237927" cy="1715744"/>
          </a:xfrm>
          <a:prstGeom prst="rect">
            <a:avLst/>
          </a:prstGeom>
        </p:spPr>
      </p:pic>
    </p:spTree>
    <p:extLst>
      <p:ext uri="{BB962C8B-B14F-4D97-AF65-F5344CB8AC3E}">
        <p14:creationId xmlns:p14="http://schemas.microsoft.com/office/powerpoint/2010/main" val="2856355992"/>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3F318F2-00CC-4D1D-9ACA-F82DF29514FF}"/>
              </a:ext>
            </a:extLst>
          </p:cNvPr>
          <p:cNvSpPr>
            <a:spLocks noGrp="1"/>
          </p:cNvSpPr>
          <p:nvPr>
            <p:ph type="title"/>
          </p:nvPr>
        </p:nvSpPr>
        <p:spPr/>
        <p:txBody>
          <a:bodyPr/>
          <a:lstStyle/>
          <a:p>
            <a:r>
              <a:rPr lang="en-US" dirty="0">
                <a:solidFill>
                  <a:schemeClr val="accent1"/>
                </a:solidFill>
              </a:rPr>
              <a:t>Website survey</a:t>
            </a:r>
          </a:p>
        </p:txBody>
      </p:sp>
      <p:sp>
        <p:nvSpPr>
          <p:cNvPr id="6" name="Content Placeholder 5">
            <a:extLst>
              <a:ext uri="{FF2B5EF4-FFF2-40B4-BE49-F238E27FC236}">
                <a16:creationId xmlns:a16="http://schemas.microsoft.com/office/drawing/2014/main" id="{7A1BB394-A480-4A9E-9481-299E0ECB7C63}"/>
              </a:ext>
            </a:extLst>
          </p:cNvPr>
          <p:cNvSpPr>
            <a:spLocks noGrp="1"/>
          </p:cNvSpPr>
          <p:nvPr>
            <p:ph sz="half" idx="1"/>
          </p:nvPr>
        </p:nvSpPr>
        <p:spPr>
          <a:xfrm>
            <a:off x="978693" y="1690688"/>
            <a:ext cx="3717132" cy="4625974"/>
          </a:xfrm>
        </p:spPr>
        <p:txBody>
          <a:bodyPr>
            <a:normAutofit/>
          </a:bodyPr>
          <a:lstStyle/>
          <a:p>
            <a:r>
              <a:rPr lang="en-US" dirty="0"/>
              <a:t>Professional site?</a:t>
            </a:r>
          </a:p>
          <a:p>
            <a:pPr lvl="1"/>
            <a:r>
              <a:rPr lang="en-US" dirty="0"/>
              <a:t>Crescendo -4</a:t>
            </a:r>
          </a:p>
          <a:p>
            <a:pPr lvl="1"/>
            <a:r>
              <a:rPr lang="en-US" dirty="0"/>
              <a:t>Stelter -2</a:t>
            </a:r>
            <a:br>
              <a:rPr lang="en-US" dirty="0"/>
            </a:br>
            <a:endParaRPr lang="en-US" dirty="0"/>
          </a:p>
          <a:p>
            <a:r>
              <a:rPr lang="en-US" dirty="0"/>
              <a:t>How many legacy societies? – 11</a:t>
            </a:r>
          </a:p>
          <a:p>
            <a:pPr lvl="1"/>
            <a:r>
              <a:rPr lang="en-US" dirty="0"/>
              <a:t>No explanation – 4</a:t>
            </a:r>
          </a:p>
          <a:p>
            <a:pPr lvl="1"/>
            <a:r>
              <a:rPr lang="en-US" dirty="0"/>
              <a:t>Members listing - 1</a:t>
            </a:r>
          </a:p>
        </p:txBody>
      </p:sp>
      <p:sp>
        <p:nvSpPr>
          <p:cNvPr id="7" name="Content Placeholder 6">
            <a:extLst>
              <a:ext uri="{FF2B5EF4-FFF2-40B4-BE49-F238E27FC236}">
                <a16:creationId xmlns:a16="http://schemas.microsoft.com/office/drawing/2014/main" id="{90BF3F48-65BF-40A0-AAE7-619334FF5339}"/>
              </a:ext>
            </a:extLst>
          </p:cNvPr>
          <p:cNvSpPr>
            <a:spLocks noGrp="1"/>
          </p:cNvSpPr>
          <p:nvPr>
            <p:ph sz="half" idx="2"/>
          </p:nvPr>
        </p:nvSpPr>
        <p:spPr>
          <a:xfrm>
            <a:off x="5295899" y="1690688"/>
            <a:ext cx="5498307" cy="4932706"/>
          </a:xfrm>
        </p:spPr>
        <p:txBody>
          <a:bodyPr>
            <a:normAutofit/>
          </a:bodyPr>
          <a:lstStyle/>
          <a:p>
            <a:r>
              <a:rPr lang="en-US" sz="2400" dirty="0"/>
              <a:t>Circle of Life</a:t>
            </a:r>
          </a:p>
          <a:p>
            <a:r>
              <a:rPr lang="en-US" sz="2400" dirty="0"/>
              <a:t>Circle of Care</a:t>
            </a:r>
          </a:p>
          <a:p>
            <a:r>
              <a:rPr lang="en-US" sz="2400" dirty="0"/>
              <a:t>The 1979 Society</a:t>
            </a:r>
          </a:p>
          <a:p>
            <a:r>
              <a:rPr lang="en-US" sz="2400" dirty="0"/>
              <a:t>Sally </a:t>
            </a:r>
            <a:r>
              <a:rPr lang="en-US" sz="2400" dirty="0" err="1"/>
              <a:t>Werst</a:t>
            </a:r>
            <a:r>
              <a:rPr lang="en-US" sz="2400" dirty="0"/>
              <a:t> McKeen Legacy Society</a:t>
            </a:r>
          </a:p>
          <a:p>
            <a:r>
              <a:rPr lang="en-US" sz="2400" dirty="0"/>
              <a:t>June B. </a:t>
            </a:r>
            <a:r>
              <a:rPr lang="en-US" sz="2400" dirty="0" err="1"/>
              <a:t>Harmersam</a:t>
            </a:r>
            <a:r>
              <a:rPr lang="en-US" sz="2400" dirty="0"/>
              <a:t> PG Society</a:t>
            </a:r>
          </a:p>
          <a:p>
            <a:r>
              <a:rPr lang="en-US" sz="2400" dirty="0"/>
              <a:t>Helen </a:t>
            </a:r>
            <a:r>
              <a:rPr lang="en-US" sz="2400" dirty="0" err="1"/>
              <a:t>Kassay</a:t>
            </a:r>
            <a:r>
              <a:rPr lang="en-US" sz="2400" dirty="0"/>
              <a:t> Society</a:t>
            </a:r>
          </a:p>
          <a:p>
            <a:r>
              <a:rPr lang="en-US" sz="2400" dirty="0"/>
              <a:t>Agnes Coburn Legacy Society</a:t>
            </a:r>
          </a:p>
          <a:p>
            <a:r>
              <a:rPr lang="en-US" sz="2400" dirty="0"/>
              <a:t>Harlan &amp; Margaret Swift Legacy Circle</a:t>
            </a:r>
          </a:p>
          <a:p>
            <a:r>
              <a:rPr lang="en-US" sz="2400" dirty="0"/>
              <a:t>Gibbons Pathway Society</a:t>
            </a:r>
          </a:p>
          <a:p>
            <a:r>
              <a:rPr lang="en-US" sz="2400" dirty="0"/>
              <a:t>Legacy Society -2 </a:t>
            </a:r>
          </a:p>
          <a:p>
            <a:endParaRPr lang="en-US" sz="2400" dirty="0"/>
          </a:p>
          <a:p>
            <a:endParaRPr lang="en-US" dirty="0"/>
          </a:p>
        </p:txBody>
      </p:sp>
      <p:pic>
        <p:nvPicPr>
          <p:cNvPr id="10" name="Picture 9">
            <a:extLst>
              <a:ext uri="{FF2B5EF4-FFF2-40B4-BE49-F238E27FC236}">
                <a16:creationId xmlns:a16="http://schemas.microsoft.com/office/drawing/2014/main" id="{B1F7F6FB-A8A0-4425-B3EA-C04E5B7E9E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448" y="104775"/>
            <a:ext cx="2237927" cy="1715744"/>
          </a:xfrm>
          <a:prstGeom prst="rect">
            <a:avLst/>
          </a:prstGeom>
        </p:spPr>
      </p:pic>
    </p:spTree>
    <p:extLst>
      <p:ext uri="{BB962C8B-B14F-4D97-AF65-F5344CB8AC3E}">
        <p14:creationId xmlns:p14="http://schemas.microsoft.com/office/powerpoint/2010/main" val="3648547092"/>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62C0557-A00B-42FC-A0D9-51C8F10E6BAB}"/>
              </a:ext>
            </a:extLst>
          </p:cNvPr>
          <p:cNvSpPr>
            <a:spLocks noGrp="1"/>
          </p:cNvSpPr>
          <p:nvPr>
            <p:ph type="title"/>
          </p:nvPr>
        </p:nvSpPr>
        <p:spPr/>
        <p:txBody>
          <a:bodyPr/>
          <a:lstStyle/>
          <a:p>
            <a:r>
              <a:rPr lang="en-US" dirty="0">
                <a:solidFill>
                  <a:schemeClr val="accent1"/>
                </a:solidFill>
              </a:rPr>
              <a:t>Website survey</a:t>
            </a:r>
          </a:p>
        </p:txBody>
      </p:sp>
      <p:sp>
        <p:nvSpPr>
          <p:cNvPr id="6" name="Content Placeholder 5">
            <a:extLst>
              <a:ext uri="{FF2B5EF4-FFF2-40B4-BE49-F238E27FC236}">
                <a16:creationId xmlns:a16="http://schemas.microsoft.com/office/drawing/2014/main" id="{213D73C6-DA70-4666-B51C-33D46591D858}"/>
              </a:ext>
            </a:extLst>
          </p:cNvPr>
          <p:cNvSpPr>
            <a:spLocks noGrp="1"/>
          </p:cNvSpPr>
          <p:nvPr>
            <p:ph sz="half" idx="1"/>
          </p:nvPr>
        </p:nvSpPr>
        <p:spPr>
          <a:xfrm>
            <a:off x="838200" y="1598613"/>
            <a:ext cx="4516438" cy="4114800"/>
          </a:xfrm>
        </p:spPr>
        <p:txBody>
          <a:bodyPr>
            <a:normAutofit fontScale="92500" lnSpcReduction="20000"/>
          </a:bodyPr>
          <a:lstStyle/>
          <a:p>
            <a:r>
              <a:rPr lang="en-US" dirty="0"/>
              <a:t>No bequest wording – 13</a:t>
            </a:r>
            <a:br>
              <a:rPr lang="en-US" dirty="0"/>
            </a:br>
            <a:endParaRPr lang="en-US" dirty="0"/>
          </a:p>
          <a:p>
            <a:r>
              <a:rPr lang="en-US" dirty="0"/>
              <a:t>No PG info – 3</a:t>
            </a:r>
            <a:br>
              <a:rPr lang="en-US" dirty="0"/>
            </a:br>
            <a:endParaRPr lang="en-US" dirty="0"/>
          </a:p>
          <a:p>
            <a:r>
              <a:rPr lang="en-US" dirty="0"/>
              <a:t>Legacy Society brochure download  -1</a:t>
            </a:r>
          </a:p>
          <a:p>
            <a:endParaRPr lang="en-US" dirty="0"/>
          </a:p>
        </p:txBody>
      </p:sp>
      <p:sp>
        <p:nvSpPr>
          <p:cNvPr id="7" name="Content Placeholder 6">
            <a:extLst>
              <a:ext uri="{FF2B5EF4-FFF2-40B4-BE49-F238E27FC236}">
                <a16:creationId xmlns:a16="http://schemas.microsoft.com/office/drawing/2014/main" id="{2C09E1C6-B3A8-4ADE-8E46-835DF2E1EC02}"/>
              </a:ext>
            </a:extLst>
          </p:cNvPr>
          <p:cNvSpPr>
            <a:spLocks noGrp="1"/>
          </p:cNvSpPr>
          <p:nvPr>
            <p:ph sz="half" idx="2"/>
          </p:nvPr>
        </p:nvSpPr>
        <p:spPr/>
        <p:txBody>
          <a:bodyPr>
            <a:normAutofit fontScale="92500" lnSpcReduction="20000"/>
          </a:bodyPr>
          <a:lstStyle/>
          <a:p>
            <a:r>
              <a:rPr lang="en-US" dirty="0"/>
              <a:t>Importance of </a:t>
            </a:r>
            <a:r>
              <a:rPr lang="en-US" i="1" dirty="0">
                <a:solidFill>
                  <a:schemeClr val="accent1"/>
                </a:solidFill>
              </a:rPr>
              <a:t>Legacy Society </a:t>
            </a:r>
            <a:r>
              <a:rPr lang="en-US" dirty="0"/>
              <a:t>being the first stop on websites</a:t>
            </a:r>
          </a:p>
          <a:p>
            <a:pPr lvl="1"/>
            <a:r>
              <a:rPr lang="en-US" dirty="0"/>
              <a:t>Tangible marketing tool to promote legacy gifts</a:t>
            </a:r>
          </a:p>
          <a:p>
            <a:pPr lvl="1"/>
            <a:r>
              <a:rPr lang="en-US" dirty="0"/>
              <a:t>Identify a Legacy champion</a:t>
            </a:r>
          </a:p>
          <a:p>
            <a:pPr lvl="1"/>
            <a:r>
              <a:rPr lang="en-US" dirty="0"/>
              <a:t>Create a name</a:t>
            </a:r>
          </a:p>
          <a:p>
            <a:pPr lvl="1"/>
            <a:r>
              <a:rPr lang="en-US" dirty="0"/>
              <a:t>Create a brochure</a:t>
            </a:r>
          </a:p>
          <a:p>
            <a:pPr lvl="1"/>
            <a:r>
              <a:rPr lang="en-US" dirty="0"/>
              <a:t>Include content to reflect mission and all gift options</a:t>
            </a:r>
          </a:p>
          <a:p>
            <a:pPr lvl="1"/>
            <a:r>
              <a:rPr lang="en-US" dirty="0"/>
              <a:t>Survey for current members</a:t>
            </a:r>
          </a:p>
          <a:p>
            <a:pPr lvl="1"/>
            <a:r>
              <a:rPr lang="en-US" dirty="0"/>
              <a:t>Create a recognition event</a:t>
            </a:r>
          </a:p>
          <a:p>
            <a:pPr lvl="1"/>
            <a:r>
              <a:rPr lang="en-US" dirty="0"/>
              <a:t>List members in pubs &amp; website</a:t>
            </a:r>
          </a:p>
          <a:p>
            <a:pPr lvl="1"/>
            <a:r>
              <a:rPr lang="en-US" dirty="0"/>
              <a:t>Educate members about creative options</a:t>
            </a:r>
          </a:p>
        </p:txBody>
      </p:sp>
      <p:pic>
        <p:nvPicPr>
          <p:cNvPr id="9" name="Picture 8">
            <a:extLst>
              <a:ext uri="{FF2B5EF4-FFF2-40B4-BE49-F238E27FC236}">
                <a16:creationId xmlns:a16="http://schemas.microsoft.com/office/drawing/2014/main" id="{0703AF62-4B8A-47D6-8BC1-1DC27B06CC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448" y="104775"/>
            <a:ext cx="2237927" cy="1715744"/>
          </a:xfrm>
          <a:prstGeom prst="rect">
            <a:avLst/>
          </a:prstGeom>
        </p:spPr>
      </p:pic>
    </p:spTree>
    <p:extLst>
      <p:ext uri="{BB962C8B-B14F-4D97-AF65-F5344CB8AC3E}">
        <p14:creationId xmlns:p14="http://schemas.microsoft.com/office/powerpoint/2010/main" val="2045219840"/>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1"/>
                </a:solidFill>
              </a:rPr>
              <a:t>Bequest &amp; Legacy Society</a:t>
            </a:r>
          </a:p>
        </p:txBody>
      </p:sp>
      <p:sp>
        <p:nvSpPr>
          <p:cNvPr id="3" name="Content Placeholder 2"/>
          <p:cNvSpPr>
            <a:spLocks noGrp="1"/>
          </p:cNvSpPr>
          <p:nvPr>
            <p:ph idx="1"/>
          </p:nvPr>
        </p:nvSpPr>
        <p:spPr>
          <a:xfrm>
            <a:off x="838200" y="1713090"/>
            <a:ext cx="9640889" cy="4930597"/>
          </a:xfrm>
        </p:spPr>
        <p:txBody>
          <a:bodyPr/>
          <a:lstStyle/>
          <a:p>
            <a:r>
              <a:rPr lang="en-US" dirty="0"/>
              <a:t>Brochure should include all donor- </a:t>
            </a:r>
            <a:br>
              <a:rPr lang="en-US" dirty="0"/>
            </a:br>
            <a:r>
              <a:rPr lang="en-US" dirty="0"/>
              <a:t>centric gift options</a:t>
            </a:r>
          </a:p>
          <a:p>
            <a:r>
              <a:rPr lang="en-US" dirty="0"/>
              <a:t>Mission</a:t>
            </a:r>
          </a:p>
          <a:p>
            <a:r>
              <a:rPr lang="en-US" dirty="0"/>
              <a:t>Asset options </a:t>
            </a:r>
          </a:p>
          <a:p>
            <a:r>
              <a:rPr lang="en-US" dirty="0"/>
              <a:t>Revocable gift transfer strategies</a:t>
            </a:r>
          </a:p>
          <a:p>
            <a:r>
              <a:rPr lang="en-US" dirty="0"/>
              <a:t>Irrevocable gift transfer strategies</a:t>
            </a:r>
          </a:p>
          <a:p>
            <a:r>
              <a:rPr lang="en-US" dirty="0"/>
              <a:t>Response vehicle</a:t>
            </a:r>
          </a:p>
          <a:p>
            <a:r>
              <a:rPr lang="en-US" dirty="0"/>
              <a:t>Membership form</a:t>
            </a:r>
          </a:p>
        </p:txBody>
      </p:sp>
      <p:pic>
        <p:nvPicPr>
          <p:cNvPr id="6" name="Picture 5">
            <a:extLst>
              <a:ext uri="{FF2B5EF4-FFF2-40B4-BE49-F238E27FC236}">
                <a16:creationId xmlns:a16="http://schemas.microsoft.com/office/drawing/2014/main" id="{315B7ACC-B089-49EA-844C-4103847574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86801" y="1735492"/>
            <a:ext cx="2686049" cy="4181214"/>
          </a:xfrm>
          <a:prstGeom prst="rect">
            <a:avLst/>
          </a:prstGeom>
        </p:spPr>
      </p:pic>
    </p:spTree>
    <p:extLst>
      <p:ext uri="{BB962C8B-B14F-4D97-AF65-F5344CB8AC3E}">
        <p14:creationId xmlns:p14="http://schemas.microsoft.com/office/powerpoint/2010/main" val="3202987460"/>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a:bodyPr>
          <a:lstStyle/>
          <a:p>
            <a:r>
              <a:rPr lang="en-US" altLang="en-US" dirty="0">
                <a:solidFill>
                  <a:schemeClr val="accent1"/>
                </a:solidFill>
              </a:rPr>
              <a:t>Bequests overcome fears and </a:t>
            </a:r>
            <a:br>
              <a:rPr lang="en-US" altLang="en-US" dirty="0">
                <a:solidFill>
                  <a:schemeClr val="accent1"/>
                </a:solidFill>
              </a:rPr>
            </a:br>
            <a:r>
              <a:rPr lang="en-US" altLang="en-US" dirty="0">
                <a:solidFill>
                  <a:schemeClr val="accent1"/>
                </a:solidFill>
              </a:rPr>
              <a:t>emotional barriers</a:t>
            </a:r>
          </a:p>
        </p:txBody>
      </p:sp>
      <p:sp>
        <p:nvSpPr>
          <p:cNvPr id="26627" name="Content Placeholder 2"/>
          <p:cNvSpPr>
            <a:spLocks noGrp="1"/>
          </p:cNvSpPr>
          <p:nvPr>
            <p:ph sz="half" idx="1"/>
          </p:nvPr>
        </p:nvSpPr>
        <p:spPr/>
        <p:txBody>
          <a:bodyPr>
            <a:noAutofit/>
          </a:bodyPr>
          <a:lstStyle/>
          <a:p>
            <a:r>
              <a:rPr lang="en-US" altLang="en-US" sz="2400" dirty="0"/>
              <a:t>Fear of dying too soon</a:t>
            </a:r>
          </a:p>
          <a:p>
            <a:r>
              <a:rPr lang="en-US" altLang="en-US" sz="2400" dirty="0"/>
              <a:t>Fear of living too long</a:t>
            </a:r>
          </a:p>
          <a:p>
            <a:r>
              <a:rPr lang="en-US" altLang="en-US" sz="2400" dirty="0"/>
              <a:t>Fear of loosing control</a:t>
            </a:r>
          </a:p>
          <a:p>
            <a:r>
              <a:rPr lang="en-US" altLang="en-US" sz="2400" dirty="0"/>
              <a:t>Fear of economic misfortune</a:t>
            </a:r>
          </a:p>
          <a:p>
            <a:r>
              <a:rPr lang="en-US" altLang="en-US" sz="2400" dirty="0"/>
              <a:t>Fear of mental and/or physical disability</a:t>
            </a:r>
          </a:p>
          <a:p>
            <a:r>
              <a:rPr lang="en-US" altLang="en-US" sz="2400" dirty="0"/>
              <a:t>Fear of taxes consuming assets</a:t>
            </a:r>
          </a:p>
        </p:txBody>
      </p:sp>
      <p:sp>
        <p:nvSpPr>
          <p:cNvPr id="3" name="Content Placeholder 2">
            <a:extLst>
              <a:ext uri="{FF2B5EF4-FFF2-40B4-BE49-F238E27FC236}">
                <a16:creationId xmlns:a16="http://schemas.microsoft.com/office/drawing/2014/main" id="{C685FA3A-E8D3-4C61-A4FD-4D81398F000F}"/>
              </a:ext>
            </a:extLst>
          </p:cNvPr>
          <p:cNvSpPr>
            <a:spLocks noGrp="1"/>
          </p:cNvSpPr>
          <p:nvPr>
            <p:ph sz="half" idx="2"/>
          </p:nvPr>
        </p:nvSpPr>
        <p:spPr>
          <a:xfrm>
            <a:off x="6172200" y="1825625"/>
            <a:ext cx="5181600" cy="4351338"/>
          </a:xfrm>
        </p:spPr>
        <p:txBody>
          <a:bodyPr>
            <a:normAutofit/>
          </a:bodyPr>
          <a:lstStyle/>
          <a:p>
            <a:r>
              <a:rPr lang="en-US" sz="2400" dirty="0"/>
              <a:t>Not wanting to relinquish control</a:t>
            </a:r>
          </a:p>
          <a:p>
            <a:r>
              <a:rPr lang="en-US" sz="2400" dirty="0"/>
              <a:t>Fear of facing death...indecision</a:t>
            </a:r>
          </a:p>
          <a:p>
            <a:r>
              <a:rPr lang="en-US" sz="2400" dirty="0"/>
              <a:t>Fear of what children will think</a:t>
            </a:r>
          </a:p>
          <a:p>
            <a:r>
              <a:rPr lang="en-US" sz="2400" dirty="0"/>
              <a:t>Analysis paralysis</a:t>
            </a:r>
            <a:br>
              <a:rPr lang="en-US" sz="2400" dirty="0"/>
            </a:br>
            <a:endParaRPr lang="en-US" sz="2400" dirty="0"/>
          </a:p>
          <a:p>
            <a:r>
              <a:rPr lang="en-US" sz="2400" dirty="0">
                <a:solidFill>
                  <a:srgbClr val="FF0000"/>
                </a:solidFill>
              </a:rPr>
              <a:t>The majority of bequests will come from non-taxable estates in the future</a:t>
            </a:r>
          </a:p>
          <a:p>
            <a:endParaRPr lang="en-US" sz="24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4023" y="74920"/>
            <a:ext cx="2423652" cy="1615768"/>
          </a:xfrm>
          <a:prstGeom prst="rect">
            <a:avLst/>
          </a:prstGeom>
        </p:spPr>
      </p:pic>
    </p:spTree>
    <p:extLst>
      <p:ext uri="{BB962C8B-B14F-4D97-AF65-F5344CB8AC3E}">
        <p14:creationId xmlns:p14="http://schemas.microsoft.com/office/powerpoint/2010/main" val="1770034342"/>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0"/>
            <a:ext cx="9153525" cy="6128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ight Arrow 1"/>
          <p:cNvSpPr>
            <a:spLocks noChangeArrowheads="1"/>
          </p:cNvSpPr>
          <p:nvPr/>
        </p:nvSpPr>
        <p:spPr bwMode="auto">
          <a:xfrm rot="1780197">
            <a:off x="1081467" y="362541"/>
            <a:ext cx="838201" cy="457200"/>
          </a:xfrm>
          <a:prstGeom prst="rightArrow">
            <a:avLst>
              <a:gd name="adj1" fmla="val 50000"/>
              <a:gd name="adj2" fmla="val 50001"/>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1800"/>
          </a:p>
        </p:txBody>
      </p:sp>
    </p:spTree>
    <p:extLst>
      <p:ext uri="{BB962C8B-B14F-4D97-AF65-F5344CB8AC3E}">
        <p14:creationId xmlns:p14="http://schemas.microsoft.com/office/powerpoint/2010/main" val="529725620"/>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en-US" sz="4000" dirty="0">
                <a:solidFill>
                  <a:srgbClr val="333399"/>
                </a:solidFill>
              </a:rPr>
              <a:t>Gifts by will, trust or beneficiary</a:t>
            </a:r>
            <a:br>
              <a:rPr lang="en-US" altLang="en-US" sz="4000" dirty="0">
                <a:solidFill>
                  <a:srgbClr val="333399"/>
                </a:solidFill>
              </a:rPr>
            </a:br>
            <a:r>
              <a:rPr lang="en-US" altLang="en-US" dirty="0">
                <a:solidFill>
                  <a:srgbClr val="333399"/>
                </a:solidFill>
              </a:rPr>
              <a:t>d</a:t>
            </a:r>
            <a:r>
              <a:rPr lang="en-US" altLang="en-US" sz="4000" dirty="0">
                <a:solidFill>
                  <a:srgbClr val="333399"/>
                </a:solidFill>
              </a:rPr>
              <a:t>esignation</a:t>
            </a:r>
            <a:endParaRPr lang="en-US" altLang="en-US" sz="4800" dirty="0"/>
          </a:p>
        </p:txBody>
      </p:sp>
      <p:sp>
        <p:nvSpPr>
          <p:cNvPr id="56323" name="Content Placeholder 2"/>
          <p:cNvSpPr>
            <a:spLocks noGrp="1"/>
          </p:cNvSpPr>
          <p:nvPr>
            <p:ph idx="1"/>
          </p:nvPr>
        </p:nvSpPr>
        <p:spPr>
          <a:xfrm>
            <a:off x="838201" y="1883574"/>
            <a:ext cx="9613804" cy="4687887"/>
          </a:xfrm>
        </p:spPr>
        <p:txBody>
          <a:bodyPr>
            <a:normAutofit/>
          </a:bodyPr>
          <a:lstStyle/>
          <a:p>
            <a:r>
              <a:rPr lang="en-US" altLang="en-US" sz="2400" dirty="0"/>
              <a:t>1. Bequest of </a:t>
            </a:r>
            <a:r>
              <a:rPr lang="en-US" altLang="en-US" sz="2400" dirty="0">
                <a:solidFill>
                  <a:srgbClr val="FF0000"/>
                </a:solidFill>
              </a:rPr>
              <a:t>specific $$$$$ </a:t>
            </a:r>
            <a:r>
              <a:rPr lang="en-US" altLang="en-US" sz="2400" dirty="0"/>
              <a:t>amount or specific property</a:t>
            </a:r>
          </a:p>
          <a:p>
            <a:pPr lvl="1"/>
            <a:r>
              <a:rPr lang="en-US" altLang="en-US" sz="2000" dirty="0">
                <a:solidFill>
                  <a:srgbClr val="FF0000"/>
                </a:solidFill>
              </a:rPr>
              <a:t>Example: </a:t>
            </a:r>
            <a:r>
              <a:rPr lang="en-US" altLang="en-US" sz="2000" dirty="0"/>
              <a:t>$10,000 to favorite charity </a:t>
            </a:r>
            <a:r>
              <a:rPr lang="en-US" altLang="en-US" sz="2000" b="1" dirty="0"/>
              <a:t>or</a:t>
            </a:r>
            <a:r>
              <a:rPr lang="en-US" altLang="en-US" sz="2000" dirty="0"/>
              <a:t> my house at 123 Main Street to favorite charity</a:t>
            </a:r>
            <a:br>
              <a:rPr lang="en-US" altLang="en-US" sz="2000" dirty="0"/>
            </a:br>
            <a:endParaRPr lang="en-US" altLang="en-US" sz="2000" dirty="0"/>
          </a:p>
          <a:p>
            <a:r>
              <a:rPr lang="en-US" altLang="en-US" sz="2400" dirty="0"/>
              <a:t>2. Bequest of a </a:t>
            </a:r>
            <a:r>
              <a:rPr lang="en-US" altLang="en-US" sz="2400" dirty="0">
                <a:solidFill>
                  <a:srgbClr val="FF0000"/>
                </a:solidFill>
              </a:rPr>
              <a:t>specific percentage </a:t>
            </a:r>
            <a:r>
              <a:rPr lang="en-US" altLang="en-US" sz="2400" dirty="0"/>
              <a:t>amount of estate assets</a:t>
            </a:r>
          </a:p>
          <a:p>
            <a:pPr lvl="1"/>
            <a:r>
              <a:rPr lang="en-US" altLang="en-US" sz="2000" dirty="0">
                <a:solidFill>
                  <a:srgbClr val="FF0000"/>
                </a:solidFill>
              </a:rPr>
              <a:t>Example: </a:t>
            </a:r>
            <a:r>
              <a:rPr lang="en-US" altLang="en-US" sz="2000" dirty="0"/>
              <a:t>25% of my estate to favorite charity and</a:t>
            </a:r>
            <a:br>
              <a:rPr lang="en-US" altLang="en-US" sz="2000" dirty="0"/>
            </a:br>
            <a:r>
              <a:rPr lang="en-US" altLang="en-US" sz="2000" dirty="0"/>
              <a:t>the balance to my church</a:t>
            </a:r>
            <a:br>
              <a:rPr lang="en-US" altLang="en-US" sz="2000" dirty="0"/>
            </a:br>
            <a:endParaRPr lang="en-US" altLang="en-US" sz="2000" dirty="0"/>
          </a:p>
          <a:p>
            <a:r>
              <a:rPr lang="en-US" altLang="en-US" sz="2400" dirty="0"/>
              <a:t>3.  Residuum of </a:t>
            </a:r>
            <a:r>
              <a:rPr lang="en-US" altLang="en-US" sz="2400" dirty="0">
                <a:solidFill>
                  <a:srgbClr val="FF0000"/>
                </a:solidFill>
              </a:rPr>
              <a:t>specific amount or percentage</a:t>
            </a:r>
          </a:p>
          <a:p>
            <a:pPr lvl="1"/>
            <a:r>
              <a:rPr lang="en-US" altLang="en-US" sz="2000" dirty="0">
                <a:solidFill>
                  <a:srgbClr val="FF0000"/>
                </a:solidFill>
              </a:rPr>
              <a:t>Example:  </a:t>
            </a:r>
            <a:r>
              <a:rPr lang="en-US" altLang="en-US" sz="2000" dirty="0"/>
              <a:t>25% of estate after specific bequests </a:t>
            </a:r>
          </a:p>
          <a:p>
            <a:pPr marL="457200" lvl="1" indent="0">
              <a:buNone/>
            </a:pPr>
            <a:r>
              <a:rPr lang="en-US" altLang="en-US" sz="2000" dirty="0"/>
              <a:t>   to friends and family to favorite charity</a:t>
            </a:r>
            <a:br>
              <a:rPr lang="en-US" altLang="en-US" sz="2000" dirty="0"/>
            </a:br>
            <a:endParaRPr lang="en-US" altLang="en-US" sz="20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0792" y="81438"/>
            <a:ext cx="2115716" cy="1727836"/>
          </a:xfrm>
          <a:prstGeom prst="rect">
            <a:avLst/>
          </a:prstGeom>
        </p:spPr>
      </p:pic>
      <p:pic>
        <p:nvPicPr>
          <p:cNvPr id="2" name="Picture 1"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21951" y="3677645"/>
            <a:ext cx="2754557" cy="1727837"/>
          </a:xfrm>
          <a:prstGeom prst="rect">
            <a:avLst/>
          </a:prstGeom>
        </p:spPr>
      </p:pic>
    </p:spTree>
    <p:extLst>
      <p:ext uri="{BB962C8B-B14F-4D97-AF65-F5344CB8AC3E}">
        <p14:creationId xmlns:p14="http://schemas.microsoft.com/office/powerpoint/2010/main" val="1751012756"/>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normAutofit fontScale="90000"/>
          </a:bodyPr>
          <a:lstStyle/>
          <a:p>
            <a:br>
              <a:rPr lang="en-US" altLang="en-US" sz="3200" b="1" dirty="0">
                <a:solidFill>
                  <a:srgbClr val="333399"/>
                </a:solidFill>
              </a:rPr>
            </a:br>
            <a:r>
              <a:rPr lang="en-US" altLang="en-US" dirty="0">
                <a:solidFill>
                  <a:srgbClr val="333399"/>
                </a:solidFill>
              </a:rPr>
              <a:t>Gifts by will, trust or beneficiary</a:t>
            </a:r>
            <a:br>
              <a:rPr lang="en-US" altLang="en-US" dirty="0">
                <a:solidFill>
                  <a:srgbClr val="333399"/>
                </a:solidFill>
              </a:rPr>
            </a:br>
            <a:r>
              <a:rPr lang="en-US" altLang="en-US" dirty="0">
                <a:solidFill>
                  <a:srgbClr val="333399"/>
                </a:solidFill>
              </a:rPr>
              <a:t>designation</a:t>
            </a:r>
            <a:endParaRPr lang="en-US" altLang="en-US" sz="4000" dirty="0"/>
          </a:p>
        </p:txBody>
      </p:sp>
      <p:sp>
        <p:nvSpPr>
          <p:cNvPr id="57347" name="Content Placeholder 2"/>
          <p:cNvSpPr>
            <a:spLocks noGrp="1"/>
          </p:cNvSpPr>
          <p:nvPr>
            <p:ph idx="1"/>
          </p:nvPr>
        </p:nvSpPr>
        <p:spPr>
          <a:xfrm>
            <a:off x="838200" y="1974376"/>
            <a:ext cx="9640888" cy="4883626"/>
          </a:xfrm>
        </p:spPr>
        <p:txBody>
          <a:bodyPr/>
          <a:lstStyle/>
          <a:p>
            <a:r>
              <a:rPr lang="en-US" altLang="en-US" sz="2400" dirty="0"/>
              <a:t>4. Contingent bequests</a:t>
            </a:r>
          </a:p>
          <a:p>
            <a:pPr lvl="1"/>
            <a:r>
              <a:rPr lang="en-US" altLang="en-US" sz="2000" dirty="0">
                <a:solidFill>
                  <a:srgbClr val="FF0000"/>
                </a:solidFill>
              </a:rPr>
              <a:t>Example: </a:t>
            </a:r>
            <a:r>
              <a:rPr lang="en-US" altLang="en-US" sz="2000" dirty="0"/>
              <a:t>If my brother does not survive me I give his share to my favorite charity</a:t>
            </a:r>
            <a:br>
              <a:rPr lang="en-US" altLang="en-US" sz="2000" dirty="0"/>
            </a:br>
            <a:endParaRPr lang="en-US" altLang="en-US" sz="2000" dirty="0"/>
          </a:p>
          <a:p>
            <a:r>
              <a:rPr lang="en-US" altLang="en-US" sz="2400" dirty="0"/>
              <a:t>5.  Life insurance beneficiary designations</a:t>
            </a:r>
          </a:p>
          <a:p>
            <a:pPr lvl="1"/>
            <a:r>
              <a:rPr lang="en-US" altLang="en-US" sz="2000" dirty="0"/>
              <a:t>Specific amount or percentage</a:t>
            </a:r>
          </a:p>
          <a:p>
            <a:pPr lvl="1"/>
            <a:r>
              <a:rPr lang="en-US" altLang="en-US" sz="2000" dirty="0"/>
              <a:t>New or existing policy</a:t>
            </a:r>
          </a:p>
          <a:p>
            <a:pPr lvl="1"/>
            <a:r>
              <a:rPr lang="en-US" altLang="en-US" sz="2000" dirty="0"/>
              <a:t>Charity owner and beneficiary with</a:t>
            </a:r>
          </a:p>
          <a:p>
            <a:pPr marL="457200" lvl="1" indent="0">
              <a:buNone/>
            </a:pPr>
            <a:r>
              <a:rPr lang="en-US" altLang="en-US" sz="2000" dirty="0"/>
              <a:t>   donor paying premiums makes</a:t>
            </a:r>
          </a:p>
          <a:p>
            <a:pPr marL="457200" lvl="1" indent="0">
              <a:buNone/>
            </a:pPr>
            <a:r>
              <a:rPr lang="en-US" altLang="en-US" sz="2000" dirty="0"/>
              <a:t>   the premium deductible </a:t>
            </a:r>
          </a:p>
        </p:txBody>
      </p:sp>
      <p:sp>
        <p:nvSpPr>
          <p:cNvPr id="57348" name="Slide Number Placeholder 1"/>
          <p:cNvSpPr>
            <a:spLocks noGrp="1"/>
          </p:cNvSpPr>
          <p:nvPr>
            <p:ph type="sldNum" sz="quarter" idx="12"/>
          </p:nvPr>
        </p:nvSpPr>
        <p:spPr>
          <a:noFill/>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4D7CA55F-A146-4810-A6D5-FE15C98BFE10}" type="slidenum">
              <a:rPr lang="en-US" altLang="en-US" sz="1400"/>
              <a:pPr>
                <a:spcBef>
                  <a:spcPct val="0"/>
                </a:spcBef>
                <a:buClrTx/>
                <a:buSzTx/>
                <a:buFontTx/>
                <a:buNone/>
              </a:pPr>
              <a:t>35</a:t>
            </a:fld>
            <a:endParaRPr lang="en-US" altLang="en-US" sz="140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0792" y="81438"/>
            <a:ext cx="2115716" cy="1727836"/>
          </a:xfrm>
          <a:prstGeom prst="rect">
            <a:avLst/>
          </a:prstGeom>
        </p:spPr>
      </p:pic>
      <p:pic>
        <p:nvPicPr>
          <p:cNvPr id="3" name="Picture 2">
            <a:extLst>
              <a:ext uri="{FF2B5EF4-FFF2-40B4-BE49-F238E27FC236}">
                <a16:creationId xmlns:a16="http://schemas.microsoft.com/office/drawing/2014/main" id="{A1EA7122-175E-4F3F-96FC-74976834A420}"/>
              </a:ext>
            </a:extLst>
          </p:cNvPr>
          <p:cNvPicPr>
            <a:picLocks noChangeAspect="1"/>
          </p:cNvPicPr>
          <p:nvPr/>
        </p:nvPicPr>
        <p:blipFill>
          <a:blip r:embed="rId4"/>
          <a:stretch>
            <a:fillRect/>
          </a:stretch>
        </p:blipFill>
        <p:spPr>
          <a:xfrm>
            <a:off x="7663723" y="3603171"/>
            <a:ext cx="2912785" cy="1967799"/>
          </a:xfrm>
          <a:prstGeom prst="rect">
            <a:avLst/>
          </a:prstGeom>
        </p:spPr>
      </p:pic>
    </p:spTree>
    <p:extLst>
      <p:ext uri="{BB962C8B-B14F-4D97-AF65-F5344CB8AC3E}">
        <p14:creationId xmlns:p14="http://schemas.microsoft.com/office/powerpoint/2010/main" val="3378305821"/>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normAutofit fontScale="90000"/>
          </a:bodyPr>
          <a:lstStyle/>
          <a:p>
            <a:br>
              <a:rPr lang="en-US" altLang="en-US" sz="3200" b="1" dirty="0">
                <a:solidFill>
                  <a:srgbClr val="333399"/>
                </a:solidFill>
              </a:rPr>
            </a:br>
            <a:r>
              <a:rPr lang="en-US" altLang="en-US" dirty="0">
                <a:solidFill>
                  <a:srgbClr val="333399"/>
                </a:solidFill>
              </a:rPr>
              <a:t>Gifts by will, trust or beneficiary</a:t>
            </a:r>
            <a:br>
              <a:rPr lang="en-US" altLang="en-US" dirty="0">
                <a:solidFill>
                  <a:srgbClr val="333399"/>
                </a:solidFill>
              </a:rPr>
            </a:br>
            <a:r>
              <a:rPr lang="en-US" altLang="en-US" dirty="0">
                <a:solidFill>
                  <a:srgbClr val="333399"/>
                </a:solidFill>
              </a:rPr>
              <a:t>designation</a:t>
            </a:r>
            <a:endParaRPr lang="en-US" altLang="en-US" sz="4000" dirty="0"/>
          </a:p>
        </p:txBody>
      </p:sp>
      <p:sp>
        <p:nvSpPr>
          <p:cNvPr id="58371" name="Content Placeholder 2"/>
          <p:cNvSpPr>
            <a:spLocks noGrp="1"/>
          </p:cNvSpPr>
          <p:nvPr>
            <p:ph idx="1"/>
          </p:nvPr>
        </p:nvSpPr>
        <p:spPr>
          <a:xfrm>
            <a:off x="838200" y="2017713"/>
            <a:ext cx="9640889" cy="4114800"/>
          </a:xfrm>
        </p:spPr>
        <p:txBody>
          <a:bodyPr>
            <a:normAutofit lnSpcReduction="10000"/>
          </a:bodyPr>
          <a:lstStyle/>
          <a:p>
            <a:r>
              <a:rPr lang="en-US" altLang="en-US" sz="2400" dirty="0"/>
              <a:t>6. Retirement plan beneficiary designations</a:t>
            </a:r>
          </a:p>
          <a:p>
            <a:pPr lvl="1"/>
            <a:r>
              <a:rPr lang="en-US" altLang="en-US" sz="2000" dirty="0"/>
              <a:t>Specific amount or percentage</a:t>
            </a:r>
          </a:p>
          <a:p>
            <a:pPr lvl="1"/>
            <a:r>
              <a:rPr lang="en-US" altLang="en-US" sz="2000" dirty="0"/>
              <a:t>IRA, 401(k), 403(b), Roth IRA, Keogh plans</a:t>
            </a:r>
          </a:p>
          <a:p>
            <a:pPr lvl="1"/>
            <a:r>
              <a:rPr lang="en-US" altLang="en-US" sz="2000" dirty="0"/>
              <a:t>Recommended because of possible double taxation</a:t>
            </a:r>
            <a:br>
              <a:rPr lang="en-US" altLang="en-US" sz="2000" dirty="0"/>
            </a:br>
            <a:endParaRPr lang="en-US" altLang="en-US" sz="2000" dirty="0"/>
          </a:p>
          <a:p>
            <a:pPr lvl="1"/>
            <a:r>
              <a:rPr lang="en-US" altLang="en-US" sz="2000" b="1" dirty="0">
                <a:solidFill>
                  <a:srgbClr val="FF0000"/>
                </a:solidFill>
              </a:rPr>
              <a:t>SECURE ACT </a:t>
            </a:r>
            <a:r>
              <a:rPr lang="en-US" altLang="en-US" sz="2000" dirty="0"/>
              <a:t>changed how a non-spouse now has to take IRA </a:t>
            </a:r>
            <a:br>
              <a:rPr lang="en-US" altLang="en-US" sz="2000" dirty="0"/>
            </a:br>
            <a:r>
              <a:rPr lang="en-US" altLang="en-US" sz="2000" dirty="0"/>
              <a:t>distributions within 10 years</a:t>
            </a:r>
            <a:br>
              <a:rPr lang="en-US" altLang="en-US" sz="2000" dirty="0"/>
            </a:br>
            <a:endParaRPr lang="en-US" altLang="en-US" sz="2000" dirty="0"/>
          </a:p>
          <a:p>
            <a:r>
              <a:rPr lang="en-US" altLang="en-US" sz="2400" dirty="0"/>
              <a:t>7.  Pay on death (POD) for bank accounts</a:t>
            </a:r>
            <a:br>
              <a:rPr lang="en-US" altLang="en-US" sz="2400" dirty="0"/>
            </a:br>
            <a:endParaRPr lang="en-US" altLang="en-US" sz="2400" dirty="0"/>
          </a:p>
          <a:p>
            <a:r>
              <a:rPr lang="en-US" altLang="en-US" sz="2400" dirty="0"/>
              <a:t>8.  Transfer on death (TOD) for investment accounts</a:t>
            </a:r>
            <a:br>
              <a:rPr lang="en-US" altLang="en-US" sz="2400" dirty="0"/>
            </a:br>
            <a:endParaRPr lang="en-US" altLang="en-US" sz="24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3792" y="101453"/>
            <a:ext cx="2115716" cy="1727836"/>
          </a:xfrm>
          <a:prstGeom prst="rect">
            <a:avLst/>
          </a:prstGeom>
        </p:spPr>
      </p:pic>
      <p:pic>
        <p:nvPicPr>
          <p:cNvPr id="5" name="Picture 2" descr="C:\Users\Jim Connell\AppData\Local\Microsoft\Windows\Temporary Internet Files\Content.IE5\V6OLMWFR\MP90038771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18650" y="1892097"/>
            <a:ext cx="2286000" cy="163068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33750" y="4075113"/>
            <a:ext cx="2504484" cy="1689532"/>
          </a:xfrm>
          <a:prstGeom prst="rect">
            <a:avLst/>
          </a:prstGeom>
        </p:spPr>
      </p:pic>
    </p:spTree>
    <p:extLst>
      <p:ext uri="{BB962C8B-B14F-4D97-AF65-F5344CB8AC3E}">
        <p14:creationId xmlns:p14="http://schemas.microsoft.com/office/powerpoint/2010/main" val="3876310160"/>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normAutofit fontScale="90000"/>
          </a:bodyPr>
          <a:lstStyle/>
          <a:p>
            <a:br>
              <a:rPr lang="en-US" altLang="en-US" sz="3200" b="1" dirty="0">
                <a:solidFill>
                  <a:srgbClr val="333399"/>
                </a:solidFill>
              </a:rPr>
            </a:br>
            <a:r>
              <a:rPr lang="en-US" altLang="en-US" dirty="0">
                <a:solidFill>
                  <a:srgbClr val="333399"/>
                </a:solidFill>
              </a:rPr>
              <a:t>Gifts by will, trust or beneficiary</a:t>
            </a:r>
            <a:br>
              <a:rPr lang="en-US" altLang="en-US" dirty="0">
                <a:solidFill>
                  <a:srgbClr val="333399"/>
                </a:solidFill>
              </a:rPr>
            </a:br>
            <a:r>
              <a:rPr lang="en-US" altLang="en-US" dirty="0">
                <a:solidFill>
                  <a:srgbClr val="333399"/>
                </a:solidFill>
              </a:rPr>
              <a:t>designation</a:t>
            </a:r>
            <a:endParaRPr lang="en-US" altLang="en-US" sz="4000" dirty="0"/>
          </a:p>
        </p:txBody>
      </p:sp>
      <p:sp>
        <p:nvSpPr>
          <p:cNvPr id="58371" name="Content Placeholder 2"/>
          <p:cNvSpPr>
            <a:spLocks noGrp="1"/>
          </p:cNvSpPr>
          <p:nvPr>
            <p:ph idx="1"/>
          </p:nvPr>
        </p:nvSpPr>
        <p:spPr>
          <a:xfrm>
            <a:off x="838200" y="2017713"/>
            <a:ext cx="9640889" cy="4114800"/>
          </a:xfrm>
        </p:spPr>
        <p:txBody>
          <a:bodyPr>
            <a:normAutofit/>
          </a:bodyPr>
          <a:lstStyle/>
          <a:p>
            <a:r>
              <a:rPr lang="en-US" altLang="en-US" sz="2400" dirty="0"/>
              <a:t>9  Bequest to create a life income for a beneficiary with</a:t>
            </a:r>
            <a:br>
              <a:rPr lang="en-US" altLang="en-US" sz="2400" dirty="0"/>
            </a:br>
            <a:r>
              <a:rPr lang="en-US" altLang="en-US" sz="2400" dirty="0"/>
              <a:t>the residuum to favorite charity or multiple charities</a:t>
            </a:r>
          </a:p>
          <a:p>
            <a:pPr lvl="1"/>
            <a:r>
              <a:rPr lang="en-US" altLang="en-US" sz="2000" b="1" dirty="0">
                <a:solidFill>
                  <a:schemeClr val="accent1"/>
                </a:solidFill>
              </a:rPr>
              <a:t>Charitable gift annuity</a:t>
            </a:r>
          </a:p>
          <a:p>
            <a:pPr lvl="2"/>
            <a:r>
              <a:rPr lang="en-US" altLang="en-US" sz="1600" dirty="0"/>
              <a:t>Fixed income for life, balance to charity</a:t>
            </a:r>
          </a:p>
          <a:p>
            <a:pPr lvl="1"/>
            <a:r>
              <a:rPr lang="en-US" altLang="en-US" sz="2000" b="1" dirty="0">
                <a:solidFill>
                  <a:schemeClr val="accent1"/>
                </a:solidFill>
              </a:rPr>
              <a:t>Charitable remainder trusts</a:t>
            </a:r>
          </a:p>
          <a:p>
            <a:pPr lvl="2"/>
            <a:r>
              <a:rPr lang="en-US" altLang="en-US" sz="1600" dirty="0"/>
              <a:t>Fixed or variable income for life</a:t>
            </a:r>
          </a:p>
          <a:p>
            <a:pPr lvl="2"/>
            <a:r>
              <a:rPr lang="en-US" altLang="en-US" sz="1600" dirty="0"/>
              <a:t>Payments to one or more beneficiaries</a:t>
            </a:r>
          </a:p>
          <a:p>
            <a:pPr lvl="2"/>
            <a:r>
              <a:rPr lang="en-US" altLang="en-US" sz="1600" dirty="0"/>
              <a:t>Balance to one or multiple charities</a:t>
            </a:r>
            <a:br>
              <a:rPr lang="en-US" altLang="en-US" sz="1600" dirty="0"/>
            </a:br>
            <a:endParaRPr lang="en-US" altLang="en-US" sz="1600" dirty="0"/>
          </a:p>
        </p:txBody>
      </p:sp>
      <p:pic>
        <p:nvPicPr>
          <p:cNvPr id="8" name="Picture 7">
            <a:extLst>
              <a:ext uri="{FF2B5EF4-FFF2-40B4-BE49-F238E27FC236}">
                <a16:creationId xmlns:a16="http://schemas.microsoft.com/office/drawing/2014/main" id="{49CFC80F-697F-4999-B516-B4D211C50E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3447" y="2109788"/>
            <a:ext cx="2857500" cy="2333625"/>
          </a:xfrm>
          <a:prstGeom prst="rect">
            <a:avLst/>
          </a:prstGeom>
        </p:spPr>
      </p:pic>
      <p:pic>
        <p:nvPicPr>
          <p:cNvPr id="10" name="Picture 9">
            <a:extLst>
              <a:ext uri="{FF2B5EF4-FFF2-40B4-BE49-F238E27FC236}">
                <a16:creationId xmlns:a16="http://schemas.microsoft.com/office/drawing/2014/main" id="{E0250ECB-DD0D-4B07-ADAA-930F9C3A4F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8816" y="4630738"/>
            <a:ext cx="2744631" cy="1828800"/>
          </a:xfrm>
          <a:prstGeom prst="rect">
            <a:avLst/>
          </a:prstGeom>
        </p:spPr>
      </p:pic>
    </p:spTree>
    <p:extLst>
      <p:ext uri="{BB962C8B-B14F-4D97-AF65-F5344CB8AC3E}">
        <p14:creationId xmlns:p14="http://schemas.microsoft.com/office/powerpoint/2010/main" val="644100968"/>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17565" y="214498"/>
            <a:ext cx="5164135" cy="1462087"/>
          </a:xfrm>
        </p:spPr>
        <p:txBody>
          <a:bodyPr>
            <a:normAutofit/>
          </a:bodyPr>
          <a:lstStyle/>
          <a:p>
            <a:r>
              <a:rPr lang="en-US" dirty="0">
                <a:solidFill>
                  <a:schemeClr val="accent1"/>
                </a:solidFill>
              </a:rPr>
              <a:t>Hospice beneficiary</a:t>
            </a:r>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5500" y="66676"/>
            <a:ext cx="5410955" cy="6883400"/>
          </a:xfrm>
          <a:prstGeom prst="rect">
            <a:avLst/>
          </a:prstGeom>
        </p:spPr>
      </p:pic>
      <p:sp>
        <p:nvSpPr>
          <p:cNvPr id="8" name="Arrow: Right 7"/>
          <p:cNvSpPr/>
          <p:nvPr/>
        </p:nvSpPr>
        <p:spPr bwMode="auto">
          <a:xfrm>
            <a:off x="5651902" y="2114733"/>
            <a:ext cx="990600" cy="38100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a:latin typeface="Tahoma" pitchFamily="34" charset="0"/>
            </a:endParaRPr>
          </a:p>
        </p:txBody>
      </p:sp>
      <p:sp>
        <p:nvSpPr>
          <p:cNvPr id="2" name="TextBox 1"/>
          <p:cNvSpPr txBox="1"/>
          <p:nvPr/>
        </p:nvSpPr>
        <p:spPr>
          <a:xfrm>
            <a:off x="940561" y="1676585"/>
            <a:ext cx="4918141" cy="3785652"/>
          </a:xfrm>
          <a:prstGeom prst="rect">
            <a:avLst/>
          </a:prstGeom>
          <a:noFill/>
        </p:spPr>
        <p:txBody>
          <a:bodyPr wrap="none" rtlCol="0">
            <a:spAutoFit/>
          </a:bodyPr>
          <a:lstStyle/>
          <a:p>
            <a:pPr marL="342900" indent="-342900">
              <a:buFont typeface="Arial" panose="020B0604020202020204" pitchFamily="34" charset="0"/>
              <a:buChar char="•"/>
            </a:pPr>
            <a:r>
              <a:rPr lang="en-US" sz="2400" dirty="0">
                <a:solidFill>
                  <a:srgbClr val="FF0000"/>
                </a:solidFill>
                <a:latin typeface="Arial" panose="020B0604020202020204" pitchFamily="34" charset="0"/>
                <a:cs typeface="Arial" panose="020B0604020202020204" pitchFamily="34" charset="0"/>
              </a:rPr>
              <a:t>Life and human interest</a:t>
            </a:r>
          </a:p>
          <a:p>
            <a:r>
              <a:rPr lang="en-US" sz="2400" dirty="0">
                <a:solidFill>
                  <a:srgbClr val="FF0000"/>
                </a:solidFill>
                <a:latin typeface="Arial" panose="020B0604020202020204" pitchFamily="34" charset="0"/>
                <a:cs typeface="Arial" panose="020B0604020202020204" pitchFamily="34" charset="0"/>
              </a:rPr>
              <a:t>stories are one of the best ways</a:t>
            </a:r>
            <a:br>
              <a:rPr lang="en-US" sz="2400" dirty="0">
                <a:solidFill>
                  <a:srgbClr val="FF0000"/>
                </a:solidFill>
                <a:latin typeface="Arial" panose="020B0604020202020204" pitchFamily="34" charset="0"/>
                <a:cs typeface="Arial" panose="020B0604020202020204" pitchFamily="34" charset="0"/>
              </a:rPr>
            </a:br>
            <a:r>
              <a:rPr lang="en-US" sz="2400" dirty="0">
                <a:solidFill>
                  <a:srgbClr val="FF0000"/>
                </a:solidFill>
                <a:latin typeface="Arial" panose="020B0604020202020204" pitchFamily="34" charset="0"/>
                <a:cs typeface="Arial" panose="020B0604020202020204" pitchFamily="34" charset="0"/>
              </a:rPr>
              <a:t>to explain options</a:t>
            </a:r>
          </a:p>
          <a:p>
            <a:endParaRPr lang="en-US" sz="2400" dirty="0">
              <a:solidFill>
                <a:srgbClr val="FF00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solidFill>
                  <a:srgbClr val="FF0000"/>
                </a:solidFill>
                <a:latin typeface="Arial" panose="020B0604020202020204" pitchFamily="34" charset="0"/>
                <a:cs typeface="Arial" panose="020B0604020202020204" pitchFamily="34" charset="0"/>
              </a:rPr>
              <a:t>See </a:t>
            </a:r>
            <a:r>
              <a:rPr lang="en-US" sz="2400" dirty="0">
                <a:solidFill>
                  <a:srgbClr val="FF0000"/>
                </a:solidFill>
                <a:latin typeface="Arial" panose="020B0604020202020204" pitchFamily="34" charset="0"/>
                <a:cs typeface="Arial" panose="020B0604020202020204" pitchFamily="34" charset="0"/>
                <a:hlinkClick r:id="rId4"/>
              </a:rPr>
              <a:t>Margo Wallace </a:t>
            </a:r>
            <a:r>
              <a:rPr lang="en-US" sz="2400" dirty="0">
                <a:solidFill>
                  <a:srgbClr val="FF0000"/>
                </a:solidFill>
                <a:latin typeface="Arial" panose="020B0604020202020204" pitchFamily="34" charset="0"/>
                <a:cs typeface="Arial" panose="020B0604020202020204" pitchFamily="34" charset="0"/>
              </a:rPr>
              <a:t>story on her</a:t>
            </a:r>
            <a:br>
              <a:rPr lang="en-US" sz="2400" dirty="0">
                <a:solidFill>
                  <a:srgbClr val="FF0000"/>
                </a:solidFill>
                <a:latin typeface="Arial" panose="020B0604020202020204" pitchFamily="34" charset="0"/>
                <a:cs typeface="Arial" panose="020B0604020202020204" pitchFamily="34" charset="0"/>
              </a:rPr>
            </a:br>
            <a:r>
              <a:rPr lang="en-US" sz="2400" dirty="0">
                <a:solidFill>
                  <a:srgbClr val="FF0000"/>
                </a:solidFill>
                <a:latin typeface="Arial" panose="020B0604020202020204" pitchFamily="34" charset="0"/>
                <a:cs typeface="Arial" panose="020B0604020202020204" pitchFamily="34" charset="0"/>
              </a:rPr>
              <a:t>gift in gratitude for the care her </a:t>
            </a:r>
            <a:br>
              <a:rPr lang="en-US" sz="2400" dirty="0">
                <a:solidFill>
                  <a:srgbClr val="FF0000"/>
                </a:solidFill>
                <a:latin typeface="Arial" panose="020B0604020202020204" pitchFamily="34" charset="0"/>
                <a:cs typeface="Arial" panose="020B0604020202020204" pitchFamily="34" charset="0"/>
              </a:rPr>
            </a:br>
            <a:r>
              <a:rPr lang="en-US" sz="2400" dirty="0">
                <a:solidFill>
                  <a:srgbClr val="FF0000"/>
                </a:solidFill>
                <a:latin typeface="Arial" panose="020B0604020202020204" pitchFamily="34" charset="0"/>
                <a:cs typeface="Arial" panose="020B0604020202020204" pitchFamily="34" charset="0"/>
              </a:rPr>
              <a:t>mother received</a:t>
            </a:r>
          </a:p>
          <a:p>
            <a:pPr marL="800100" lvl="1" indent="-342900">
              <a:buFont typeface="Arial" panose="020B0604020202020204" pitchFamily="34" charset="0"/>
              <a:buChar char="•"/>
            </a:pPr>
            <a:endParaRPr lang="en-US" sz="2400" dirty="0">
              <a:solidFill>
                <a:srgbClr val="FF0000"/>
              </a:solidFill>
              <a:latin typeface="Arial" panose="020B0604020202020204" pitchFamily="34" charset="0"/>
              <a:cs typeface="Arial" panose="020B0604020202020204" pitchFamily="34" charset="0"/>
            </a:endParaRPr>
          </a:p>
          <a:p>
            <a:endParaRPr lang="en-US" sz="2400" dirty="0">
              <a:solidFill>
                <a:srgbClr val="FF0000"/>
              </a:solidFill>
              <a:latin typeface="Arial" panose="020B0604020202020204" pitchFamily="34" charset="0"/>
              <a:cs typeface="Arial" panose="020B0604020202020204" pitchFamily="34" charset="0"/>
            </a:endParaRPr>
          </a:p>
          <a:p>
            <a:endParaRPr lang="en-US" sz="24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2393847"/>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F3F74-53D0-496D-83D3-EBC5125D8B2E}"/>
              </a:ext>
            </a:extLst>
          </p:cNvPr>
          <p:cNvSpPr>
            <a:spLocks noGrp="1"/>
          </p:cNvSpPr>
          <p:nvPr>
            <p:ph type="title"/>
          </p:nvPr>
        </p:nvSpPr>
        <p:spPr/>
        <p:txBody>
          <a:bodyPr/>
          <a:lstStyle/>
          <a:p>
            <a:r>
              <a:rPr lang="en-US" dirty="0">
                <a:solidFill>
                  <a:schemeClr val="accent1"/>
                </a:solidFill>
              </a:rPr>
              <a:t>Haven Hospice</a:t>
            </a:r>
            <a:br>
              <a:rPr lang="en-US" dirty="0">
                <a:solidFill>
                  <a:schemeClr val="accent1"/>
                </a:solidFill>
              </a:rPr>
            </a:br>
            <a:r>
              <a:rPr lang="en-US" dirty="0">
                <a:solidFill>
                  <a:schemeClr val="accent1"/>
                </a:solidFill>
              </a:rPr>
              <a:t>beneficiary download language</a:t>
            </a:r>
          </a:p>
        </p:txBody>
      </p:sp>
      <p:sp>
        <p:nvSpPr>
          <p:cNvPr id="3" name="Content Placeholder 2">
            <a:extLst>
              <a:ext uri="{FF2B5EF4-FFF2-40B4-BE49-F238E27FC236}">
                <a16:creationId xmlns:a16="http://schemas.microsoft.com/office/drawing/2014/main" id="{02AE8828-0614-46B0-B2B4-69A6B7007284}"/>
              </a:ext>
            </a:extLst>
          </p:cNvPr>
          <p:cNvSpPr>
            <a:spLocks noGrp="1"/>
          </p:cNvSpPr>
          <p:nvPr>
            <p:ph idx="1"/>
          </p:nvPr>
        </p:nvSpPr>
        <p:spPr>
          <a:xfrm>
            <a:off x="838201" y="1790700"/>
            <a:ext cx="9640888" cy="4341813"/>
          </a:xfrm>
        </p:spPr>
        <p:txBody>
          <a:bodyPr/>
          <a:lstStyle/>
          <a:p>
            <a:r>
              <a:rPr lang="en-US" sz="2000" dirty="0">
                <a:solidFill>
                  <a:schemeClr val="tx2">
                    <a:lumMod val="60000"/>
                    <a:lumOff val="40000"/>
                  </a:schemeClr>
                </a:solidFill>
                <a:hlinkClick r:id="rId3"/>
              </a:rPr>
              <a:t>http://futurefocus.net/Haven/scenario1.htm</a:t>
            </a:r>
            <a:endParaRPr lang="en-US" sz="2000" dirty="0">
              <a:solidFill>
                <a:schemeClr val="tx2">
                  <a:lumMod val="60000"/>
                  <a:lumOff val="40000"/>
                </a:schemeClr>
              </a:solidFill>
            </a:endParaRPr>
          </a:p>
          <a:p>
            <a:pPr marL="0" indent="0">
              <a:buNone/>
            </a:pPr>
            <a:endParaRPr lang="en-US" sz="1600" dirty="0">
              <a:solidFill>
                <a:schemeClr val="tx2">
                  <a:lumMod val="60000"/>
                  <a:lumOff val="40000"/>
                </a:schemeClr>
              </a:solidFill>
            </a:endParaRPr>
          </a:p>
          <a:p>
            <a:r>
              <a:rPr lang="en-US" sz="1600" dirty="0"/>
              <a:t>For information, please visit our living trust page. Look at examples of bequest language for more information. Also, please download our PDF brochures, </a:t>
            </a:r>
          </a:p>
          <a:p>
            <a:r>
              <a:rPr lang="en-US" sz="1600" b="1" dirty="0">
                <a:solidFill>
                  <a:schemeClr val="accent5">
                    <a:lumMod val="50000"/>
                  </a:schemeClr>
                </a:solidFill>
              </a:rPr>
              <a:t>Haven Hospice Bequest Arrangements </a:t>
            </a:r>
            <a:r>
              <a:rPr lang="en-US" sz="1600" dirty="0"/>
              <a:t>(some suggestions on how bequests can be structured),</a:t>
            </a:r>
          </a:p>
          <a:p>
            <a:r>
              <a:rPr lang="en-US" sz="1600" b="1" dirty="0">
                <a:solidFill>
                  <a:schemeClr val="accent5">
                    <a:lumMod val="50000"/>
                  </a:schemeClr>
                </a:solidFill>
              </a:rPr>
              <a:t>Charitable Endowment Insurance Policy </a:t>
            </a:r>
            <a:r>
              <a:rPr lang="en-US" sz="1600" dirty="0"/>
              <a:t>(our PDF regarding notification for insurance policies and instructions for the use of the proceeds), and </a:t>
            </a:r>
          </a:p>
          <a:p>
            <a:r>
              <a:rPr lang="en-US" sz="1600" b="1" dirty="0">
                <a:solidFill>
                  <a:schemeClr val="accent5">
                    <a:lumMod val="50000"/>
                  </a:schemeClr>
                </a:solidFill>
              </a:rPr>
              <a:t>Haven Bequest Letter to Attorney </a:t>
            </a:r>
            <a:r>
              <a:rPr lang="en-US" sz="1600" dirty="0"/>
              <a:t>(a sample letter to send to your attorney to add Haven as a beneficiary to you estate documents). There is also some additional information available about the benefits of utilizing a charitable bequest and how bequests enable you to keep control of your assets. Also, bequests are often used to build an endowment, a fund that provides a legacy for you and provides for the future of Haven. </a:t>
            </a:r>
          </a:p>
          <a:p>
            <a:r>
              <a:rPr lang="en-US" sz="1600" b="1" dirty="0">
                <a:solidFill>
                  <a:schemeClr val="accent5">
                    <a:lumMod val="50000"/>
                  </a:schemeClr>
                </a:solidFill>
              </a:rPr>
              <a:t>Codicils </a:t>
            </a:r>
            <a:r>
              <a:rPr lang="en-US" sz="1600" dirty="0"/>
              <a:t>are a simple and easy way to make changes to an existing will. </a:t>
            </a:r>
          </a:p>
        </p:txBody>
      </p:sp>
      <p:pic>
        <p:nvPicPr>
          <p:cNvPr id="7" name="Picture 6">
            <a:extLst>
              <a:ext uri="{FF2B5EF4-FFF2-40B4-BE49-F238E27FC236}">
                <a16:creationId xmlns:a16="http://schemas.microsoft.com/office/drawing/2014/main" id="{B57FDA28-8D4E-44E2-9AEC-DA18DFC0E1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04925" y="1"/>
            <a:ext cx="2387075" cy="2144486"/>
          </a:xfrm>
          <a:prstGeom prst="rect">
            <a:avLst/>
          </a:prstGeom>
        </p:spPr>
      </p:pic>
    </p:spTree>
    <p:extLst>
      <p:ext uri="{BB962C8B-B14F-4D97-AF65-F5344CB8AC3E}">
        <p14:creationId xmlns:p14="http://schemas.microsoft.com/office/powerpoint/2010/main" val="2427496218"/>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D97C88-3DF7-4C12-B494-41B3887E8FA6}"/>
              </a:ext>
            </a:extLst>
          </p:cNvPr>
          <p:cNvSpPr>
            <a:spLocks noGrp="1"/>
          </p:cNvSpPr>
          <p:nvPr>
            <p:ph type="title"/>
          </p:nvPr>
        </p:nvSpPr>
        <p:spPr/>
        <p:txBody>
          <a:bodyPr/>
          <a:lstStyle/>
          <a:p>
            <a:r>
              <a:rPr lang="en-US" dirty="0">
                <a:solidFill>
                  <a:schemeClr val="accent1"/>
                </a:solidFill>
              </a:rPr>
              <a:t>Haven Hospice beneficiary</a:t>
            </a:r>
            <a:br>
              <a:rPr lang="en-US" dirty="0">
                <a:solidFill>
                  <a:schemeClr val="accent1"/>
                </a:solidFill>
              </a:rPr>
            </a:br>
            <a:r>
              <a:rPr lang="en-US" dirty="0">
                <a:solidFill>
                  <a:schemeClr val="accent1"/>
                </a:solidFill>
              </a:rPr>
              <a:t>download language</a:t>
            </a:r>
          </a:p>
        </p:txBody>
      </p:sp>
      <p:pic>
        <p:nvPicPr>
          <p:cNvPr id="8" name="Content Placeholder 7">
            <a:extLst>
              <a:ext uri="{FF2B5EF4-FFF2-40B4-BE49-F238E27FC236}">
                <a16:creationId xmlns:a16="http://schemas.microsoft.com/office/drawing/2014/main" id="{C0A194B9-A220-4DAD-92F3-44C9FB3327CC}"/>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52476" y="1612798"/>
            <a:ext cx="3468767" cy="4397478"/>
          </a:xfrm>
        </p:spPr>
      </p:pic>
      <p:pic>
        <p:nvPicPr>
          <p:cNvPr id="10" name="Content Placeholder 9">
            <a:extLst>
              <a:ext uri="{FF2B5EF4-FFF2-40B4-BE49-F238E27FC236}">
                <a16:creationId xmlns:a16="http://schemas.microsoft.com/office/drawing/2014/main" id="{1E61C3BF-363D-4AED-8155-A368969B0F2F}"/>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848226" y="1612798"/>
            <a:ext cx="3872785" cy="4397478"/>
          </a:xfrm>
        </p:spPr>
      </p:pic>
      <p:pic>
        <p:nvPicPr>
          <p:cNvPr id="2" name="Picture 1">
            <a:extLst>
              <a:ext uri="{FF2B5EF4-FFF2-40B4-BE49-F238E27FC236}">
                <a16:creationId xmlns:a16="http://schemas.microsoft.com/office/drawing/2014/main" id="{70B09F90-A7FB-49CB-9275-CD6DA71DC6AC}"/>
              </a:ext>
            </a:extLst>
          </p:cNvPr>
          <p:cNvPicPr>
            <a:picLocks noChangeAspect="1"/>
          </p:cNvPicPr>
          <p:nvPr/>
        </p:nvPicPr>
        <p:blipFill>
          <a:blip r:embed="rId5"/>
          <a:stretch>
            <a:fillRect/>
          </a:stretch>
        </p:blipFill>
        <p:spPr>
          <a:xfrm>
            <a:off x="9986610" y="1"/>
            <a:ext cx="2205389" cy="1981200"/>
          </a:xfrm>
          <a:prstGeom prst="rect">
            <a:avLst/>
          </a:prstGeom>
        </p:spPr>
      </p:pic>
    </p:spTree>
    <p:extLst>
      <p:ext uri="{BB962C8B-B14F-4D97-AF65-F5344CB8AC3E}">
        <p14:creationId xmlns:p14="http://schemas.microsoft.com/office/powerpoint/2010/main" val="177253387"/>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D97C88-3DF7-4C12-B494-41B3887E8FA6}"/>
              </a:ext>
            </a:extLst>
          </p:cNvPr>
          <p:cNvSpPr>
            <a:spLocks noGrp="1"/>
          </p:cNvSpPr>
          <p:nvPr>
            <p:ph type="title"/>
          </p:nvPr>
        </p:nvSpPr>
        <p:spPr/>
        <p:txBody>
          <a:bodyPr/>
          <a:lstStyle/>
          <a:p>
            <a:r>
              <a:rPr lang="en-US" dirty="0">
                <a:solidFill>
                  <a:schemeClr val="accent1"/>
                </a:solidFill>
              </a:rPr>
              <a:t>Haven Hospice beneficiary</a:t>
            </a:r>
            <a:br>
              <a:rPr lang="en-US" dirty="0">
                <a:solidFill>
                  <a:schemeClr val="accent1"/>
                </a:solidFill>
              </a:rPr>
            </a:br>
            <a:r>
              <a:rPr lang="en-US" dirty="0">
                <a:solidFill>
                  <a:schemeClr val="accent1"/>
                </a:solidFill>
              </a:rPr>
              <a:t>download language</a:t>
            </a:r>
          </a:p>
        </p:txBody>
      </p:sp>
      <p:pic>
        <p:nvPicPr>
          <p:cNvPr id="9" name="Content Placeholder 8">
            <a:extLst>
              <a:ext uri="{FF2B5EF4-FFF2-40B4-BE49-F238E27FC236}">
                <a16:creationId xmlns:a16="http://schemas.microsoft.com/office/drawing/2014/main" id="{E6FE00E1-FBDF-4EB9-868F-1C0E8569252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85616" y="1638301"/>
            <a:ext cx="3810954" cy="4776889"/>
          </a:xfrm>
        </p:spPr>
      </p:pic>
      <p:pic>
        <p:nvPicPr>
          <p:cNvPr id="6" name="Content Placeholder 5">
            <a:extLst>
              <a:ext uri="{FF2B5EF4-FFF2-40B4-BE49-F238E27FC236}">
                <a16:creationId xmlns:a16="http://schemas.microsoft.com/office/drawing/2014/main" id="{18EBB8D2-8F48-4E5A-8CB2-B4B5502D6DE6}"/>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018386" y="1585912"/>
            <a:ext cx="3810000" cy="4776890"/>
          </a:xfrm>
        </p:spPr>
      </p:pic>
      <p:pic>
        <p:nvPicPr>
          <p:cNvPr id="2" name="Picture 1">
            <a:extLst>
              <a:ext uri="{FF2B5EF4-FFF2-40B4-BE49-F238E27FC236}">
                <a16:creationId xmlns:a16="http://schemas.microsoft.com/office/drawing/2014/main" id="{E21DC36D-AF77-4C29-B9F4-C44F20AB2447}"/>
              </a:ext>
            </a:extLst>
          </p:cNvPr>
          <p:cNvPicPr>
            <a:picLocks noChangeAspect="1"/>
          </p:cNvPicPr>
          <p:nvPr/>
        </p:nvPicPr>
        <p:blipFill>
          <a:blip r:embed="rId5"/>
          <a:stretch>
            <a:fillRect/>
          </a:stretch>
        </p:blipFill>
        <p:spPr>
          <a:xfrm>
            <a:off x="10083552" y="1"/>
            <a:ext cx="2108448" cy="1894114"/>
          </a:xfrm>
          <a:prstGeom prst="rect">
            <a:avLst/>
          </a:prstGeom>
        </p:spPr>
      </p:pic>
    </p:spTree>
    <p:extLst>
      <p:ext uri="{BB962C8B-B14F-4D97-AF65-F5344CB8AC3E}">
        <p14:creationId xmlns:p14="http://schemas.microsoft.com/office/powerpoint/2010/main" val="2380763634"/>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D97C88-3DF7-4C12-B494-41B3887E8FA6}"/>
              </a:ext>
            </a:extLst>
          </p:cNvPr>
          <p:cNvSpPr>
            <a:spLocks noGrp="1"/>
          </p:cNvSpPr>
          <p:nvPr>
            <p:ph type="title"/>
          </p:nvPr>
        </p:nvSpPr>
        <p:spPr/>
        <p:txBody>
          <a:bodyPr/>
          <a:lstStyle/>
          <a:p>
            <a:r>
              <a:rPr lang="en-US" dirty="0">
                <a:solidFill>
                  <a:schemeClr val="accent1"/>
                </a:solidFill>
              </a:rPr>
              <a:t>Haven Hospice beneficiary</a:t>
            </a:r>
            <a:br>
              <a:rPr lang="en-US" dirty="0">
                <a:solidFill>
                  <a:schemeClr val="accent1"/>
                </a:solidFill>
              </a:rPr>
            </a:br>
            <a:r>
              <a:rPr lang="en-US" dirty="0">
                <a:solidFill>
                  <a:schemeClr val="accent1"/>
                </a:solidFill>
              </a:rPr>
              <a:t>download language -insurance</a:t>
            </a:r>
          </a:p>
        </p:txBody>
      </p:sp>
      <p:pic>
        <p:nvPicPr>
          <p:cNvPr id="7" name="Content Placeholder 6">
            <a:extLst>
              <a:ext uri="{FF2B5EF4-FFF2-40B4-BE49-F238E27FC236}">
                <a16:creationId xmlns:a16="http://schemas.microsoft.com/office/drawing/2014/main" id="{B31256B5-38E3-4AD6-A20A-E99B35BD45E8}"/>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971551" y="1585860"/>
            <a:ext cx="3876675" cy="4830868"/>
          </a:xfrm>
        </p:spPr>
      </p:pic>
      <p:sp>
        <p:nvSpPr>
          <p:cNvPr id="3" name="Content Placeholder 2">
            <a:extLst>
              <a:ext uri="{FF2B5EF4-FFF2-40B4-BE49-F238E27FC236}">
                <a16:creationId xmlns:a16="http://schemas.microsoft.com/office/drawing/2014/main" id="{EAD54682-F565-48CD-8421-ECFC72A79FA8}"/>
              </a:ext>
            </a:extLst>
          </p:cNvPr>
          <p:cNvSpPr>
            <a:spLocks noGrp="1"/>
          </p:cNvSpPr>
          <p:nvPr>
            <p:ph sz="half" idx="2"/>
          </p:nvPr>
        </p:nvSpPr>
        <p:spPr>
          <a:xfrm>
            <a:off x="5704114" y="1825625"/>
            <a:ext cx="5649686" cy="4351338"/>
          </a:xfrm>
        </p:spPr>
        <p:txBody>
          <a:bodyPr/>
          <a:lstStyle/>
          <a:p>
            <a:r>
              <a:rPr lang="en-US" dirty="0"/>
              <a:t>Sample will codicil from Delaware Hospice</a:t>
            </a:r>
          </a:p>
          <a:p>
            <a:pPr lvl="1"/>
            <a:r>
              <a:rPr lang="en-US" dirty="0">
                <a:hlinkClick r:id="rId4"/>
              </a:rPr>
              <a:t>https://delawarehospice.plannedgiving.org/sample-gift-language</a:t>
            </a:r>
            <a:endParaRPr lang="en-US" dirty="0"/>
          </a:p>
          <a:p>
            <a:pPr lvl="1"/>
            <a:r>
              <a:rPr lang="en-US" dirty="0"/>
              <a:t>Page down to Word document download</a:t>
            </a:r>
          </a:p>
          <a:p>
            <a:endParaRPr lang="en-US" dirty="0"/>
          </a:p>
          <a:p>
            <a:endParaRPr lang="en-US" dirty="0"/>
          </a:p>
        </p:txBody>
      </p:sp>
      <p:pic>
        <p:nvPicPr>
          <p:cNvPr id="5" name="Picture 4">
            <a:extLst>
              <a:ext uri="{FF2B5EF4-FFF2-40B4-BE49-F238E27FC236}">
                <a16:creationId xmlns:a16="http://schemas.microsoft.com/office/drawing/2014/main" id="{2707FE57-1AC2-48BD-BE72-C00BBB91E624}"/>
              </a:ext>
            </a:extLst>
          </p:cNvPr>
          <p:cNvPicPr>
            <a:picLocks noChangeAspect="1"/>
          </p:cNvPicPr>
          <p:nvPr/>
        </p:nvPicPr>
        <p:blipFill>
          <a:blip r:embed="rId5"/>
          <a:stretch>
            <a:fillRect/>
          </a:stretch>
        </p:blipFill>
        <p:spPr>
          <a:xfrm>
            <a:off x="10159790" y="0"/>
            <a:ext cx="2032209" cy="1825625"/>
          </a:xfrm>
          <a:prstGeom prst="rect">
            <a:avLst/>
          </a:prstGeom>
        </p:spPr>
      </p:pic>
    </p:spTree>
    <p:extLst>
      <p:ext uri="{BB962C8B-B14F-4D97-AF65-F5344CB8AC3E}">
        <p14:creationId xmlns:p14="http://schemas.microsoft.com/office/powerpoint/2010/main" val="1857471426"/>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D1A42-7393-447A-86BB-FC0B77EF68E6}"/>
              </a:ext>
            </a:extLst>
          </p:cNvPr>
          <p:cNvSpPr>
            <a:spLocks noGrp="1"/>
          </p:cNvSpPr>
          <p:nvPr>
            <p:ph type="title"/>
          </p:nvPr>
        </p:nvSpPr>
        <p:spPr/>
        <p:txBody>
          <a:bodyPr/>
          <a:lstStyle/>
          <a:p>
            <a:r>
              <a:rPr lang="en-US" dirty="0">
                <a:hlinkClick r:id="rId3"/>
              </a:rPr>
              <a:t>FreeWill.com</a:t>
            </a:r>
            <a:endParaRPr lang="en-US" dirty="0"/>
          </a:p>
        </p:txBody>
      </p:sp>
      <p:sp>
        <p:nvSpPr>
          <p:cNvPr id="3" name="Content Placeholder 2">
            <a:extLst>
              <a:ext uri="{FF2B5EF4-FFF2-40B4-BE49-F238E27FC236}">
                <a16:creationId xmlns:a16="http://schemas.microsoft.com/office/drawing/2014/main" id="{15B0BEFD-47EF-483B-A562-1D124AC5B680}"/>
              </a:ext>
            </a:extLst>
          </p:cNvPr>
          <p:cNvSpPr>
            <a:spLocks noGrp="1"/>
          </p:cNvSpPr>
          <p:nvPr>
            <p:ph idx="1"/>
          </p:nvPr>
        </p:nvSpPr>
        <p:spPr>
          <a:xfrm>
            <a:off x="942976" y="1589088"/>
            <a:ext cx="8886824" cy="4773612"/>
          </a:xfrm>
        </p:spPr>
        <p:txBody>
          <a:bodyPr/>
          <a:lstStyle/>
          <a:p>
            <a:r>
              <a:rPr lang="en-US" sz="2000" dirty="0"/>
              <a:t>…..a new software offering may be one of the most advanced concepts to effect the planned gift field in the last decade. </a:t>
            </a:r>
          </a:p>
          <a:p>
            <a:r>
              <a:rPr lang="en-US" sz="2000" dirty="0" err="1"/>
              <a:t>FreeWill</a:t>
            </a:r>
            <a:r>
              <a:rPr lang="en-US" sz="2000" dirty="0"/>
              <a:t> makes it easy for charities to encourage donors and non-donors to care for the people and causes they love by creating valid bequests.</a:t>
            </a:r>
          </a:p>
          <a:p>
            <a:r>
              <a:rPr lang="en-US" sz="2000" dirty="0"/>
              <a:t>20 minutes, print your documents, official language, assets allocated according to your wishes</a:t>
            </a:r>
          </a:p>
          <a:p>
            <a:endParaRPr lang="en-US" sz="2000" dirty="0"/>
          </a:p>
        </p:txBody>
      </p:sp>
      <p:pic>
        <p:nvPicPr>
          <p:cNvPr id="5" name="Picture 4">
            <a:extLst>
              <a:ext uri="{FF2B5EF4-FFF2-40B4-BE49-F238E27FC236}">
                <a16:creationId xmlns:a16="http://schemas.microsoft.com/office/drawing/2014/main" id="{1978690F-5581-494B-A12B-14D4AAC9E3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3950" y="3562349"/>
            <a:ext cx="9144000" cy="2930525"/>
          </a:xfrm>
          <a:prstGeom prst="rect">
            <a:avLst/>
          </a:prstGeom>
        </p:spPr>
      </p:pic>
    </p:spTree>
    <p:extLst>
      <p:ext uri="{BB962C8B-B14F-4D97-AF65-F5344CB8AC3E}">
        <p14:creationId xmlns:p14="http://schemas.microsoft.com/office/powerpoint/2010/main" val="1413942589"/>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a:bodyPr>
          <a:lstStyle/>
          <a:p>
            <a:r>
              <a:rPr lang="en-US" altLang="en-US" dirty="0">
                <a:solidFill>
                  <a:schemeClr val="accent1"/>
                </a:solidFill>
              </a:rPr>
              <a:t>Recognition and Stewardship</a:t>
            </a:r>
          </a:p>
        </p:txBody>
      </p:sp>
      <p:sp>
        <p:nvSpPr>
          <p:cNvPr id="38915" name="Rectangle 3"/>
          <p:cNvSpPr>
            <a:spLocks noGrp="1" noChangeArrowheads="1"/>
          </p:cNvSpPr>
          <p:nvPr>
            <p:ph sz="half" idx="1"/>
          </p:nvPr>
        </p:nvSpPr>
        <p:spPr>
          <a:xfrm>
            <a:off x="838200" y="1609725"/>
            <a:ext cx="5678488" cy="5248275"/>
          </a:xfrm>
        </p:spPr>
        <p:txBody>
          <a:bodyPr/>
          <a:lstStyle/>
          <a:p>
            <a:r>
              <a:rPr lang="en-US" altLang="en-US" dirty="0"/>
              <a:t>Create a legacy society</a:t>
            </a:r>
          </a:p>
          <a:p>
            <a:r>
              <a:rPr lang="en-US" altLang="en-US" dirty="0"/>
              <a:t>Recognize all past and current legacy givers</a:t>
            </a:r>
          </a:p>
          <a:p>
            <a:pPr lvl="1"/>
            <a:r>
              <a:rPr lang="en-US" altLang="en-US" dirty="0"/>
              <a:t>Separate tribute listing of deceased members</a:t>
            </a:r>
          </a:p>
          <a:p>
            <a:r>
              <a:rPr lang="en-US" altLang="en-US" dirty="0"/>
              <a:t>Recognize in printed materials and web</a:t>
            </a:r>
          </a:p>
          <a:p>
            <a:r>
              <a:rPr lang="en-US" altLang="en-US" dirty="0"/>
              <a:t>Host annual event</a:t>
            </a:r>
          </a:p>
          <a:p>
            <a:r>
              <a:rPr lang="en-US" altLang="en-US" dirty="0"/>
              <a:t>Invite to ongoing educational activities</a:t>
            </a:r>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7500" y="1395414"/>
            <a:ext cx="4849586" cy="5248274"/>
          </a:xfrm>
          <a:prstGeom prst="rect">
            <a:avLst/>
          </a:prstGeom>
        </p:spPr>
      </p:pic>
    </p:spTree>
    <p:extLst>
      <p:ext uri="{BB962C8B-B14F-4D97-AF65-F5344CB8AC3E}">
        <p14:creationId xmlns:p14="http://schemas.microsoft.com/office/powerpoint/2010/main" val="2275176223"/>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187BBA3-C289-4B2A-A704-237E09F5F829}"/>
              </a:ext>
            </a:extLst>
          </p:cNvPr>
          <p:cNvSpPr>
            <a:spLocks noGrp="1"/>
          </p:cNvSpPr>
          <p:nvPr>
            <p:ph type="title"/>
          </p:nvPr>
        </p:nvSpPr>
        <p:spPr/>
        <p:txBody>
          <a:bodyPr/>
          <a:lstStyle/>
          <a:p>
            <a:r>
              <a:rPr lang="en-US" dirty="0">
                <a:solidFill>
                  <a:schemeClr val="accent1"/>
                </a:solidFill>
              </a:rPr>
              <a:t>Simple marketing opportunities</a:t>
            </a:r>
          </a:p>
        </p:txBody>
      </p:sp>
      <p:pic>
        <p:nvPicPr>
          <p:cNvPr id="11" name="Content Placeholder 10">
            <a:extLst>
              <a:ext uri="{FF2B5EF4-FFF2-40B4-BE49-F238E27FC236}">
                <a16:creationId xmlns:a16="http://schemas.microsoft.com/office/drawing/2014/main" id="{2990E3FC-19E5-43D7-872D-0645A0F18C8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71525" y="2457450"/>
            <a:ext cx="7857014" cy="2439242"/>
          </a:xfrm>
        </p:spPr>
      </p:pic>
      <p:pic>
        <p:nvPicPr>
          <p:cNvPr id="15" name="Picture 14">
            <a:extLst>
              <a:ext uri="{FF2B5EF4-FFF2-40B4-BE49-F238E27FC236}">
                <a16:creationId xmlns:a16="http://schemas.microsoft.com/office/drawing/2014/main" id="{D0F2EB64-FA57-47CE-A626-290911EA4A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4820" y="2457450"/>
            <a:ext cx="2114659" cy="2159111"/>
          </a:xfrm>
          <a:prstGeom prst="rect">
            <a:avLst/>
          </a:prstGeom>
        </p:spPr>
      </p:pic>
      <p:pic>
        <p:nvPicPr>
          <p:cNvPr id="17" name="Picture 16">
            <a:extLst>
              <a:ext uri="{FF2B5EF4-FFF2-40B4-BE49-F238E27FC236}">
                <a16:creationId xmlns:a16="http://schemas.microsoft.com/office/drawing/2014/main" id="{53BC0ADD-5865-4915-B4BA-24E7261E6C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61277" y="0"/>
            <a:ext cx="2730723" cy="2159111"/>
          </a:xfrm>
          <a:prstGeom prst="rect">
            <a:avLst/>
          </a:prstGeom>
        </p:spPr>
      </p:pic>
    </p:spTree>
    <p:extLst>
      <p:ext uri="{BB962C8B-B14F-4D97-AF65-F5344CB8AC3E}">
        <p14:creationId xmlns:p14="http://schemas.microsoft.com/office/powerpoint/2010/main" val="3571708002"/>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en-US" sz="4000" dirty="0"/>
              <a:t> </a:t>
            </a:r>
            <a:r>
              <a:rPr lang="en-US" altLang="en-US" dirty="0">
                <a:solidFill>
                  <a:schemeClr val="accent1"/>
                </a:solidFill>
              </a:rPr>
              <a:t>Simple marketing opportunities</a:t>
            </a:r>
            <a:endParaRPr lang="en-US" altLang="en-US" sz="4000" dirty="0">
              <a:solidFill>
                <a:schemeClr val="accent1"/>
              </a:solidFill>
            </a:endParaRPr>
          </a:p>
        </p:txBody>
      </p:sp>
      <p:sp>
        <p:nvSpPr>
          <p:cNvPr id="45059" name="Content Placeholder 2"/>
          <p:cNvSpPr>
            <a:spLocks noGrp="1"/>
          </p:cNvSpPr>
          <p:nvPr>
            <p:ph idx="1"/>
          </p:nvPr>
        </p:nvSpPr>
        <p:spPr>
          <a:xfrm>
            <a:off x="1057275" y="1690688"/>
            <a:ext cx="9421813" cy="4802187"/>
          </a:xfrm>
        </p:spPr>
        <p:txBody>
          <a:bodyPr>
            <a:normAutofit fontScale="92500"/>
          </a:bodyPr>
          <a:lstStyle/>
          <a:p>
            <a:r>
              <a:rPr lang="en-US" altLang="en-US" sz="2400" dirty="0"/>
              <a:t>1.  Consider a bequest challenge campaign to increase</a:t>
            </a:r>
            <a:br>
              <a:rPr lang="en-US" altLang="en-US" sz="2400" dirty="0"/>
            </a:br>
            <a:r>
              <a:rPr lang="en-US" altLang="en-US" sz="2400" dirty="0"/>
              <a:t>your living endowment which also has an annual giving component </a:t>
            </a:r>
            <a:br>
              <a:rPr lang="en-US" altLang="en-US" sz="2400" dirty="0"/>
            </a:br>
            <a:endParaRPr lang="en-US" altLang="en-US" sz="2400" dirty="0"/>
          </a:p>
          <a:p>
            <a:r>
              <a:rPr lang="en-US" altLang="en-US" sz="2400" dirty="0"/>
              <a:t>2.  Put - “</a:t>
            </a:r>
            <a:r>
              <a:rPr lang="en-US" altLang="en-US" sz="2400" dirty="0">
                <a:solidFill>
                  <a:srgbClr val="FF0000"/>
                </a:solidFill>
              </a:rPr>
              <a:t>Remember XXXXXX in your will or living trust and estate plan</a:t>
            </a:r>
            <a:r>
              <a:rPr lang="en-US" altLang="en-US" sz="2400" dirty="0"/>
              <a:t>” on your letterhead and in your email signature</a:t>
            </a:r>
            <a:br>
              <a:rPr lang="en-US" altLang="en-US" sz="2400" dirty="0"/>
            </a:br>
            <a:endParaRPr lang="en-US" altLang="en-US" sz="2400" dirty="0"/>
          </a:p>
          <a:p>
            <a:r>
              <a:rPr lang="en-US" altLang="en-US" sz="2400" dirty="0"/>
              <a:t>3.  Put - Bequest wording examples on your web site. Be sure to include your exact name and </a:t>
            </a:r>
            <a:r>
              <a:rPr lang="en-US" altLang="en-US" sz="2400" u="sng" dirty="0"/>
              <a:t>tax exempt number </a:t>
            </a:r>
            <a:r>
              <a:rPr lang="en-US" altLang="en-US" sz="2400" dirty="0"/>
              <a:t>in wording.</a:t>
            </a:r>
          </a:p>
          <a:p>
            <a:pPr lvl="1"/>
            <a:r>
              <a:rPr lang="en-US" altLang="en-US" sz="2000" dirty="0"/>
              <a:t>Revise if you change your name or merge</a:t>
            </a:r>
          </a:p>
          <a:p>
            <a:pPr lvl="1"/>
            <a:endParaRPr lang="en-US" altLang="en-US" sz="2000" dirty="0"/>
          </a:p>
          <a:p>
            <a:r>
              <a:rPr lang="en-US" altLang="en-US" sz="2400" dirty="0"/>
              <a:t>4.  Print – Sample bequest wording flyer and send it to all attorneys and professional advisors in your area </a:t>
            </a:r>
            <a:r>
              <a:rPr lang="en-US" altLang="en-US" sz="2400" dirty="0">
                <a:solidFill>
                  <a:srgbClr val="FF0000"/>
                </a:solidFill>
              </a:rPr>
              <a:t>(see Haven Hospice material)</a:t>
            </a:r>
            <a:br>
              <a:rPr lang="en-US" altLang="en-US" sz="2400" dirty="0">
                <a:solidFill>
                  <a:srgbClr val="FF0000"/>
                </a:solidFill>
              </a:rPr>
            </a:br>
            <a:endParaRPr lang="en-US" altLang="en-US" sz="2400" dirty="0">
              <a:solidFill>
                <a:srgbClr val="FF0000"/>
              </a:solidFill>
            </a:endParaRPr>
          </a:p>
          <a:p>
            <a:endParaRPr lang="en-US" altLang="en-US" sz="2400" dirty="0"/>
          </a:p>
        </p:txBody>
      </p:sp>
      <p:pic>
        <p:nvPicPr>
          <p:cNvPr id="3" name="Picture 2">
            <a:extLst>
              <a:ext uri="{FF2B5EF4-FFF2-40B4-BE49-F238E27FC236}">
                <a16:creationId xmlns:a16="http://schemas.microsoft.com/office/drawing/2014/main" id="{A6E5556D-4724-4F3A-9E42-FD113178AB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1766" y="0"/>
            <a:ext cx="2470234" cy="1858648"/>
          </a:xfrm>
          <a:prstGeom prst="rect">
            <a:avLst/>
          </a:prstGeom>
        </p:spPr>
      </p:pic>
    </p:spTree>
    <p:extLst>
      <p:ext uri="{BB962C8B-B14F-4D97-AF65-F5344CB8AC3E}">
        <p14:creationId xmlns:p14="http://schemas.microsoft.com/office/powerpoint/2010/main" val="685043643"/>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normAutofit/>
          </a:bodyPr>
          <a:lstStyle/>
          <a:p>
            <a:r>
              <a:rPr lang="en-US" altLang="en-US" dirty="0">
                <a:solidFill>
                  <a:schemeClr val="accent1"/>
                </a:solidFill>
              </a:rPr>
              <a:t>Simple marketing opportunities</a:t>
            </a:r>
          </a:p>
        </p:txBody>
      </p:sp>
      <p:sp>
        <p:nvSpPr>
          <p:cNvPr id="47107" name="Content Placeholder 2"/>
          <p:cNvSpPr>
            <a:spLocks noGrp="1"/>
          </p:cNvSpPr>
          <p:nvPr>
            <p:ph idx="1"/>
          </p:nvPr>
        </p:nvSpPr>
        <p:spPr>
          <a:xfrm>
            <a:off x="685800" y="1534797"/>
            <a:ext cx="9564689" cy="4770753"/>
          </a:xfrm>
        </p:spPr>
        <p:txBody>
          <a:bodyPr>
            <a:normAutofit fontScale="70000" lnSpcReduction="20000"/>
          </a:bodyPr>
          <a:lstStyle/>
          <a:p>
            <a:r>
              <a:rPr lang="en-US" altLang="en-US" sz="3400" dirty="0"/>
              <a:t>5. Write – Separate articles on each type of bequest options for your publications and social media</a:t>
            </a:r>
            <a:br>
              <a:rPr lang="en-US" altLang="en-US" sz="3400" dirty="0"/>
            </a:br>
            <a:endParaRPr lang="en-US" altLang="en-US" sz="3400" dirty="0"/>
          </a:p>
          <a:p>
            <a:r>
              <a:rPr lang="en-US" altLang="en-US" sz="3400" dirty="0"/>
              <a:t>6. Write – Stories on bequests received</a:t>
            </a:r>
          </a:p>
          <a:p>
            <a:endParaRPr lang="en-US" altLang="en-US" sz="3400" dirty="0"/>
          </a:p>
          <a:p>
            <a:r>
              <a:rPr lang="en-US" altLang="en-US" sz="3400" dirty="0"/>
              <a:t>7.  Stuff – Bequest options and gift annuity (Word) flyers in gift thank you notes or receipts</a:t>
            </a:r>
            <a:br>
              <a:rPr lang="en-US" altLang="en-US" sz="3400" dirty="0"/>
            </a:br>
            <a:endParaRPr lang="en-US" altLang="en-US" sz="3400" dirty="0"/>
          </a:p>
          <a:p>
            <a:r>
              <a:rPr lang="en-US" altLang="en-US" sz="3400" dirty="0"/>
              <a:t>8. Place – Bequest society brochures in a convenient place next to recognition plaques or on a brochure takeaway table</a:t>
            </a:r>
            <a:br>
              <a:rPr lang="en-US" altLang="en-US" sz="3400" dirty="0"/>
            </a:br>
            <a:endParaRPr lang="en-US" altLang="en-US" sz="3400" dirty="0"/>
          </a:p>
          <a:p>
            <a:r>
              <a:rPr lang="en-US" altLang="en-US" sz="3400" dirty="0"/>
              <a:t>9. Website – Put current </a:t>
            </a:r>
            <a:r>
              <a:rPr lang="en-US" altLang="en-US" sz="3400" b="1" dirty="0">
                <a:solidFill>
                  <a:srgbClr val="FF0000"/>
                </a:solidFill>
              </a:rPr>
              <a:t>Bequest Society </a:t>
            </a:r>
            <a:r>
              <a:rPr lang="en-US" altLang="en-US" sz="3400" dirty="0"/>
              <a:t>brochure as a downloadable file</a:t>
            </a:r>
          </a:p>
          <a:p>
            <a:pPr lvl="1"/>
            <a:r>
              <a:rPr lang="en-US" altLang="en-US" sz="3000" dirty="0"/>
              <a:t>See link: </a:t>
            </a:r>
            <a:r>
              <a:rPr lang="en-US" altLang="en-US" sz="3000" dirty="0">
                <a:hlinkClick r:id="rId3"/>
              </a:rPr>
              <a:t>https://www.frederickhealthhospice.org/documents/HFC-Living-Legacy-Brochure.pdf</a:t>
            </a:r>
            <a:endParaRPr lang="en-US" altLang="en-US" dirty="0"/>
          </a:p>
        </p:txBody>
      </p:sp>
      <p:pic>
        <p:nvPicPr>
          <p:cNvPr id="5" name="Picture 4">
            <a:extLst>
              <a:ext uri="{FF2B5EF4-FFF2-40B4-BE49-F238E27FC236}">
                <a16:creationId xmlns:a16="http://schemas.microsoft.com/office/drawing/2014/main" id="{3DD6F5A7-D583-469B-9EA1-5E29E9E37D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1766" y="0"/>
            <a:ext cx="2470234" cy="1858648"/>
          </a:xfrm>
          <a:prstGeom prst="rect">
            <a:avLst/>
          </a:prstGeom>
        </p:spPr>
      </p:pic>
    </p:spTree>
    <p:extLst>
      <p:ext uri="{BB962C8B-B14F-4D97-AF65-F5344CB8AC3E}">
        <p14:creationId xmlns:p14="http://schemas.microsoft.com/office/powerpoint/2010/main" val="335771509"/>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normAutofit/>
          </a:bodyPr>
          <a:lstStyle/>
          <a:p>
            <a:r>
              <a:rPr lang="en-US" altLang="en-US" dirty="0">
                <a:solidFill>
                  <a:schemeClr val="accent1"/>
                </a:solidFill>
              </a:rPr>
              <a:t>Simple marketing opportunities</a:t>
            </a:r>
          </a:p>
        </p:txBody>
      </p:sp>
      <p:sp>
        <p:nvSpPr>
          <p:cNvPr id="25603" name="Content Placeholder 2"/>
          <p:cNvSpPr>
            <a:spLocks noGrp="1"/>
          </p:cNvSpPr>
          <p:nvPr>
            <p:ph idx="1"/>
          </p:nvPr>
        </p:nvSpPr>
        <p:spPr>
          <a:xfrm>
            <a:off x="838200" y="1771650"/>
            <a:ext cx="9220201" cy="4400550"/>
          </a:xfrm>
        </p:spPr>
        <p:txBody>
          <a:bodyPr/>
          <a:lstStyle/>
          <a:p>
            <a:pPr>
              <a:defRPr/>
            </a:pPr>
            <a:r>
              <a:rPr lang="en-US" sz="2400" dirty="0"/>
              <a:t>10.  Web site - Put downloadable file of bequest flyer developed for professional advisors</a:t>
            </a:r>
          </a:p>
          <a:p>
            <a:pPr lvl="1">
              <a:defRPr/>
            </a:pPr>
            <a:r>
              <a:rPr lang="en-US" sz="2000" dirty="0"/>
              <a:t>Add a codicil example in print format</a:t>
            </a:r>
            <a:br>
              <a:rPr lang="en-US" sz="1800" dirty="0"/>
            </a:br>
            <a:endParaRPr lang="en-US" sz="1800" dirty="0"/>
          </a:p>
          <a:p>
            <a:pPr>
              <a:defRPr/>
            </a:pPr>
            <a:r>
              <a:rPr lang="en-US" sz="2400" dirty="0"/>
              <a:t>11. Web site - Put current list of bequest society </a:t>
            </a:r>
            <a:br>
              <a:rPr lang="en-US" sz="2400" dirty="0"/>
            </a:br>
            <a:r>
              <a:rPr lang="en-US" sz="2400" dirty="0"/>
              <a:t>members on your web site</a:t>
            </a:r>
          </a:p>
          <a:p>
            <a:pPr lvl="1">
              <a:defRPr/>
            </a:pPr>
            <a:r>
              <a:rPr lang="en-US" sz="2000" dirty="0"/>
              <a:t>Alternative is a PDF download file of current and </a:t>
            </a:r>
            <a:br>
              <a:rPr lang="en-US" sz="2000" dirty="0"/>
            </a:br>
            <a:r>
              <a:rPr lang="en-US" sz="2000" dirty="0"/>
              <a:t>deceased members as separate tribute listing</a:t>
            </a:r>
          </a:p>
          <a:p>
            <a:pPr lvl="1">
              <a:defRPr/>
            </a:pPr>
            <a:r>
              <a:rPr lang="en-US" sz="2000" dirty="0"/>
              <a:t>Add pictures of current members being inducted to society at your</a:t>
            </a:r>
          </a:p>
          <a:p>
            <a:pPr marL="457200" lvl="1" indent="0">
              <a:buNone/>
              <a:defRPr/>
            </a:pPr>
            <a:r>
              <a:rPr lang="en-US" sz="2000" dirty="0"/>
              <a:t>    recognition event</a:t>
            </a:r>
          </a:p>
          <a:p>
            <a:pPr marL="0" indent="0">
              <a:buNone/>
              <a:defRPr/>
            </a:pPr>
            <a:endParaRPr lang="en-US" dirty="0"/>
          </a:p>
        </p:txBody>
      </p:sp>
      <p:sp>
        <p:nvSpPr>
          <p:cNvPr id="51204" name="Slide Number Placeholder 1"/>
          <p:cNvSpPr>
            <a:spLocks noGrp="1"/>
          </p:cNvSpPr>
          <p:nvPr>
            <p:ph type="sldNum" sz="quarter" idx="12"/>
          </p:nvPr>
        </p:nvSpPr>
        <p:spPr>
          <a:noFill/>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6E195F6A-F777-4B16-BBCD-A8E7CB3D7B33}" type="slidenum">
              <a:rPr lang="en-US" altLang="en-US" sz="1400"/>
              <a:pPr>
                <a:spcBef>
                  <a:spcPct val="0"/>
                </a:spcBef>
                <a:buClrTx/>
                <a:buSzTx/>
                <a:buFontTx/>
                <a:buNone/>
              </a:pPr>
              <a:t>48</a:t>
            </a:fld>
            <a:endParaRPr lang="en-US" altLang="en-US" sz="1400"/>
          </a:p>
        </p:txBody>
      </p:sp>
      <p:pic>
        <p:nvPicPr>
          <p:cNvPr id="2" name="Picture 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7002" y="2354824"/>
            <a:ext cx="2141406" cy="3520745"/>
          </a:xfrm>
          <a:prstGeom prst="rect">
            <a:avLst/>
          </a:prstGeom>
        </p:spPr>
      </p:pic>
      <p:pic>
        <p:nvPicPr>
          <p:cNvPr id="6" name="Picture 5">
            <a:extLst>
              <a:ext uri="{FF2B5EF4-FFF2-40B4-BE49-F238E27FC236}">
                <a16:creationId xmlns:a16="http://schemas.microsoft.com/office/drawing/2014/main" id="{C2938E77-A762-405E-B011-A4C844AE15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1766" y="15396"/>
            <a:ext cx="2470234" cy="1858648"/>
          </a:xfrm>
          <a:prstGeom prst="rect">
            <a:avLst/>
          </a:prstGeom>
        </p:spPr>
      </p:pic>
    </p:spTree>
    <p:extLst>
      <p:ext uri="{BB962C8B-B14F-4D97-AF65-F5344CB8AC3E}">
        <p14:creationId xmlns:p14="http://schemas.microsoft.com/office/powerpoint/2010/main" val="550317232"/>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normAutofit/>
          </a:bodyPr>
          <a:lstStyle/>
          <a:p>
            <a:r>
              <a:rPr lang="en-US" altLang="en-US" dirty="0">
                <a:solidFill>
                  <a:schemeClr val="accent1"/>
                </a:solidFill>
              </a:rPr>
              <a:t>Simple marketing opportunities</a:t>
            </a:r>
          </a:p>
        </p:txBody>
      </p:sp>
      <p:sp>
        <p:nvSpPr>
          <p:cNvPr id="53251" name="Content Placeholder 2"/>
          <p:cNvSpPr>
            <a:spLocks noGrp="1"/>
          </p:cNvSpPr>
          <p:nvPr>
            <p:ph idx="1"/>
          </p:nvPr>
        </p:nvSpPr>
        <p:spPr>
          <a:xfrm>
            <a:off x="762000" y="1763454"/>
            <a:ext cx="9537700" cy="4151571"/>
          </a:xfrm>
        </p:spPr>
        <p:txBody>
          <a:bodyPr>
            <a:normAutofit lnSpcReduction="10000"/>
          </a:bodyPr>
          <a:lstStyle/>
          <a:p>
            <a:r>
              <a:rPr lang="en-US" altLang="en-US" sz="2400" dirty="0"/>
              <a:t>12.  Web site – Construct a mission video for your main page or development page which links to your support/ bequest/planned giving pages</a:t>
            </a:r>
            <a:br>
              <a:rPr lang="en-US" altLang="en-US" sz="2400" dirty="0"/>
            </a:br>
            <a:endParaRPr lang="en-US" altLang="en-US" sz="2400" dirty="0"/>
          </a:p>
          <a:p>
            <a:r>
              <a:rPr lang="en-US" altLang="en-US" sz="2400" dirty="0"/>
              <a:t>13. Social media – Place a bequest story on your social media page</a:t>
            </a:r>
          </a:p>
          <a:p>
            <a:pPr marL="0" indent="0">
              <a:buNone/>
            </a:pPr>
            <a:endParaRPr lang="en-US" altLang="en-US" sz="2400" dirty="0"/>
          </a:p>
          <a:p>
            <a:r>
              <a:rPr lang="en-US" altLang="en-US" sz="2400" dirty="0"/>
              <a:t>14.  Social media - Construct an estate planning quiz that drives inquires to your web site</a:t>
            </a:r>
            <a:br>
              <a:rPr lang="en-US" altLang="en-US" sz="2400" dirty="0"/>
            </a:br>
            <a:endParaRPr lang="en-US" altLang="en-US" sz="2400" dirty="0"/>
          </a:p>
          <a:p>
            <a:r>
              <a:rPr lang="en-US" altLang="en-US" sz="2400" dirty="0"/>
              <a:t>15.  Turn your board into Bequest Ambassadors by creating a Planned  Giving and Bequest Handbook</a:t>
            </a:r>
          </a:p>
        </p:txBody>
      </p:sp>
      <p:pic>
        <p:nvPicPr>
          <p:cNvPr id="5" name="Picture 4">
            <a:extLst>
              <a:ext uri="{FF2B5EF4-FFF2-40B4-BE49-F238E27FC236}">
                <a16:creationId xmlns:a16="http://schemas.microsoft.com/office/drawing/2014/main" id="{9E8185AF-9409-4FE1-9BD4-C1C603B9D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1766" y="0"/>
            <a:ext cx="2470234" cy="1858648"/>
          </a:xfrm>
          <a:prstGeom prst="rect">
            <a:avLst/>
          </a:prstGeom>
        </p:spPr>
      </p:pic>
    </p:spTree>
    <p:extLst>
      <p:ext uri="{BB962C8B-B14F-4D97-AF65-F5344CB8AC3E}">
        <p14:creationId xmlns:p14="http://schemas.microsoft.com/office/powerpoint/2010/main" val="4004861566"/>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69C8B-06CC-4446-87F3-415723FAF7F4}"/>
              </a:ext>
            </a:extLst>
          </p:cNvPr>
          <p:cNvSpPr>
            <a:spLocks noGrp="1"/>
          </p:cNvSpPr>
          <p:nvPr>
            <p:ph type="title"/>
          </p:nvPr>
        </p:nvSpPr>
        <p:spPr/>
        <p:txBody>
          <a:bodyPr/>
          <a:lstStyle/>
          <a:p>
            <a:r>
              <a:rPr lang="en-US" dirty="0">
                <a:solidFill>
                  <a:schemeClr val="accent1"/>
                </a:solidFill>
              </a:rPr>
              <a:t>Simple marketing opportunities </a:t>
            </a:r>
          </a:p>
        </p:txBody>
      </p:sp>
      <p:sp>
        <p:nvSpPr>
          <p:cNvPr id="3" name="Content Placeholder 2">
            <a:extLst>
              <a:ext uri="{FF2B5EF4-FFF2-40B4-BE49-F238E27FC236}">
                <a16:creationId xmlns:a16="http://schemas.microsoft.com/office/drawing/2014/main" id="{E6D30918-C081-42D5-8EA0-E49787D3B499}"/>
              </a:ext>
            </a:extLst>
          </p:cNvPr>
          <p:cNvSpPr>
            <a:spLocks noGrp="1"/>
          </p:cNvSpPr>
          <p:nvPr>
            <p:ph idx="1"/>
          </p:nvPr>
        </p:nvSpPr>
        <p:spPr>
          <a:xfrm>
            <a:off x="838200" y="1690688"/>
            <a:ext cx="10515600" cy="4486275"/>
          </a:xfrm>
        </p:spPr>
        <p:txBody>
          <a:bodyPr/>
          <a:lstStyle/>
          <a:p>
            <a:r>
              <a:rPr lang="en-US" sz="2400" dirty="0"/>
              <a:t>16.  Put a </a:t>
            </a:r>
            <a:r>
              <a:rPr lang="en-US" sz="2400" b="1" i="1" dirty="0">
                <a:solidFill>
                  <a:schemeClr val="accent1"/>
                </a:solidFill>
              </a:rPr>
              <a:t>Meet Our Donors </a:t>
            </a:r>
            <a:r>
              <a:rPr lang="en-US" sz="2400" dirty="0"/>
              <a:t>with pictures and stories on your website.  They have powerful messages</a:t>
            </a:r>
          </a:p>
          <a:p>
            <a:pPr lvl="1"/>
            <a:r>
              <a:rPr lang="en-US" dirty="0"/>
              <a:t>see link:  </a:t>
            </a:r>
            <a:r>
              <a:rPr lang="en-US" dirty="0">
                <a:hlinkClick r:id="rId3"/>
              </a:rPr>
              <a:t>https://journeycare.giftplans.org/index.php?cID=163</a:t>
            </a:r>
            <a:br>
              <a:rPr lang="en-US" dirty="0"/>
            </a:br>
            <a:endParaRPr lang="en-US" dirty="0"/>
          </a:p>
          <a:p>
            <a:r>
              <a:rPr lang="en-US" dirty="0"/>
              <a:t>17.  </a:t>
            </a:r>
            <a:r>
              <a:rPr lang="en-US" sz="2400" dirty="0"/>
              <a:t>If you form a Professional Advisor Counsel put a </a:t>
            </a:r>
            <a:r>
              <a:rPr lang="en-US" sz="2400" b="1" i="1" dirty="0">
                <a:solidFill>
                  <a:schemeClr val="accent1"/>
                </a:solidFill>
              </a:rPr>
              <a:t>Meet Our Advisors </a:t>
            </a:r>
            <a:r>
              <a:rPr lang="en-US" sz="2400" dirty="0"/>
              <a:t>page with pictures and full contact information on your website.</a:t>
            </a:r>
          </a:p>
          <a:p>
            <a:pPr lvl="1"/>
            <a:r>
              <a:rPr lang="en-US" dirty="0"/>
              <a:t>See link: </a:t>
            </a:r>
            <a:r>
              <a:rPr lang="en-US" dirty="0">
                <a:hlinkClick r:id="rId4"/>
              </a:rPr>
              <a:t>https://journeycare.giftplans.org/index.php?cID=326</a:t>
            </a:r>
            <a:br>
              <a:rPr lang="en-US" dirty="0"/>
            </a:br>
            <a:endParaRPr lang="en-US" dirty="0"/>
          </a:p>
          <a:p>
            <a:r>
              <a:rPr lang="en-US" sz="2400" dirty="0">
                <a:solidFill>
                  <a:schemeClr val="tx2"/>
                </a:solidFill>
              </a:rPr>
              <a:t>18.  Develop laminated 4X6 card with stock transfer information for advisors and include bequest wording on back</a:t>
            </a:r>
            <a:br>
              <a:rPr lang="en-US" b="1" i="1" dirty="0">
                <a:solidFill>
                  <a:schemeClr val="accent1"/>
                </a:solidFill>
              </a:rPr>
            </a:br>
            <a:endParaRPr lang="en-US" b="1" i="1" dirty="0">
              <a:solidFill>
                <a:schemeClr val="accent1"/>
              </a:solidFill>
            </a:endParaRPr>
          </a:p>
        </p:txBody>
      </p:sp>
      <p:pic>
        <p:nvPicPr>
          <p:cNvPr id="4" name="Picture 3">
            <a:extLst>
              <a:ext uri="{FF2B5EF4-FFF2-40B4-BE49-F238E27FC236}">
                <a16:creationId xmlns:a16="http://schemas.microsoft.com/office/drawing/2014/main" id="{9FC30D67-2533-46F5-B74F-9DDB5A3D15AF}"/>
              </a:ext>
            </a:extLst>
          </p:cNvPr>
          <p:cNvPicPr>
            <a:picLocks noChangeAspect="1"/>
          </p:cNvPicPr>
          <p:nvPr/>
        </p:nvPicPr>
        <p:blipFill>
          <a:blip r:embed="rId5"/>
          <a:stretch>
            <a:fillRect/>
          </a:stretch>
        </p:blipFill>
        <p:spPr>
          <a:xfrm>
            <a:off x="123281" y="5640469"/>
            <a:ext cx="11418798" cy="536494"/>
          </a:xfrm>
          <a:prstGeom prst="rect">
            <a:avLst/>
          </a:prstGeom>
        </p:spPr>
      </p:pic>
      <p:pic>
        <p:nvPicPr>
          <p:cNvPr id="5" name="Picture 4">
            <a:extLst>
              <a:ext uri="{FF2B5EF4-FFF2-40B4-BE49-F238E27FC236}">
                <a16:creationId xmlns:a16="http://schemas.microsoft.com/office/drawing/2014/main" id="{81BC3307-B568-40CB-B3EB-72F6F32C1E22}"/>
              </a:ext>
            </a:extLst>
          </p:cNvPr>
          <p:cNvPicPr>
            <a:picLocks noChangeAspect="1"/>
          </p:cNvPicPr>
          <p:nvPr/>
        </p:nvPicPr>
        <p:blipFill>
          <a:blip r:embed="rId6"/>
          <a:stretch>
            <a:fillRect/>
          </a:stretch>
        </p:blipFill>
        <p:spPr>
          <a:xfrm>
            <a:off x="9820430" y="1"/>
            <a:ext cx="2352519" cy="1771650"/>
          </a:xfrm>
          <a:prstGeom prst="rect">
            <a:avLst/>
          </a:prstGeom>
        </p:spPr>
      </p:pic>
    </p:spTree>
    <p:extLst>
      <p:ext uri="{BB962C8B-B14F-4D97-AF65-F5344CB8AC3E}">
        <p14:creationId xmlns:p14="http://schemas.microsoft.com/office/powerpoint/2010/main" val="1502269159"/>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684B9-515D-4537-A7F6-EABA975B43F3}"/>
              </a:ext>
            </a:extLst>
          </p:cNvPr>
          <p:cNvSpPr>
            <a:spLocks noGrp="1"/>
          </p:cNvSpPr>
          <p:nvPr>
            <p:ph type="title"/>
          </p:nvPr>
        </p:nvSpPr>
        <p:spPr/>
        <p:txBody>
          <a:bodyPr>
            <a:normAutofit/>
          </a:bodyPr>
          <a:lstStyle/>
          <a:p>
            <a:r>
              <a:rPr lang="en-US" dirty="0">
                <a:solidFill>
                  <a:schemeClr val="accent1"/>
                </a:solidFill>
              </a:rPr>
              <a:t>Exposure and recognition</a:t>
            </a:r>
          </a:p>
        </p:txBody>
      </p:sp>
      <p:sp>
        <p:nvSpPr>
          <p:cNvPr id="3" name="Content Placeholder 2">
            <a:extLst>
              <a:ext uri="{FF2B5EF4-FFF2-40B4-BE49-F238E27FC236}">
                <a16:creationId xmlns:a16="http://schemas.microsoft.com/office/drawing/2014/main" id="{56CDD39B-7D83-4217-BC75-8689F7965167}"/>
              </a:ext>
            </a:extLst>
          </p:cNvPr>
          <p:cNvSpPr>
            <a:spLocks noGrp="1"/>
          </p:cNvSpPr>
          <p:nvPr>
            <p:ph sz="half" idx="1"/>
          </p:nvPr>
        </p:nvSpPr>
        <p:spPr/>
        <p:txBody>
          <a:bodyPr/>
          <a:lstStyle/>
          <a:p>
            <a:r>
              <a:rPr lang="en-US" dirty="0"/>
              <a:t>Community seminar</a:t>
            </a:r>
          </a:p>
        </p:txBody>
      </p:sp>
      <p:pic>
        <p:nvPicPr>
          <p:cNvPr id="5" name="Picture 4">
            <a:extLst>
              <a:ext uri="{FF2B5EF4-FFF2-40B4-BE49-F238E27FC236}">
                <a16:creationId xmlns:a16="http://schemas.microsoft.com/office/drawing/2014/main" id="{B131D2E4-09A2-4A9F-A801-A2B0A8CB60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291731"/>
            <a:ext cx="4648200" cy="3783318"/>
          </a:xfrm>
          <a:prstGeom prst="rect">
            <a:avLst/>
          </a:prstGeom>
        </p:spPr>
      </p:pic>
      <p:sp>
        <p:nvSpPr>
          <p:cNvPr id="10" name="Content Placeholder 9">
            <a:extLst>
              <a:ext uri="{FF2B5EF4-FFF2-40B4-BE49-F238E27FC236}">
                <a16:creationId xmlns:a16="http://schemas.microsoft.com/office/drawing/2014/main" id="{EF38CC80-41D2-4BC7-9D94-3C132D9CB6FA}"/>
              </a:ext>
            </a:extLst>
          </p:cNvPr>
          <p:cNvSpPr>
            <a:spLocks noGrp="1"/>
          </p:cNvSpPr>
          <p:nvPr>
            <p:ph sz="half" idx="2"/>
          </p:nvPr>
        </p:nvSpPr>
        <p:spPr/>
        <p:txBody>
          <a:bodyPr/>
          <a:lstStyle/>
          <a:p>
            <a:r>
              <a:rPr lang="en-US" dirty="0"/>
              <a:t>Recognize financial professional who participate in bequests</a:t>
            </a:r>
          </a:p>
          <a:p>
            <a:endParaRPr lang="en-US" dirty="0"/>
          </a:p>
        </p:txBody>
      </p:sp>
      <p:pic>
        <p:nvPicPr>
          <p:cNvPr id="12" name="Content Placeholder 8">
            <a:extLst>
              <a:ext uri="{FF2B5EF4-FFF2-40B4-BE49-F238E27FC236}">
                <a16:creationId xmlns:a16="http://schemas.microsoft.com/office/drawing/2014/main" id="{7E37ABB4-2223-44A2-B0B0-FD7180E27C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7450" y="3052661"/>
            <a:ext cx="4629150" cy="2963299"/>
          </a:xfrm>
          <a:prstGeom prst="rect">
            <a:avLst/>
          </a:prstGeom>
        </p:spPr>
      </p:pic>
    </p:spTree>
    <p:extLst>
      <p:ext uri="{BB962C8B-B14F-4D97-AF65-F5344CB8AC3E}">
        <p14:creationId xmlns:p14="http://schemas.microsoft.com/office/powerpoint/2010/main" val="3541704123"/>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dirty="0">
                <a:solidFill>
                  <a:schemeClr val="accent1"/>
                </a:solidFill>
              </a:rPr>
              <a:t>Web site providers</a:t>
            </a:r>
          </a:p>
        </p:txBody>
      </p:sp>
      <p:sp>
        <p:nvSpPr>
          <p:cNvPr id="3" name="Content Placeholder 2"/>
          <p:cNvSpPr>
            <a:spLocks noGrp="1"/>
          </p:cNvSpPr>
          <p:nvPr>
            <p:ph idx="1"/>
          </p:nvPr>
        </p:nvSpPr>
        <p:spPr>
          <a:xfrm>
            <a:off x="942975" y="1514475"/>
            <a:ext cx="9344025" cy="4705349"/>
          </a:xfrm>
        </p:spPr>
        <p:txBody>
          <a:bodyPr>
            <a:normAutofit fontScale="92500" lnSpcReduction="20000"/>
          </a:bodyPr>
          <a:lstStyle/>
          <a:p>
            <a:pPr>
              <a:defRPr/>
            </a:pPr>
            <a:r>
              <a:rPr lang="en-US" sz="1800" dirty="0"/>
              <a:t>Crescendo Interactive</a:t>
            </a:r>
          </a:p>
          <a:p>
            <a:pPr marL="457200" lvl="1" indent="0">
              <a:buNone/>
              <a:defRPr/>
            </a:pPr>
            <a:r>
              <a:rPr lang="en-US" sz="1600" dirty="0">
                <a:hlinkClick r:id="rId3"/>
              </a:rPr>
              <a:t>www.crescendointeractive.com</a:t>
            </a:r>
            <a:endParaRPr lang="en-US" sz="1600" dirty="0"/>
          </a:p>
          <a:p>
            <a:pPr lvl="1">
              <a:defRPr/>
            </a:pPr>
            <a:r>
              <a:rPr lang="en-US" sz="1600" dirty="0"/>
              <a:t>Various costs estimate $5,000</a:t>
            </a:r>
          </a:p>
          <a:p>
            <a:pPr>
              <a:defRPr/>
            </a:pPr>
            <a:r>
              <a:rPr lang="en-US" sz="1800" dirty="0"/>
              <a:t>Future Focus</a:t>
            </a:r>
          </a:p>
          <a:p>
            <a:pPr marL="457200" lvl="1" indent="0">
              <a:buNone/>
              <a:defRPr/>
            </a:pPr>
            <a:r>
              <a:rPr lang="en-US" sz="1600" dirty="0">
                <a:hlinkClick r:id="rId4"/>
              </a:rPr>
              <a:t>www.futurefocus.net</a:t>
            </a:r>
            <a:endParaRPr lang="en-US" sz="1600" dirty="0"/>
          </a:p>
          <a:p>
            <a:pPr lvl="1">
              <a:defRPr/>
            </a:pPr>
            <a:r>
              <a:rPr lang="en-US" sz="1600" dirty="0"/>
              <a:t>Set up $500, Annual $799, plus optional calculator </a:t>
            </a:r>
          </a:p>
          <a:p>
            <a:pPr>
              <a:defRPr/>
            </a:pPr>
            <a:r>
              <a:rPr lang="en-US" sz="2000" dirty="0"/>
              <a:t>Pentera</a:t>
            </a:r>
          </a:p>
          <a:p>
            <a:pPr lvl="1">
              <a:defRPr/>
            </a:pPr>
            <a:r>
              <a:rPr lang="en-US" sz="1600" dirty="0">
                <a:hlinkClick r:id="rId5"/>
              </a:rPr>
              <a:t>https://pentera.com</a:t>
            </a:r>
            <a:endParaRPr lang="en-US" sz="1600" dirty="0"/>
          </a:p>
          <a:p>
            <a:pPr lvl="1">
              <a:defRPr/>
            </a:pPr>
            <a:r>
              <a:rPr lang="en-US" sz="1600" dirty="0"/>
              <a:t>Various price options</a:t>
            </a:r>
          </a:p>
          <a:p>
            <a:pPr>
              <a:defRPr/>
            </a:pPr>
            <a:r>
              <a:rPr lang="en-US" sz="2000" dirty="0"/>
              <a:t>Plannedgiving.com</a:t>
            </a:r>
          </a:p>
          <a:p>
            <a:pPr lvl="1">
              <a:defRPr/>
            </a:pPr>
            <a:r>
              <a:rPr lang="en-US" sz="1600" dirty="0">
                <a:hlinkClick r:id="rId6"/>
              </a:rPr>
              <a:t>https://plannedgiving.com</a:t>
            </a:r>
            <a:endParaRPr lang="en-US" sz="1600" dirty="0"/>
          </a:p>
          <a:p>
            <a:pPr lvl="1">
              <a:defRPr/>
            </a:pPr>
            <a:r>
              <a:rPr lang="en-US" sz="1600" dirty="0"/>
              <a:t>$495+ set up for various levels</a:t>
            </a:r>
          </a:p>
          <a:p>
            <a:pPr>
              <a:defRPr/>
            </a:pPr>
            <a:r>
              <a:rPr lang="en-US" sz="1800" dirty="0"/>
              <a:t>Sharpe Group</a:t>
            </a:r>
          </a:p>
          <a:p>
            <a:pPr lvl="1">
              <a:defRPr/>
            </a:pPr>
            <a:r>
              <a:rPr lang="en-US" sz="1600" dirty="0">
                <a:hlinkClick r:id="rId7"/>
              </a:rPr>
              <a:t>www.sharpenet.com</a:t>
            </a:r>
            <a:endParaRPr lang="en-US" sz="1600" dirty="0"/>
          </a:p>
          <a:p>
            <a:pPr lvl="1">
              <a:defRPr/>
            </a:pPr>
            <a:r>
              <a:rPr lang="en-US" sz="1600" dirty="0"/>
              <a:t>Various costs estimate $5,000, includes calculator</a:t>
            </a:r>
          </a:p>
          <a:p>
            <a:pPr>
              <a:defRPr/>
            </a:pPr>
            <a:r>
              <a:rPr lang="en-US" sz="1800" dirty="0"/>
              <a:t>Stelter Group</a:t>
            </a:r>
          </a:p>
          <a:p>
            <a:pPr lvl="1">
              <a:defRPr/>
            </a:pPr>
            <a:r>
              <a:rPr lang="en-US" sz="1600" dirty="0">
                <a:hlinkClick r:id="rId8"/>
              </a:rPr>
              <a:t>www.stelter.com</a:t>
            </a:r>
            <a:endParaRPr lang="en-US" sz="1600" dirty="0"/>
          </a:p>
          <a:p>
            <a:pPr lvl="1">
              <a:defRPr/>
            </a:pPr>
            <a:r>
              <a:rPr lang="en-US" sz="1600" dirty="0"/>
              <a:t>Various plans estimate $2,000 - $5,000</a:t>
            </a:r>
          </a:p>
        </p:txBody>
      </p:sp>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61802" y="2552700"/>
            <a:ext cx="4458598" cy="3254633"/>
          </a:xfrm>
          <a:prstGeom prst="rect">
            <a:avLst/>
          </a:prstGeom>
        </p:spPr>
      </p:pic>
    </p:spTree>
    <p:extLst>
      <p:ext uri="{BB962C8B-B14F-4D97-AF65-F5344CB8AC3E}">
        <p14:creationId xmlns:p14="http://schemas.microsoft.com/office/powerpoint/2010/main" val="1959792826"/>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DE0D3-61F8-401F-AF71-7827756DC33F}"/>
              </a:ext>
            </a:extLst>
          </p:cNvPr>
          <p:cNvSpPr>
            <a:spLocks noGrp="1"/>
          </p:cNvSpPr>
          <p:nvPr>
            <p:ph type="title"/>
          </p:nvPr>
        </p:nvSpPr>
        <p:spPr/>
        <p:txBody>
          <a:bodyPr/>
          <a:lstStyle/>
          <a:p>
            <a:r>
              <a:rPr lang="en-US" dirty="0">
                <a:solidFill>
                  <a:schemeClr val="accent1"/>
                </a:solidFill>
              </a:rPr>
              <a:t>Links to handouts</a:t>
            </a:r>
          </a:p>
        </p:txBody>
      </p:sp>
      <p:sp>
        <p:nvSpPr>
          <p:cNvPr id="3" name="Content Placeholder 2">
            <a:extLst>
              <a:ext uri="{FF2B5EF4-FFF2-40B4-BE49-F238E27FC236}">
                <a16:creationId xmlns:a16="http://schemas.microsoft.com/office/drawing/2014/main" id="{A5551CE8-B21B-4A1A-AB5A-765E8B2E61FE}"/>
              </a:ext>
            </a:extLst>
          </p:cNvPr>
          <p:cNvSpPr>
            <a:spLocks noGrp="1"/>
          </p:cNvSpPr>
          <p:nvPr>
            <p:ph idx="1"/>
          </p:nvPr>
        </p:nvSpPr>
        <p:spPr/>
        <p:txBody>
          <a:bodyPr/>
          <a:lstStyle/>
          <a:p>
            <a:r>
              <a:rPr lang="en-US" dirty="0"/>
              <a:t>Haven Hospice - 3 page bequest arrangements</a:t>
            </a:r>
          </a:p>
          <a:p>
            <a:pPr lvl="1"/>
            <a:r>
              <a:rPr lang="en-US" dirty="0">
                <a:hlinkClick r:id="rId3"/>
              </a:rPr>
              <a:t>http://futurefocus.net/Haven/HavenHospiceBequestArrangements.pdf</a:t>
            </a:r>
            <a:endParaRPr lang="en-US" dirty="0"/>
          </a:p>
          <a:p>
            <a:pPr lvl="1"/>
            <a:endParaRPr lang="en-US" dirty="0"/>
          </a:p>
          <a:p>
            <a:r>
              <a:rPr lang="en-US" dirty="0"/>
              <a:t>Haven Hospice – Bequest letter to attorney</a:t>
            </a:r>
          </a:p>
          <a:p>
            <a:pPr lvl="1"/>
            <a:r>
              <a:rPr lang="en-US" dirty="0">
                <a:hlinkClick r:id="rId4"/>
              </a:rPr>
              <a:t>http://futurefocus.net/Haven/HavenBequestLettertoAttorney.pdf</a:t>
            </a:r>
            <a:endParaRPr lang="en-US" dirty="0"/>
          </a:p>
          <a:p>
            <a:pPr marL="457200" lvl="1" indent="0">
              <a:buNone/>
            </a:pPr>
            <a:endParaRPr lang="en-US" dirty="0"/>
          </a:p>
        </p:txBody>
      </p:sp>
    </p:spTree>
    <p:extLst>
      <p:ext uri="{BB962C8B-B14F-4D97-AF65-F5344CB8AC3E}">
        <p14:creationId xmlns:p14="http://schemas.microsoft.com/office/powerpoint/2010/main" val="1911239990"/>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3BEF-D690-498E-9438-AF7BBABCE6F7}"/>
              </a:ext>
            </a:extLst>
          </p:cNvPr>
          <p:cNvSpPr>
            <a:spLocks noGrp="1"/>
          </p:cNvSpPr>
          <p:nvPr>
            <p:ph type="title"/>
          </p:nvPr>
        </p:nvSpPr>
        <p:spPr>
          <a:xfrm>
            <a:off x="838199" y="365125"/>
            <a:ext cx="10994571" cy="1325563"/>
          </a:xfrm>
        </p:spPr>
        <p:txBody>
          <a:bodyPr/>
          <a:lstStyle/>
          <a:p>
            <a:r>
              <a:rPr lang="en-US" dirty="0">
                <a:solidFill>
                  <a:schemeClr val="accent1"/>
                </a:solidFill>
              </a:rPr>
              <a:t>Creating an Omnipresent Legacy Bequest Program</a:t>
            </a:r>
          </a:p>
        </p:txBody>
      </p:sp>
      <p:sp>
        <p:nvSpPr>
          <p:cNvPr id="3" name="Content Placeholder 2">
            <a:extLst>
              <a:ext uri="{FF2B5EF4-FFF2-40B4-BE49-F238E27FC236}">
                <a16:creationId xmlns:a16="http://schemas.microsoft.com/office/drawing/2014/main" id="{8D7FF7BB-D494-41A1-844E-15835001A4F8}"/>
              </a:ext>
            </a:extLst>
          </p:cNvPr>
          <p:cNvSpPr>
            <a:spLocks noGrp="1"/>
          </p:cNvSpPr>
          <p:nvPr>
            <p:ph idx="1"/>
          </p:nvPr>
        </p:nvSpPr>
        <p:spPr/>
        <p:txBody>
          <a:bodyPr/>
          <a:lstStyle/>
          <a:p>
            <a:pPr marL="342900" indent="-342900"/>
            <a:r>
              <a:rPr lang="en-US" altLang="en-US" dirty="0"/>
              <a:t>Presentations:</a:t>
            </a:r>
          </a:p>
          <a:p>
            <a:pPr marL="914400" lvl="2" indent="0">
              <a:buNone/>
            </a:pPr>
            <a:r>
              <a:rPr lang="en-US" altLang="en-US" sz="2800" dirty="0">
                <a:hlinkClick r:id="rId4"/>
              </a:rPr>
              <a:t>www.nhpco.org/LAC2020</a:t>
            </a:r>
            <a:endParaRPr lang="en-US" altLang="en-US" sz="2800" dirty="0"/>
          </a:p>
          <a:p>
            <a:pPr marL="914400" lvl="2" indent="0">
              <a:buNone/>
            </a:pPr>
            <a:endParaRPr lang="en-US" altLang="en-US" sz="2800" dirty="0"/>
          </a:p>
          <a:p>
            <a:pPr marL="342900" indent="-342900"/>
            <a:r>
              <a:rPr lang="en-US" altLang="en-US" dirty="0"/>
              <a:t>Presenter contact information:</a:t>
            </a:r>
          </a:p>
          <a:p>
            <a:pPr marL="1261872" lvl="2" indent="-347472">
              <a:buFont typeface="Courier New" panose="02070309020205020404" pitchFamily="49" charset="0"/>
              <a:buChar char="o"/>
            </a:pPr>
            <a:r>
              <a:rPr lang="en-US" altLang="en-US" sz="2800" dirty="0"/>
              <a:t>James E. Connell FAHP, CSA</a:t>
            </a:r>
          </a:p>
          <a:p>
            <a:pPr marL="1261872" lvl="2" indent="-347472">
              <a:buFont typeface="Courier New" panose="02070309020205020404" pitchFamily="49" charset="0"/>
              <a:buChar char="o"/>
            </a:pPr>
            <a:r>
              <a:rPr lang="en-US" altLang="en-US" sz="2800" dirty="0"/>
              <a:t>Connell and Associates</a:t>
            </a:r>
          </a:p>
          <a:p>
            <a:pPr marL="1261872" lvl="2" indent="-347472">
              <a:buFont typeface="Courier New" panose="02070309020205020404" pitchFamily="49" charset="0"/>
              <a:buChar char="o"/>
            </a:pPr>
            <a:r>
              <a:rPr lang="en-US" altLang="en-US" sz="2800" dirty="0"/>
              <a:t>910-295-6800</a:t>
            </a:r>
          </a:p>
          <a:p>
            <a:pPr marL="1261872" lvl="2" indent="-347472">
              <a:buFont typeface="Courier New" panose="02070309020205020404" pitchFamily="49" charset="0"/>
              <a:buChar char="o"/>
            </a:pPr>
            <a:r>
              <a:rPr lang="en-US" altLang="en-US" sz="2800" dirty="0">
                <a:hlinkClick r:id="rId5"/>
              </a:rPr>
              <a:t>james@connellandassoc.com</a:t>
            </a:r>
            <a:r>
              <a:rPr lang="en-US" altLang="en-US" sz="2800" dirty="0"/>
              <a:t> </a:t>
            </a:r>
          </a:p>
          <a:p>
            <a:endParaRPr lang="en-US" dirty="0"/>
          </a:p>
        </p:txBody>
      </p:sp>
      <p:sp>
        <p:nvSpPr>
          <p:cNvPr id="4" name="Rectangle 3">
            <a:extLst>
              <a:ext uri="{FF2B5EF4-FFF2-40B4-BE49-F238E27FC236}">
                <a16:creationId xmlns:a16="http://schemas.microsoft.com/office/drawing/2014/main" id="{2834E39A-CABE-47A0-808C-F5DD03708127}"/>
              </a:ext>
            </a:extLst>
          </p:cNvPr>
          <p:cNvSpPr/>
          <p:nvPr/>
        </p:nvSpPr>
        <p:spPr>
          <a:xfrm rot="1298920">
            <a:off x="6977821" y="2415362"/>
            <a:ext cx="4158190" cy="1200329"/>
          </a:xfrm>
          <a:prstGeom prst="rect">
            <a:avLst/>
          </a:prstGeom>
          <a:noFill/>
        </p:spPr>
        <p:txBody>
          <a:bodyPr wrap="none" lIns="91440" tIns="45720" rIns="91440" bIns="45720">
            <a:spAutoFit/>
          </a:bodyPr>
          <a:lstStyle/>
          <a:p>
            <a:pPr algn="ctr"/>
            <a:r>
              <a:rPr lang="en-US" sz="72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Thank you</a:t>
            </a:r>
          </a:p>
        </p:txBody>
      </p:sp>
    </p:spTree>
    <p:extLst>
      <p:ext uri="{BB962C8B-B14F-4D97-AF65-F5344CB8AC3E}">
        <p14:creationId xmlns:p14="http://schemas.microsoft.com/office/powerpoint/2010/main" val="20580654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1C801E2F0CBC4E8518E769EBB29C34" ma:contentTypeVersion="12" ma:contentTypeDescription="Create a new document." ma:contentTypeScope="" ma:versionID="7b26f240570a8cc28b9b1158ff3094fd">
  <xsd:schema xmlns:xsd="http://www.w3.org/2001/XMLSchema" xmlns:xs="http://www.w3.org/2001/XMLSchema" xmlns:p="http://schemas.microsoft.com/office/2006/metadata/properties" xmlns:ns2="769e4be3-865e-402b-9936-3344b59cfdf9" xmlns:ns3="bac72594-2e55-4534-8a6c-47b9bf6bc2b6" targetNamespace="http://schemas.microsoft.com/office/2006/metadata/properties" ma:root="true" ma:fieldsID="0d5edad8567ebcbe44d9b3533ab6841f" ns2:_="" ns3:_="">
    <xsd:import namespace="769e4be3-865e-402b-9936-3344b59cfdf9"/>
    <xsd:import namespace="bac72594-2e55-4534-8a6c-47b9bf6bc2b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AutoKeyPoints" minOccurs="0"/>
                <xsd:element ref="ns2:MediaServiceKeyPoints" minOccurs="0"/>
                <xsd:element ref="ns2:MediaServiceLocation"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9e4be3-865e-402b-9936-3344b59cfd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c72594-2e55-4534-8a6c-47b9bf6bc2b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BBDFEDD-EC61-427A-8841-F7414BB7E2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9e4be3-865e-402b-9936-3344b59cfdf9"/>
    <ds:schemaRef ds:uri="bac72594-2e55-4534-8a6c-47b9bf6bc2b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CF047D7-9FC0-4999-9B7B-B538B9A5333B}">
  <ds:schemaRefs>
    <ds:schemaRef ds:uri="bac72594-2e55-4534-8a6c-47b9bf6bc2b6"/>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http://purl.org/dc/elements/1.1/"/>
    <ds:schemaRef ds:uri="769e4be3-865e-402b-9936-3344b59cfdf9"/>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FBC8080F-1B32-4F02-BFC4-E529123582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6836</TotalTime>
  <Words>11058</Words>
  <Application>Microsoft Office PowerPoint</Application>
  <PresentationFormat>Widescreen</PresentationFormat>
  <Paragraphs>1018</Paragraphs>
  <Slides>54</Slides>
  <Notes>54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54</vt:i4>
      </vt:variant>
    </vt:vector>
  </HeadingPairs>
  <TitlesOfParts>
    <vt:vector size="63" baseType="lpstr">
      <vt:lpstr>Arial</vt:lpstr>
      <vt:lpstr>Calibri</vt:lpstr>
      <vt:lpstr>Calibri Light</vt:lpstr>
      <vt:lpstr>Courier New</vt:lpstr>
      <vt:lpstr>Impact</vt:lpstr>
      <vt:lpstr>Tahoma</vt:lpstr>
      <vt:lpstr>Wingdings</vt:lpstr>
      <vt:lpstr>Custom Design</vt:lpstr>
      <vt:lpstr>Office Theme</vt:lpstr>
      <vt:lpstr>Creating an Omnipresent Legacy Bequest Program</vt:lpstr>
      <vt:lpstr>Woman leaves $13M fortune to pet cat</vt:lpstr>
      <vt:lpstr>Agenda </vt:lpstr>
      <vt:lpstr>PowerPoint Presentation</vt:lpstr>
      <vt:lpstr>Love takes action – agape https://www.newyorklife.com/who-we-are/agape</vt:lpstr>
      <vt:lpstr>“….act on your love….. so looking back…you got it right”</vt:lpstr>
      <vt:lpstr>America’s estate planning</vt:lpstr>
      <vt:lpstr>Three parts to a successful bequest program</vt:lpstr>
      <vt:lpstr>Life cycle giving</vt:lpstr>
      <vt:lpstr>Three kinds of gifts</vt:lpstr>
      <vt:lpstr>Blended gift strategies</vt:lpstr>
      <vt:lpstr>Estate tax basics</vt:lpstr>
      <vt:lpstr>Traditional   VS   Planned Gifts</vt:lpstr>
      <vt:lpstr>Traditional   VS   Planned Giving </vt:lpstr>
      <vt:lpstr>PG return on investment</vt:lpstr>
      <vt:lpstr>PowerPoint Presentation</vt:lpstr>
      <vt:lpstr>Demographic will drive  charitable giving</vt:lpstr>
      <vt:lpstr>Demographic will drive  charitable giving</vt:lpstr>
      <vt:lpstr>Bequest facts and figures</vt:lpstr>
      <vt:lpstr>Finding and soliciting prospects</vt:lpstr>
      <vt:lpstr>Indicator grid for building a list to be interviewed</vt:lpstr>
      <vt:lpstr>Freedman bequest study summary</vt:lpstr>
      <vt:lpstr>Mommy, “Where do bequests  come from”</vt:lpstr>
      <vt:lpstr>Lifetime predictors of post- mortem charitable bequests</vt:lpstr>
      <vt:lpstr>Factors predicting when charitable plans are added</vt:lpstr>
      <vt:lpstr>Factors predicting when charitable plans are dropped</vt:lpstr>
      <vt:lpstr>Treasure Coast Hospice 70% revenue from 19 estate</vt:lpstr>
      <vt:lpstr>Website survey</vt:lpstr>
      <vt:lpstr>Website survey</vt:lpstr>
      <vt:lpstr>Website survey</vt:lpstr>
      <vt:lpstr>Bequest &amp; Legacy Society</vt:lpstr>
      <vt:lpstr>Bequests overcome fears and  emotional barriers</vt:lpstr>
      <vt:lpstr>PowerPoint Presentation</vt:lpstr>
      <vt:lpstr>Gifts by will, trust or beneficiary designation</vt:lpstr>
      <vt:lpstr> Gifts by will, trust or beneficiary designation</vt:lpstr>
      <vt:lpstr> Gifts by will, trust or beneficiary designation</vt:lpstr>
      <vt:lpstr> Gifts by will, trust or beneficiary designation</vt:lpstr>
      <vt:lpstr>Hospice beneficiary</vt:lpstr>
      <vt:lpstr>Haven Hospice beneficiary download language</vt:lpstr>
      <vt:lpstr>Haven Hospice beneficiary download language</vt:lpstr>
      <vt:lpstr>Haven Hospice beneficiary download language</vt:lpstr>
      <vt:lpstr>Haven Hospice beneficiary download language -insurance</vt:lpstr>
      <vt:lpstr>FreeWill.com</vt:lpstr>
      <vt:lpstr>Recognition and Stewardship</vt:lpstr>
      <vt:lpstr>Simple marketing opportunities</vt:lpstr>
      <vt:lpstr> Simple marketing opportunities</vt:lpstr>
      <vt:lpstr>Simple marketing opportunities</vt:lpstr>
      <vt:lpstr>Simple marketing opportunities</vt:lpstr>
      <vt:lpstr>Simple marketing opportunities</vt:lpstr>
      <vt:lpstr>Simple marketing opportunities </vt:lpstr>
      <vt:lpstr>Exposure and recognition</vt:lpstr>
      <vt:lpstr>Web site providers</vt:lpstr>
      <vt:lpstr>Links to handouts</vt:lpstr>
      <vt:lpstr>Creating an Omnipresent Legacy Bequest Program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Wanda Allen</dc:creator>
  <cp:lastModifiedBy>James Connell</cp:lastModifiedBy>
  <cp:revision>214</cp:revision>
  <cp:lastPrinted>2020-02-19T18:23:05Z</cp:lastPrinted>
  <dcterms:created xsi:type="dcterms:W3CDTF">2019-05-13T15:17:12Z</dcterms:created>
  <dcterms:modified xsi:type="dcterms:W3CDTF">2020-03-27T13:34:32Z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0x010100451C801E2F0CBC4E8518E769EBB29C34</vt:lpwstr>
  </property>
</Properties>
</file>