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854" r:id="rId2"/>
  </p:sldMasterIdLst>
  <p:notesMasterIdLst>
    <p:notesMasterId r:id="rId40"/>
  </p:notesMasterIdLst>
  <p:handoutMasterIdLst>
    <p:handoutMasterId r:id="rId41"/>
  </p:handoutMasterIdLst>
  <p:sldIdLst>
    <p:sldId id="317" r:id="rId3"/>
    <p:sldId id="385" r:id="rId4"/>
    <p:sldId id="386" r:id="rId5"/>
    <p:sldId id="379" r:id="rId6"/>
    <p:sldId id="375" r:id="rId7"/>
    <p:sldId id="381" r:id="rId8"/>
    <p:sldId id="382" r:id="rId9"/>
    <p:sldId id="383" r:id="rId10"/>
    <p:sldId id="347" r:id="rId11"/>
    <p:sldId id="316" r:id="rId12"/>
    <p:sldId id="334" r:id="rId13"/>
    <p:sldId id="346" r:id="rId14"/>
    <p:sldId id="321" r:id="rId15"/>
    <p:sldId id="376" r:id="rId16"/>
    <p:sldId id="361" r:id="rId17"/>
    <p:sldId id="363" r:id="rId18"/>
    <p:sldId id="380" r:id="rId19"/>
    <p:sldId id="337" r:id="rId20"/>
    <p:sldId id="345" r:id="rId21"/>
    <p:sldId id="364" r:id="rId22"/>
    <p:sldId id="344" r:id="rId23"/>
    <p:sldId id="356" r:id="rId24"/>
    <p:sldId id="323" r:id="rId25"/>
    <p:sldId id="338" r:id="rId26"/>
    <p:sldId id="339" r:id="rId27"/>
    <p:sldId id="322" r:id="rId28"/>
    <p:sldId id="341" r:id="rId29"/>
    <p:sldId id="342" r:id="rId30"/>
    <p:sldId id="343" r:id="rId31"/>
    <p:sldId id="374" r:id="rId32"/>
    <p:sldId id="373" r:id="rId33"/>
    <p:sldId id="372" r:id="rId34"/>
    <p:sldId id="367" r:id="rId35"/>
    <p:sldId id="371" r:id="rId36"/>
    <p:sldId id="384" r:id="rId37"/>
    <p:sldId id="378" r:id="rId38"/>
    <p:sldId id="365" r:id="rId39"/>
  </p:sldIdLst>
  <p:sldSz cx="9144000" cy="6858000" type="screen4x3"/>
  <p:notesSz cx="7016750" cy="930275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9">
          <p15:clr>
            <a:srgbClr val="A4A3A4"/>
          </p15:clr>
        </p15:guide>
        <p15:guide id="2" orient="horz" pos="2506">
          <p15:clr>
            <a:srgbClr val="A4A3A4"/>
          </p15:clr>
        </p15:guide>
        <p15:guide id="3" orient="horz" pos="3103">
          <p15:clr>
            <a:srgbClr val="A4A3A4"/>
          </p15:clr>
        </p15:guide>
        <p15:guide id="4" orient="horz" pos="1593">
          <p15:clr>
            <a:srgbClr val="A4A3A4"/>
          </p15:clr>
        </p15:guide>
        <p15:guide id="5" pos="2880">
          <p15:clr>
            <a:srgbClr val="A4A3A4"/>
          </p15:clr>
        </p15:guide>
        <p15:guide id="6" pos="1530">
          <p15:clr>
            <a:srgbClr val="A4A3A4"/>
          </p15:clr>
        </p15:guide>
        <p15:guide id="7" pos="5624">
          <p15:clr>
            <a:srgbClr val="A4A3A4"/>
          </p15:clr>
        </p15:guide>
      </p15:sldGuideLst>
    </p:ext>
    <p:ext uri="{2D200454-40CA-4A62-9FC3-DE9A4176ACB9}">
      <p15:notesGuideLst xmlns:p15="http://schemas.microsoft.com/office/powerpoint/2012/main">
        <p15:guide id="1" orient="horz" pos="2930">
          <p15:clr>
            <a:srgbClr val="A4A3A4"/>
          </p15:clr>
        </p15:guide>
        <p15:guide id="2" pos="221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2B2B2"/>
    <a:srgbClr val="FFFFCC"/>
    <a:srgbClr val="808080"/>
    <a:srgbClr val="74868C"/>
    <a:srgbClr val="DDDDDD"/>
    <a:srgbClr val="01415B"/>
    <a:srgbClr val="93887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576" autoAdjust="0"/>
    <p:restoredTop sz="86460" autoAdjust="0"/>
  </p:normalViewPr>
  <p:slideViewPr>
    <p:cSldViewPr snapToGrid="0">
      <p:cViewPr varScale="1">
        <p:scale>
          <a:sx n="90" d="100"/>
          <a:sy n="90" d="100"/>
        </p:scale>
        <p:origin x="1788" y="90"/>
      </p:cViewPr>
      <p:guideLst>
        <p:guide orient="horz" pos="2169"/>
        <p:guide orient="horz" pos="2506"/>
        <p:guide orient="horz" pos="3103"/>
        <p:guide orient="horz" pos="1593"/>
        <p:guide pos="2880"/>
        <p:guide pos="1530"/>
        <p:guide pos="5624"/>
      </p:guideLst>
    </p:cSldViewPr>
  </p:slideViewPr>
  <p:outlineViewPr>
    <p:cViewPr>
      <p:scale>
        <a:sx n="33" d="100"/>
        <a:sy n="33" d="100"/>
      </p:scale>
      <p:origin x="0" y="-27024"/>
    </p:cViewPr>
  </p:outlineViewPr>
  <p:notesTextViewPr>
    <p:cViewPr>
      <p:scale>
        <a:sx n="100" d="100"/>
        <a:sy n="100" d="100"/>
      </p:scale>
      <p:origin x="0" y="0"/>
    </p:cViewPr>
  </p:notesTextViewPr>
  <p:sorterViewPr>
    <p:cViewPr varScale="1">
      <p:scale>
        <a:sx n="100" d="100"/>
        <a:sy n="100" d="100"/>
      </p:scale>
      <p:origin x="0" y="0"/>
    </p:cViewPr>
  </p:sorterViewPr>
  <p:notesViewPr>
    <p:cSldViewPr snapToGrid="0">
      <p:cViewPr varScale="1">
        <p:scale>
          <a:sx n="67" d="100"/>
          <a:sy n="67" d="100"/>
        </p:scale>
        <p:origin x="3276" y="90"/>
      </p:cViewPr>
      <p:guideLst>
        <p:guide orient="horz" pos="2930"/>
        <p:guide pos="221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62" name="Rectangle 2"/>
          <p:cNvSpPr>
            <a:spLocks noGrp="1" noChangeArrowheads="1"/>
          </p:cNvSpPr>
          <p:nvPr>
            <p:ph type="hdr" sz="quarter"/>
          </p:nvPr>
        </p:nvSpPr>
        <p:spPr bwMode="auto">
          <a:xfrm>
            <a:off x="0" y="0"/>
            <a:ext cx="3749675" cy="884238"/>
          </a:xfrm>
          <a:prstGeom prst="rect">
            <a:avLst/>
          </a:prstGeom>
          <a:noFill/>
          <a:ln>
            <a:noFill/>
          </a:ln>
          <a:effectLst/>
          <a:extLst/>
        </p:spPr>
        <p:txBody>
          <a:bodyPr vert="horz" wrap="square" lIns="92358" tIns="46179" rIns="92358" bIns="46179" numCol="1" anchor="t" anchorCtr="0" compatLnSpc="1">
            <a:prstTxWarp prst="textNoShape">
              <a:avLst/>
            </a:prstTxWarp>
          </a:bodyPr>
          <a:lstStyle>
            <a:lvl1pPr eaLnBrk="1" hangingPunct="1">
              <a:defRPr sz="1200" b="1" i="1">
                <a:latin typeface="Arial" charset="0"/>
                <a:ea typeface="+mn-ea"/>
              </a:defRPr>
            </a:lvl1pPr>
          </a:lstStyle>
          <a:p>
            <a:pPr>
              <a:defRPr/>
            </a:pPr>
            <a:r>
              <a:rPr lang="en-US"/>
              <a:t>“IRA Rollover Strategies and Options”</a:t>
            </a:r>
          </a:p>
          <a:p>
            <a:pPr>
              <a:defRPr/>
            </a:pPr>
            <a:r>
              <a:rPr lang="en-US" b="0" i="0"/>
              <a:t>Association of Fund Raising Professionals</a:t>
            </a:r>
          </a:p>
          <a:p>
            <a:pPr>
              <a:defRPr/>
            </a:pPr>
            <a:r>
              <a:rPr lang="en-US" b="0" i="0"/>
              <a:t>Central PA chapter</a:t>
            </a:r>
          </a:p>
          <a:p>
            <a:pPr>
              <a:defRPr/>
            </a:pPr>
            <a:endParaRPr lang="en-US" b="0" i="0"/>
          </a:p>
          <a:p>
            <a:pPr>
              <a:defRPr/>
            </a:pPr>
            <a:endParaRPr lang="en-US" b="0" i="0"/>
          </a:p>
          <a:p>
            <a:pPr>
              <a:defRPr/>
            </a:pPr>
            <a:endParaRPr lang="en-US" b="0" i="0"/>
          </a:p>
          <a:p>
            <a:pPr>
              <a:defRPr/>
            </a:pPr>
            <a:endParaRPr lang="en-US" b="0" i="0"/>
          </a:p>
        </p:txBody>
      </p:sp>
      <p:sp>
        <p:nvSpPr>
          <p:cNvPr id="92163" name="Rectangle 3"/>
          <p:cNvSpPr>
            <a:spLocks noGrp="1" noChangeArrowheads="1"/>
          </p:cNvSpPr>
          <p:nvPr>
            <p:ph type="dt" sz="quarter" idx="1"/>
          </p:nvPr>
        </p:nvSpPr>
        <p:spPr bwMode="auto">
          <a:xfrm>
            <a:off x="3975100" y="0"/>
            <a:ext cx="3040063" cy="465138"/>
          </a:xfrm>
          <a:prstGeom prst="rect">
            <a:avLst/>
          </a:prstGeom>
          <a:noFill/>
          <a:ln>
            <a:noFill/>
          </a:ln>
          <a:effectLst/>
          <a:extLst/>
        </p:spPr>
        <p:txBody>
          <a:bodyPr vert="horz" wrap="square" lIns="92358" tIns="46179" rIns="92358" bIns="46179" numCol="1" anchor="t" anchorCtr="0" compatLnSpc="1">
            <a:prstTxWarp prst="textNoShape">
              <a:avLst/>
            </a:prstTxWarp>
          </a:bodyPr>
          <a:lstStyle>
            <a:lvl1pPr algn="r" eaLnBrk="1" hangingPunct="1">
              <a:defRPr sz="1200">
                <a:latin typeface="Arial" charset="0"/>
                <a:ea typeface="+mn-ea"/>
              </a:defRPr>
            </a:lvl1pPr>
          </a:lstStyle>
          <a:p>
            <a:pPr>
              <a:defRPr/>
            </a:pPr>
            <a:r>
              <a:rPr lang="en-US"/>
              <a:t>October, 2016</a:t>
            </a:r>
          </a:p>
        </p:txBody>
      </p:sp>
      <p:sp>
        <p:nvSpPr>
          <p:cNvPr id="92164" name="Rectangle 4"/>
          <p:cNvSpPr>
            <a:spLocks noGrp="1" noChangeArrowheads="1"/>
          </p:cNvSpPr>
          <p:nvPr>
            <p:ph type="ftr" sz="quarter" idx="2"/>
          </p:nvPr>
        </p:nvSpPr>
        <p:spPr bwMode="auto">
          <a:xfrm>
            <a:off x="0" y="8836025"/>
            <a:ext cx="3619500" cy="465138"/>
          </a:xfrm>
          <a:prstGeom prst="rect">
            <a:avLst/>
          </a:prstGeom>
          <a:noFill/>
          <a:ln>
            <a:noFill/>
          </a:ln>
          <a:effectLst/>
          <a:extLst/>
        </p:spPr>
        <p:txBody>
          <a:bodyPr vert="horz" wrap="square" lIns="92358" tIns="46179" rIns="92358" bIns="46179" numCol="1" anchor="b" anchorCtr="0" compatLnSpc="1">
            <a:prstTxWarp prst="textNoShape">
              <a:avLst/>
            </a:prstTxWarp>
          </a:bodyPr>
          <a:lstStyle>
            <a:lvl1pPr eaLnBrk="1" hangingPunct="1">
              <a:defRPr sz="900">
                <a:latin typeface="Arial" charset="0"/>
                <a:ea typeface="+mn-ea"/>
              </a:defRPr>
            </a:lvl1pPr>
          </a:lstStyle>
          <a:p>
            <a:pPr>
              <a:defRPr/>
            </a:pPr>
            <a:r>
              <a:rPr lang="en-US"/>
              <a:t>James E. Connell FAHP, CSA</a:t>
            </a:r>
          </a:p>
          <a:p>
            <a:pPr>
              <a:defRPr/>
            </a:pPr>
            <a:r>
              <a:rPr lang="en-US"/>
              <a:t>Charitable Estate and Gift Planning Specialists</a:t>
            </a:r>
          </a:p>
          <a:p>
            <a:pPr>
              <a:defRPr/>
            </a:pPr>
            <a:r>
              <a:rPr lang="en-US"/>
              <a:t>Box 3335, Pinehurst, North Carolina 28374-3335</a:t>
            </a:r>
          </a:p>
          <a:p>
            <a:pPr>
              <a:defRPr/>
            </a:pPr>
            <a:r>
              <a:rPr lang="en-US"/>
              <a:t>Phone 910-295-6800 …. Fax 910-295-6866</a:t>
            </a:r>
          </a:p>
          <a:p>
            <a:pPr>
              <a:defRPr/>
            </a:pPr>
            <a:r>
              <a:rPr lang="en-US"/>
              <a:t>e-mail:  jec42644@aol.com  Internet: www.connellandassoc.com</a:t>
            </a:r>
          </a:p>
          <a:p>
            <a:pPr>
              <a:defRPr/>
            </a:pPr>
            <a:r>
              <a:rPr lang="en-US"/>
              <a:t>“Building Endowments for American Charities”</a:t>
            </a:r>
            <a:endParaRPr lang="en-US" sz="1200"/>
          </a:p>
        </p:txBody>
      </p:sp>
      <p:sp>
        <p:nvSpPr>
          <p:cNvPr id="92165" name="Rectangle 5"/>
          <p:cNvSpPr>
            <a:spLocks noGrp="1" noChangeArrowheads="1"/>
          </p:cNvSpPr>
          <p:nvPr>
            <p:ph type="sldNum" sz="quarter" idx="3"/>
          </p:nvPr>
        </p:nvSpPr>
        <p:spPr bwMode="auto">
          <a:xfrm>
            <a:off x="3975100" y="8836025"/>
            <a:ext cx="3040063" cy="465138"/>
          </a:xfrm>
          <a:prstGeom prst="rect">
            <a:avLst/>
          </a:prstGeom>
          <a:noFill/>
          <a:ln>
            <a:noFill/>
          </a:ln>
          <a:effectLst/>
          <a:extLst/>
        </p:spPr>
        <p:txBody>
          <a:bodyPr vert="horz" wrap="square" lIns="92358" tIns="46179" rIns="92358" bIns="46179" numCol="1" anchor="b" anchorCtr="0" compatLnSpc="1">
            <a:prstTxWarp prst="textNoShape">
              <a:avLst/>
            </a:prstTxWarp>
          </a:bodyPr>
          <a:lstStyle>
            <a:lvl1pPr algn="r" eaLnBrk="1" hangingPunct="1">
              <a:defRPr sz="1200"/>
            </a:lvl1pPr>
          </a:lstStyle>
          <a:p>
            <a:pPr>
              <a:defRPr/>
            </a:pPr>
            <a:r>
              <a:rPr lang="en-US" altLang="en-US"/>
              <a:t>Page…..</a:t>
            </a:r>
            <a:fld id="{AC5A440A-FFEC-43FE-B3F4-A4B9C77F289F}" type="slidenum">
              <a:rPr lang="en-US" altLang="en-US" smtClean="0"/>
              <a:pPr>
                <a:defRPr/>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40063" cy="465138"/>
          </a:xfrm>
          <a:prstGeom prst="rect">
            <a:avLst/>
          </a:prstGeom>
          <a:noFill/>
          <a:ln>
            <a:noFill/>
          </a:ln>
          <a:effectLst/>
          <a:extLst/>
        </p:spPr>
        <p:txBody>
          <a:bodyPr vert="horz" wrap="square" lIns="92358" tIns="46179" rIns="92358" bIns="46179" numCol="1" anchor="t" anchorCtr="0" compatLnSpc="1">
            <a:prstTxWarp prst="textNoShape">
              <a:avLst/>
            </a:prstTxWarp>
          </a:bodyPr>
          <a:lstStyle>
            <a:lvl1pPr eaLnBrk="1" hangingPunct="1">
              <a:defRPr sz="1200">
                <a:latin typeface="Arial" charset="0"/>
                <a:ea typeface="+mn-ea"/>
              </a:defRPr>
            </a:lvl1pPr>
          </a:lstStyle>
          <a:p>
            <a:pPr>
              <a:defRPr/>
            </a:pPr>
            <a:endParaRPr lang="en-US"/>
          </a:p>
        </p:txBody>
      </p:sp>
      <p:sp>
        <p:nvSpPr>
          <p:cNvPr id="3075" name="Rectangle 3"/>
          <p:cNvSpPr>
            <a:spLocks noGrp="1" noChangeArrowheads="1"/>
          </p:cNvSpPr>
          <p:nvPr>
            <p:ph type="dt" idx="1"/>
          </p:nvPr>
        </p:nvSpPr>
        <p:spPr bwMode="auto">
          <a:xfrm>
            <a:off x="3975100" y="0"/>
            <a:ext cx="3040063" cy="465138"/>
          </a:xfrm>
          <a:prstGeom prst="rect">
            <a:avLst/>
          </a:prstGeom>
          <a:noFill/>
          <a:ln>
            <a:noFill/>
          </a:ln>
          <a:effectLst/>
          <a:extLst/>
        </p:spPr>
        <p:txBody>
          <a:bodyPr vert="horz" wrap="square" lIns="92358" tIns="46179" rIns="92358" bIns="46179" numCol="1" anchor="t" anchorCtr="0" compatLnSpc="1">
            <a:prstTxWarp prst="textNoShape">
              <a:avLst/>
            </a:prstTxWarp>
          </a:bodyPr>
          <a:lstStyle>
            <a:lvl1pPr algn="r" eaLnBrk="1" hangingPunct="1">
              <a:defRPr sz="1200">
                <a:latin typeface="Arial" charset="0"/>
                <a:ea typeface="+mn-ea"/>
              </a:defRPr>
            </a:lvl1pPr>
          </a:lstStyle>
          <a:p>
            <a:pPr>
              <a:defRPr/>
            </a:pPr>
            <a:endParaRPr lang="en-US"/>
          </a:p>
        </p:txBody>
      </p:sp>
      <p:sp>
        <p:nvSpPr>
          <p:cNvPr id="26628" name="Rectangle 4"/>
          <p:cNvSpPr>
            <a:spLocks noRot="1" noChangeArrowheads="1" noTextEdit="1"/>
          </p:cNvSpPr>
          <p:nvPr>
            <p:ph type="sldImg" idx="2"/>
          </p:nvPr>
        </p:nvSpPr>
        <p:spPr bwMode="auto">
          <a:xfrm>
            <a:off x="1182688" y="696913"/>
            <a:ext cx="4651375" cy="34893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p:cNvSpPr>
            <a:spLocks noGrp="1" noChangeArrowheads="1"/>
          </p:cNvSpPr>
          <p:nvPr>
            <p:ph type="body" sz="quarter" idx="3"/>
          </p:nvPr>
        </p:nvSpPr>
        <p:spPr bwMode="auto">
          <a:xfrm>
            <a:off x="701675" y="4419600"/>
            <a:ext cx="5613400" cy="4186238"/>
          </a:xfrm>
          <a:prstGeom prst="rect">
            <a:avLst/>
          </a:prstGeom>
          <a:noFill/>
          <a:ln>
            <a:noFill/>
          </a:ln>
          <a:effectLst/>
          <a:extLst/>
        </p:spPr>
        <p:txBody>
          <a:bodyPr vert="horz" wrap="square" lIns="92358" tIns="46179" rIns="92358" bIns="4617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p:cNvSpPr>
            <a:spLocks noGrp="1" noChangeArrowheads="1"/>
          </p:cNvSpPr>
          <p:nvPr>
            <p:ph type="ftr" sz="quarter" idx="4"/>
          </p:nvPr>
        </p:nvSpPr>
        <p:spPr bwMode="auto">
          <a:xfrm>
            <a:off x="0" y="8836025"/>
            <a:ext cx="3040063" cy="465138"/>
          </a:xfrm>
          <a:prstGeom prst="rect">
            <a:avLst/>
          </a:prstGeom>
          <a:noFill/>
          <a:ln>
            <a:noFill/>
          </a:ln>
          <a:effectLst/>
          <a:extLst/>
        </p:spPr>
        <p:txBody>
          <a:bodyPr vert="horz" wrap="square" lIns="92358" tIns="46179" rIns="92358" bIns="46179" numCol="1" anchor="b" anchorCtr="0" compatLnSpc="1">
            <a:prstTxWarp prst="textNoShape">
              <a:avLst/>
            </a:prstTxWarp>
          </a:bodyPr>
          <a:lstStyle>
            <a:lvl1pPr eaLnBrk="1" hangingPunct="1">
              <a:defRPr sz="1200">
                <a:latin typeface="Arial" charset="0"/>
                <a:ea typeface="+mn-ea"/>
              </a:defRPr>
            </a:lvl1pPr>
          </a:lstStyle>
          <a:p>
            <a:pPr>
              <a:defRPr/>
            </a:pPr>
            <a:endParaRPr lang="en-US"/>
          </a:p>
        </p:txBody>
      </p:sp>
      <p:sp>
        <p:nvSpPr>
          <p:cNvPr id="3079" name="Rectangle 7"/>
          <p:cNvSpPr>
            <a:spLocks noGrp="1" noChangeArrowheads="1"/>
          </p:cNvSpPr>
          <p:nvPr>
            <p:ph type="sldNum" sz="quarter" idx="5"/>
          </p:nvPr>
        </p:nvSpPr>
        <p:spPr bwMode="auto">
          <a:xfrm>
            <a:off x="3975100" y="8836025"/>
            <a:ext cx="3040063" cy="465138"/>
          </a:xfrm>
          <a:prstGeom prst="rect">
            <a:avLst/>
          </a:prstGeom>
          <a:noFill/>
          <a:ln>
            <a:noFill/>
          </a:ln>
          <a:effectLst/>
          <a:extLst/>
        </p:spPr>
        <p:txBody>
          <a:bodyPr vert="horz" wrap="square" lIns="92358" tIns="46179" rIns="92358" bIns="46179" numCol="1" anchor="b" anchorCtr="0" compatLnSpc="1">
            <a:prstTxWarp prst="textNoShape">
              <a:avLst/>
            </a:prstTxWarp>
          </a:bodyPr>
          <a:lstStyle>
            <a:lvl1pPr algn="r" eaLnBrk="1" hangingPunct="1">
              <a:defRPr sz="1200"/>
            </a:lvl1pPr>
          </a:lstStyle>
          <a:p>
            <a:pPr>
              <a:defRPr/>
            </a:pPr>
            <a:fld id="{CB0E4961-9101-4E96-A88D-68BB4C973BC5}"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7"/>
          <p:cNvSpPr>
            <a:spLocks noGrp="1" noChangeArrowheads="1"/>
          </p:cNvSpPr>
          <p:nvPr>
            <p:ph type="sldNum" sz="quarter" idx="5"/>
          </p:nvPr>
        </p:nvSpPr>
        <p:spPr/>
        <p:txBody>
          <a:bodyPr/>
          <a:lstStyle>
            <a:lvl1pPr defTabSz="931308">
              <a:defRPr>
                <a:solidFill>
                  <a:schemeClr val="tx1"/>
                </a:solidFill>
                <a:latin typeface="Tahoma" pitchFamily="34" charset="0"/>
              </a:defRPr>
            </a:lvl1pPr>
            <a:lvl2pPr marL="742507" indent="-285580" defTabSz="931308">
              <a:defRPr>
                <a:solidFill>
                  <a:schemeClr val="tx1"/>
                </a:solidFill>
                <a:latin typeface="Tahoma" pitchFamily="34" charset="0"/>
              </a:defRPr>
            </a:lvl2pPr>
            <a:lvl3pPr marL="1142319" indent="-228464" defTabSz="931308">
              <a:defRPr>
                <a:solidFill>
                  <a:schemeClr val="tx1"/>
                </a:solidFill>
                <a:latin typeface="Tahoma" pitchFamily="34" charset="0"/>
              </a:defRPr>
            </a:lvl3pPr>
            <a:lvl4pPr marL="1599246" indent="-228464" defTabSz="931308">
              <a:defRPr>
                <a:solidFill>
                  <a:schemeClr val="tx1"/>
                </a:solidFill>
                <a:latin typeface="Tahoma" pitchFamily="34" charset="0"/>
              </a:defRPr>
            </a:lvl4pPr>
            <a:lvl5pPr marL="2056174" indent="-228464" defTabSz="931308">
              <a:defRPr>
                <a:solidFill>
                  <a:schemeClr val="tx1"/>
                </a:solidFill>
                <a:latin typeface="Tahoma" pitchFamily="34" charset="0"/>
              </a:defRPr>
            </a:lvl5pPr>
            <a:lvl6pPr marL="2513101" indent="-228464" defTabSz="931308" eaLnBrk="0" fontAlgn="base" hangingPunct="0">
              <a:spcBef>
                <a:spcPct val="0"/>
              </a:spcBef>
              <a:spcAft>
                <a:spcPct val="0"/>
              </a:spcAft>
              <a:defRPr>
                <a:solidFill>
                  <a:schemeClr val="tx1"/>
                </a:solidFill>
                <a:latin typeface="Tahoma" pitchFamily="34" charset="0"/>
              </a:defRPr>
            </a:lvl6pPr>
            <a:lvl7pPr marL="2970029" indent="-228464" defTabSz="931308" eaLnBrk="0" fontAlgn="base" hangingPunct="0">
              <a:spcBef>
                <a:spcPct val="0"/>
              </a:spcBef>
              <a:spcAft>
                <a:spcPct val="0"/>
              </a:spcAft>
              <a:defRPr>
                <a:solidFill>
                  <a:schemeClr val="tx1"/>
                </a:solidFill>
                <a:latin typeface="Tahoma" pitchFamily="34" charset="0"/>
              </a:defRPr>
            </a:lvl7pPr>
            <a:lvl8pPr marL="3426956" indent="-228464" defTabSz="931308" eaLnBrk="0" fontAlgn="base" hangingPunct="0">
              <a:spcBef>
                <a:spcPct val="0"/>
              </a:spcBef>
              <a:spcAft>
                <a:spcPct val="0"/>
              </a:spcAft>
              <a:defRPr>
                <a:solidFill>
                  <a:schemeClr val="tx1"/>
                </a:solidFill>
                <a:latin typeface="Tahoma" pitchFamily="34" charset="0"/>
              </a:defRPr>
            </a:lvl8pPr>
            <a:lvl9pPr marL="3883885" indent="-228464" defTabSz="931308" eaLnBrk="0" fontAlgn="base" hangingPunct="0">
              <a:spcBef>
                <a:spcPct val="0"/>
              </a:spcBef>
              <a:spcAft>
                <a:spcPct val="0"/>
              </a:spcAft>
              <a:defRPr>
                <a:solidFill>
                  <a:schemeClr val="tx1"/>
                </a:solidFill>
                <a:latin typeface="Tahoma" pitchFamily="34" charset="0"/>
              </a:defRPr>
            </a:lvl9pPr>
          </a:lstStyle>
          <a:p>
            <a:pPr fontAlgn="auto">
              <a:spcBef>
                <a:spcPts val="0"/>
              </a:spcBef>
              <a:spcAft>
                <a:spcPts val="0"/>
              </a:spcAft>
              <a:defRPr/>
            </a:pPr>
            <a:fld id="{2CC47121-2DB7-40D8-8F62-DF2B0FD5993C}" type="slidenum">
              <a:rPr lang="en-US" sz="1800" kern="0" smtClean="0">
                <a:solidFill>
                  <a:prstClr val="black"/>
                </a:solidFill>
                <a:latin typeface="Arial" charset="0"/>
              </a:rPr>
              <a:pPr fontAlgn="auto">
                <a:spcBef>
                  <a:spcPts val="0"/>
                </a:spcBef>
                <a:spcAft>
                  <a:spcPts val="0"/>
                </a:spcAft>
                <a:defRPr/>
              </a:pPr>
              <a:t>12</a:t>
            </a:fld>
            <a:endParaRPr lang="en-US" sz="1800" kern="0">
              <a:solidFill>
                <a:prstClr val="black"/>
              </a:solidFill>
              <a:latin typeface="Arial" charset="0"/>
            </a:endParaRPr>
          </a:p>
        </p:txBody>
      </p:sp>
      <p:sp>
        <p:nvSpPr>
          <p:cNvPr id="40963" name="Rectangle 2"/>
          <p:cNvSpPr>
            <a:spLocks noGrp="1" noRot="1" noChangeAspect="1" noChangeArrowheads="1" noTextEdit="1"/>
          </p:cNvSpPr>
          <p:nvPr>
            <p:ph type="sldImg"/>
          </p:nvPr>
        </p:nvSpPr>
        <p:spPr>
          <a:noFill/>
          <a:ln>
            <a:noFill/>
          </a:ln>
          <a:extLst>
            <a:ext uri="{91240B29-F687-4F45-9708-019B960494DF}">
              <a14:hiddenLine xmlns:a14="http://schemas.microsoft.com/office/drawing/2010/main" w="9525">
                <a:solidFill>
                  <a:srgbClr val="000000"/>
                </a:solidFill>
                <a:miter lim="800000"/>
                <a:headEnd/>
                <a:tailEnd/>
              </a14:hiddenLine>
            </a:ext>
          </a:extLst>
        </p:spPr>
      </p:sp>
      <p:sp>
        <p:nvSpPr>
          <p:cNvPr id="40964" name="Rectangle 3"/>
          <p:cNvSpPr>
            <a:spLocks noGrp="1" noChangeArrowheads="1"/>
          </p:cNvSpPr>
          <p:nvPr>
            <p:ph type="body" idx="1"/>
          </p:nvPr>
        </p:nvSpPr>
        <p:spPr>
          <a:xfrm>
            <a:off x="701675" y="4418013"/>
            <a:ext cx="5613400" cy="41862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While the IRA Chartable Rollover option for 2012 has been approved by the Senate it has yet to be fully approved by Congress.</a:t>
            </a:r>
          </a:p>
          <a:p>
            <a:endParaRPr lang="en-US" altLang="en-US">
              <a:latin typeface="Arial" panose="020B0604020202020204" pitchFamily="34" charset="0"/>
              <a:ea typeface="ＭＳ Ｐゴシック" panose="020B0600070205080204" pitchFamily="34" charset="-128"/>
            </a:endParaRPr>
          </a:p>
          <a:p>
            <a:r>
              <a:rPr lang="en-US" altLang="en-US">
                <a:latin typeface="Arial" panose="020B0604020202020204" pitchFamily="34" charset="0"/>
                <a:ea typeface="ＭＳ Ｐゴシック" panose="020B0600070205080204" pitchFamily="34" charset="-128"/>
              </a:rPr>
              <a:t>It allows individuals in the RMD years to transfer up to $100,000 to charity without reporting the transfer as income.  In essence  individuals receive the full benefit of a charitable deduction with having it  reported on their tax reports.</a:t>
            </a:r>
          </a:p>
          <a:p>
            <a:endParaRPr lang="en-US" altLang="en-US">
              <a:latin typeface="Arial" panose="020B0604020202020204" pitchFamily="34" charset="0"/>
              <a:ea typeface="ＭＳ Ｐゴシック" panose="020B0600070205080204" pitchFamily="34" charset="-128"/>
            </a:endParaRPr>
          </a:p>
          <a:p>
            <a:r>
              <a:rPr lang="en-US" altLang="en-US">
                <a:latin typeface="Arial" panose="020B0604020202020204" pitchFamily="34" charset="0"/>
                <a:ea typeface="ＭＳ Ｐゴシック" panose="020B0600070205080204" pitchFamily="34" charset="-128"/>
              </a:rPr>
              <a:t>The single largest category of potential  users of the  IRA rollover strategy are those with sufficient IRA balances but do not itemize their taxes.</a:t>
            </a:r>
          </a:p>
          <a:p>
            <a:endParaRPr lang="en-US" altLang="en-US">
              <a:latin typeface="Arial" panose="020B0604020202020204" pitchFamily="34" charset="0"/>
              <a:ea typeface="ＭＳ Ｐゴシック" panose="020B0600070205080204" pitchFamily="34" charset="-128"/>
            </a:endParaRPr>
          </a:p>
          <a:p>
            <a:r>
              <a:rPr lang="en-US" altLang="en-US">
                <a:latin typeface="Arial" panose="020B0604020202020204" pitchFamily="34" charset="0"/>
                <a:ea typeface="ＭＳ Ｐゴシック" panose="020B0600070205080204" pitchFamily="34" charset="-128"/>
              </a:rPr>
              <a:t>Only 32.5% of the 141 million tax returns filed by American taxpayers for the 2009 tax year (the latest year for which tax data has been released by the government) claimed itemized deductions (source: Internal Revenue Service). </a:t>
            </a:r>
          </a:p>
          <a:p>
            <a:endParaRPr lang="en-US" altLang="en-US">
              <a:latin typeface="Arial" panose="020B0604020202020204" pitchFamily="34" charset="0"/>
              <a:ea typeface="ＭＳ Ｐゴシック" panose="020B0600070205080204" pitchFamily="34" charset="-128"/>
            </a:endParaRPr>
          </a:p>
          <a:p>
            <a:r>
              <a:rPr lang="en-US" altLang="en-US">
                <a:latin typeface="Arial" panose="020B0604020202020204" pitchFamily="34" charset="0"/>
                <a:ea typeface="ＭＳ Ｐゴシック" panose="020B0600070205080204" pitchFamily="34" charset="-128"/>
              </a:rPr>
              <a:t>There are several additional rules to make an effective IRA rollover gift and individuals should consult their advisors for full details.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3"/>
          <p:cNvSpPr>
            <a:spLocks noGrp="1" noChangeArrowheads="1"/>
          </p:cNvSpPr>
          <p:nvPr>
            <p:ph type="dt" sz="quarter" idx="1"/>
          </p:nvPr>
        </p:nvSpPr>
        <p:spPr/>
        <p:txBody>
          <a:bodyPr/>
          <a:lstStyle>
            <a:lvl1pPr defTabSz="931308">
              <a:defRPr>
                <a:solidFill>
                  <a:schemeClr val="tx1"/>
                </a:solidFill>
                <a:latin typeface="Tahoma" pitchFamily="34" charset="0"/>
              </a:defRPr>
            </a:lvl1pPr>
            <a:lvl2pPr marL="742507" indent="-285580" defTabSz="931308">
              <a:defRPr>
                <a:solidFill>
                  <a:schemeClr val="tx1"/>
                </a:solidFill>
                <a:latin typeface="Tahoma" pitchFamily="34" charset="0"/>
              </a:defRPr>
            </a:lvl2pPr>
            <a:lvl3pPr marL="1142319" indent="-228464" defTabSz="931308">
              <a:defRPr>
                <a:solidFill>
                  <a:schemeClr val="tx1"/>
                </a:solidFill>
                <a:latin typeface="Tahoma" pitchFamily="34" charset="0"/>
              </a:defRPr>
            </a:lvl3pPr>
            <a:lvl4pPr marL="1599246" indent="-228464" defTabSz="931308">
              <a:defRPr>
                <a:solidFill>
                  <a:schemeClr val="tx1"/>
                </a:solidFill>
                <a:latin typeface="Tahoma" pitchFamily="34" charset="0"/>
              </a:defRPr>
            </a:lvl4pPr>
            <a:lvl5pPr marL="2056174" indent="-228464" defTabSz="931308">
              <a:defRPr>
                <a:solidFill>
                  <a:schemeClr val="tx1"/>
                </a:solidFill>
                <a:latin typeface="Tahoma" pitchFamily="34" charset="0"/>
              </a:defRPr>
            </a:lvl5pPr>
            <a:lvl6pPr marL="2513101" indent="-228464" defTabSz="931308" eaLnBrk="0" fontAlgn="base" hangingPunct="0">
              <a:spcBef>
                <a:spcPct val="0"/>
              </a:spcBef>
              <a:spcAft>
                <a:spcPct val="0"/>
              </a:spcAft>
              <a:defRPr>
                <a:solidFill>
                  <a:schemeClr val="tx1"/>
                </a:solidFill>
                <a:latin typeface="Tahoma" pitchFamily="34" charset="0"/>
              </a:defRPr>
            </a:lvl6pPr>
            <a:lvl7pPr marL="2970029" indent="-228464" defTabSz="931308" eaLnBrk="0" fontAlgn="base" hangingPunct="0">
              <a:spcBef>
                <a:spcPct val="0"/>
              </a:spcBef>
              <a:spcAft>
                <a:spcPct val="0"/>
              </a:spcAft>
              <a:defRPr>
                <a:solidFill>
                  <a:schemeClr val="tx1"/>
                </a:solidFill>
                <a:latin typeface="Tahoma" pitchFamily="34" charset="0"/>
              </a:defRPr>
            </a:lvl7pPr>
            <a:lvl8pPr marL="3426956" indent="-228464" defTabSz="931308" eaLnBrk="0" fontAlgn="base" hangingPunct="0">
              <a:spcBef>
                <a:spcPct val="0"/>
              </a:spcBef>
              <a:spcAft>
                <a:spcPct val="0"/>
              </a:spcAft>
              <a:defRPr>
                <a:solidFill>
                  <a:schemeClr val="tx1"/>
                </a:solidFill>
                <a:latin typeface="Tahoma" pitchFamily="34" charset="0"/>
              </a:defRPr>
            </a:lvl8pPr>
            <a:lvl9pPr marL="3883885" indent="-228464" defTabSz="931308" eaLnBrk="0" fontAlgn="base" hangingPunct="0">
              <a:spcBef>
                <a:spcPct val="0"/>
              </a:spcBef>
              <a:spcAft>
                <a:spcPct val="0"/>
              </a:spcAft>
              <a:defRPr>
                <a:solidFill>
                  <a:schemeClr val="tx1"/>
                </a:solidFill>
                <a:latin typeface="Tahoma" pitchFamily="34" charset="0"/>
              </a:defRPr>
            </a:lvl9pPr>
          </a:lstStyle>
          <a:p>
            <a:pPr fontAlgn="auto">
              <a:spcBef>
                <a:spcPts val="0"/>
              </a:spcBef>
              <a:spcAft>
                <a:spcPts val="0"/>
              </a:spcAft>
              <a:defRPr/>
            </a:pPr>
            <a:r>
              <a:rPr lang="en-US" sz="1800" kern="0">
                <a:solidFill>
                  <a:prstClr val="black"/>
                </a:solidFill>
                <a:latin typeface="Arial" charset="0"/>
              </a:rPr>
              <a:t>Fall, 2008</a:t>
            </a:r>
          </a:p>
        </p:txBody>
      </p:sp>
      <p:sp>
        <p:nvSpPr>
          <p:cNvPr id="31747" name="Rectangle 7"/>
          <p:cNvSpPr>
            <a:spLocks noGrp="1" noChangeArrowheads="1"/>
          </p:cNvSpPr>
          <p:nvPr>
            <p:ph type="sldNum" sz="quarter" idx="5"/>
          </p:nvPr>
        </p:nvSpPr>
        <p:spPr/>
        <p:txBody>
          <a:bodyPr/>
          <a:lstStyle>
            <a:lvl1pPr defTabSz="931308">
              <a:defRPr>
                <a:solidFill>
                  <a:schemeClr val="tx1"/>
                </a:solidFill>
                <a:latin typeface="Tahoma" pitchFamily="34" charset="0"/>
              </a:defRPr>
            </a:lvl1pPr>
            <a:lvl2pPr marL="742507" indent="-285580" defTabSz="931308">
              <a:defRPr>
                <a:solidFill>
                  <a:schemeClr val="tx1"/>
                </a:solidFill>
                <a:latin typeface="Tahoma" pitchFamily="34" charset="0"/>
              </a:defRPr>
            </a:lvl2pPr>
            <a:lvl3pPr marL="1142319" indent="-228464" defTabSz="931308">
              <a:defRPr>
                <a:solidFill>
                  <a:schemeClr val="tx1"/>
                </a:solidFill>
                <a:latin typeface="Tahoma" pitchFamily="34" charset="0"/>
              </a:defRPr>
            </a:lvl3pPr>
            <a:lvl4pPr marL="1599246" indent="-228464" defTabSz="931308">
              <a:defRPr>
                <a:solidFill>
                  <a:schemeClr val="tx1"/>
                </a:solidFill>
                <a:latin typeface="Tahoma" pitchFamily="34" charset="0"/>
              </a:defRPr>
            </a:lvl4pPr>
            <a:lvl5pPr marL="2056174" indent="-228464" defTabSz="931308">
              <a:defRPr>
                <a:solidFill>
                  <a:schemeClr val="tx1"/>
                </a:solidFill>
                <a:latin typeface="Tahoma" pitchFamily="34" charset="0"/>
              </a:defRPr>
            </a:lvl5pPr>
            <a:lvl6pPr marL="2513101" indent="-228464" defTabSz="931308" eaLnBrk="0" fontAlgn="base" hangingPunct="0">
              <a:spcBef>
                <a:spcPct val="0"/>
              </a:spcBef>
              <a:spcAft>
                <a:spcPct val="0"/>
              </a:spcAft>
              <a:defRPr>
                <a:solidFill>
                  <a:schemeClr val="tx1"/>
                </a:solidFill>
                <a:latin typeface="Tahoma" pitchFamily="34" charset="0"/>
              </a:defRPr>
            </a:lvl6pPr>
            <a:lvl7pPr marL="2970029" indent="-228464" defTabSz="931308" eaLnBrk="0" fontAlgn="base" hangingPunct="0">
              <a:spcBef>
                <a:spcPct val="0"/>
              </a:spcBef>
              <a:spcAft>
                <a:spcPct val="0"/>
              </a:spcAft>
              <a:defRPr>
                <a:solidFill>
                  <a:schemeClr val="tx1"/>
                </a:solidFill>
                <a:latin typeface="Tahoma" pitchFamily="34" charset="0"/>
              </a:defRPr>
            </a:lvl7pPr>
            <a:lvl8pPr marL="3426956" indent="-228464" defTabSz="931308" eaLnBrk="0" fontAlgn="base" hangingPunct="0">
              <a:spcBef>
                <a:spcPct val="0"/>
              </a:spcBef>
              <a:spcAft>
                <a:spcPct val="0"/>
              </a:spcAft>
              <a:defRPr>
                <a:solidFill>
                  <a:schemeClr val="tx1"/>
                </a:solidFill>
                <a:latin typeface="Tahoma" pitchFamily="34" charset="0"/>
              </a:defRPr>
            </a:lvl8pPr>
            <a:lvl9pPr marL="3883885" indent="-228464" defTabSz="931308" eaLnBrk="0" fontAlgn="base" hangingPunct="0">
              <a:spcBef>
                <a:spcPct val="0"/>
              </a:spcBef>
              <a:spcAft>
                <a:spcPct val="0"/>
              </a:spcAft>
              <a:defRPr>
                <a:solidFill>
                  <a:schemeClr val="tx1"/>
                </a:solidFill>
                <a:latin typeface="Tahoma" pitchFamily="34" charset="0"/>
              </a:defRPr>
            </a:lvl9pPr>
          </a:lstStyle>
          <a:p>
            <a:pPr fontAlgn="auto">
              <a:spcBef>
                <a:spcPts val="0"/>
              </a:spcBef>
              <a:spcAft>
                <a:spcPts val="0"/>
              </a:spcAft>
              <a:defRPr/>
            </a:pPr>
            <a:fld id="{1C2DDB60-08F0-464E-AF9F-6D64496F3DE9}" type="slidenum">
              <a:rPr lang="en-US" sz="1800" kern="0" smtClean="0">
                <a:solidFill>
                  <a:prstClr val="black"/>
                </a:solidFill>
                <a:latin typeface="Arial" charset="0"/>
              </a:rPr>
              <a:pPr fontAlgn="auto">
                <a:spcBef>
                  <a:spcPts val="0"/>
                </a:spcBef>
                <a:spcAft>
                  <a:spcPts val="0"/>
                </a:spcAft>
                <a:defRPr/>
              </a:pPr>
              <a:t>13</a:t>
            </a:fld>
            <a:endParaRPr lang="en-US" sz="1800" kern="0">
              <a:solidFill>
                <a:prstClr val="black"/>
              </a:solidFill>
              <a:latin typeface="Arial" charset="0"/>
            </a:endParaRPr>
          </a:p>
        </p:txBody>
      </p:sp>
      <p:sp>
        <p:nvSpPr>
          <p:cNvPr id="43012" name="Rectangle 2"/>
          <p:cNvSpPr>
            <a:spLocks noGrp="1" noRot="1" noChangeAspect="1" noChangeArrowheads="1" noTextEdit="1"/>
          </p:cNvSpPr>
          <p:nvPr>
            <p:ph type="sldImg"/>
          </p:nvPr>
        </p:nvSpPr>
        <p:spPr>
          <a:noFill/>
          <a:ln>
            <a:noFill/>
          </a:ln>
          <a:extLst>
            <a:ext uri="{91240B29-F687-4F45-9708-019B960494DF}">
              <a14:hiddenLine xmlns:a14="http://schemas.microsoft.com/office/drawing/2010/main" w="9525">
                <a:solidFill>
                  <a:srgbClr val="000000"/>
                </a:solidFill>
                <a:miter lim="800000"/>
                <a:headEnd/>
                <a:tailEnd/>
              </a14:hiddenLine>
            </a:ext>
          </a:extLst>
        </p:spPr>
      </p:sp>
      <p:sp>
        <p:nvSpPr>
          <p:cNvPr id="43013" name="Rectangle 3"/>
          <p:cNvSpPr>
            <a:spLocks noGrp="1" noChangeArrowheads="1"/>
          </p:cNvSpPr>
          <p:nvPr>
            <p:ph type="body" idx="1"/>
          </p:nvPr>
        </p:nvSpPr>
        <p:spPr>
          <a:xfrm>
            <a:off x="701675" y="4418013"/>
            <a:ext cx="5613400" cy="41862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The slide lists the basic requirements for an individual to be eligible and for a charity to receive a rollover from a IRA or Roth IRA account.  It also lists those retirement plans which are not eligible for the transfer.</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3"/>
          <p:cNvSpPr>
            <a:spLocks noGrp="1" noChangeArrowheads="1"/>
          </p:cNvSpPr>
          <p:nvPr>
            <p:ph type="dt" sz="quarter" idx="1"/>
          </p:nvPr>
        </p:nvSpPr>
        <p:spPr/>
        <p:txBody>
          <a:bodyPr/>
          <a:lstStyle>
            <a:lvl1pPr eaLnBrk="0" hangingPunct="0">
              <a:defRPr b="1">
                <a:solidFill>
                  <a:schemeClr val="tx1"/>
                </a:solidFill>
                <a:latin typeface="Times New Roman" panose="02020603050405020304" pitchFamily="18" charset="0"/>
              </a:defRPr>
            </a:lvl1pPr>
            <a:lvl2pPr marL="742950" indent="-285750" eaLnBrk="0" hangingPunct="0">
              <a:defRPr b="1">
                <a:solidFill>
                  <a:schemeClr val="tx1"/>
                </a:solidFill>
                <a:latin typeface="Times New Roman" panose="02020603050405020304" pitchFamily="18" charset="0"/>
              </a:defRPr>
            </a:lvl2pPr>
            <a:lvl3pPr marL="1143000" indent="-228600" eaLnBrk="0" hangingPunct="0">
              <a:defRPr b="1">
                <a:solidFill>
                  <a:schemeClr val="tx1"/>
                </a:solidFill>
                <a:latin typeface="Times New Roman" panose="02020603050405020304" pitchFamily="18" charset="0"/>
              </a:defRPr>
            </a:lvl3pPr>
            <a:lvl4pPr marL="1600200" indent="-228600" eaLnBrk="0" hangingPunct="0">
              <a:defRPr b="1">
                <a:solidFill>
                  <a:schemeClr val="tx1"/>
                </a:solidFill>
                <a:latin typeface="Times New Roman" panose="02020603050405020304" pitchFamily="18" charset="0"/>
              </a:defRPr>
            </a:lvl4pPr>
            <a:lvl5pPr marL="2057400" indent="-228600" eaLnBrk="0" hangingPunct="0">
              <a:defRPr b="1">
                <a:solidFill>
                  <a:schemeClr val="tx1"/>
                </a:solidFill>
                <a:latin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Times New Roman" panose="02020603050405020304" pitchFamily="18" charset="0"/>
              </a:defRPr>
            </a:lvl9pPr>
          </a:lstStyle>
          <a:p>
            <a:pPr eaLnBrk="1" hangingPunct="1">
              <a:defRPr/>
            </a:pPr>
            <a:r>
              <a:rPr lang="en-US" altLang="en-US" b="0">
                <a:latin typeface="Arial" panose="020B0604020202020204" pitchFamily="34" charset="0"/>
              </a:rPr>
              <a:t>September, 2010</a:t>
            </a:r>
          </a:p>
        </p:txBody>
      </p:sp>
      <p:sp>
        <p:nvSpPr>
          <p:cNvPr id="46083"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B0CA86F-E912-448F-A595-2692BE290031}" type="slidenum">
              <a:rPr lang="en-US" altLang="en-US" smtClean="0"/>
              <a:pPr>
                <a:spcBef>
                  <a:spcPct val="0"/>
                </a:spcBef>
              </a:pPr>
              <a:t>15</a:t>
            </a:fld>
            <a:endParaRPr lang="en-US" altLang="en-US"/>
          </a:p>
        </p:txBody>
      </p:sp>
      <p:sp>
        <p:nvSpPr>
          <p:cNvPr id="46084" name="Rectangle 2"/>
          <p:cNvSpPr>
            <a:spLocks noRot="1" noChangeArrowheads="1" noTextEdit="1"/>
          </p:cNvSpPr>
          <p:nvPr>
            <p:ph type="sldImg"/>
          </p:nvPr>
        </p:nvSpPr>
        <p:spPr>
          <a:ln/>
        </p:spPr>
      </p:sp>
      <p:sp>
        <p:nvSpPr>
          <p:cNvPr id="4608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
        <p:nvSpPr>
          <p:cNvPr id="27654" name="Header Placeholder 1"/>
          <p:cNvSpPr>
            <a:spLocks noGrp="1"/>
          </p:cNvSpPr>
          <p:nvPr>
            <p:ph type="hdr" sz="quarter"/>
          </p:nvPr>
        </p:nvSpPr>
        <p:spPr/>
        <p:txBody>
          <a:bodyPr/>
          <a:lstStyle>
            <a:lvl1pPr eaLnBrk="0" hangingPunct="0">
              <a:defRPr b="1">
                <a:solidFill>
                  <a:schemeClr val="tx1"/>
                </a:solidFill>
                <a:latin typeface="Times New Roman" panose="02020603050405020304" pitchFamily="18" charset="0"/>
              </a:defRPr>
            </a:lvl1pPr>
            <a:lvl2pPr marL="742950" indent="-285750" eaLnBrk="0" hangingPunct="0">
              <a:defRPr b="1">
                <a:solidFill>
                  <a:schemeClr val="tx1"/>
                </a:solidFill>
                <a:latin typeface="Times New Roman" panose="02020603050405020304" pitchFamily="18" charset="0"/>
              </a:defRPr>
            </a:lvl2pPr>
            <a:lvl3pPr marL="1143000" indent="-228600" eaLnBrk="0" hangingPunct="0">
              <a:defRPr b="1">
                <a:solidFill>
                  <a:schemeClr val="tx1"/>
                </a:solidFill>
                <a:latin typeface="Times New Roman" panose="02020603050405020304" pitchFamily="18" charset="0"/>
              </a:defRPr>
            </a:lvl3pPr>
            <a:lvl4pPr marL="1600200" indent="-228600" eaLnBrk="0" hangingPunct="0">
              <a:defRPr b="1">
                <a:solidFill>
                  <a:schemeClr val="tx1"/>
                </a:solidFill>
                <a:latin typeface="Times New Roman" panose="02020603050405020304" pitchFamily="18" charset="0"/>
              </a:defRPr>
            </a:lvl4pPr>
            <a:lvl5pPr marL="2057400" indent="-228600" eaLnBrk="0" hangingPunct="0">
              <a:defRPr b="1">
                <a:solidFill>
                  <a:schemeClr val="tx1"/>
                </a:solidFill>
                <a:latin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Times New Roman" panose="02020603050405020304" pitchFamily="18" charset="0"/>
              </a:defRPr>
            </a:lvl9pPr>
          </a:lstStyle>
          <a:p>
            <a:pPr eaLnBrk="1" hangingPunct="1">
              <a:defRPr/>
            </a:pPr>
            <a:r>
              <a:rPr lang="en-US" altLang="en-US" b="0">
                <a:latin typeface="Arial" panose="020B0604020202020204" pitchFamily="34" charset="0"/>
              </a:rPr>
              <a:t>A Guide to IRA Charitable Rollovers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3"/>
          <p:cNvSpPr>
            <a:spLocks noGrp="1" noChangeArrowheads="1"/>
          </p:cNvSpPr>
          <p:nvPr>
            <p:ph type="dt" sz="quarter" idx="1"/>
          </p:nvPr>
        </p:nvSpPr>
        <p:spPr/>
        <p:txBody>
          <a:bodyPr/>
          <a:lstStyle>
            <a:lvl1pPr eaLnBrk="0" hangingPunct="0">
              <a:defRPr b="1">
                <a:solidFill>
                  <a:schemeClr val="tx1"/>
                </a:solidFill>
                <a:latin typeface="Times New Roman" panose="02020603050405020304" pitchFamily="18" charset="0"/>
              </a:defRPr>
            </a:lvl1pPr>
            <a:lvl2pPr marL="742950" indent="-285750" eaLnBrk="0" hangingPunct="0">
              <a:defRPr b="1">
                <a:solidFill>
                  <a:schemeClr val="tx1"/>
                </a:solidFill>
                <a:latin typeface="Times New Roman" panose="02020603050405020304" pitchFamily="18" charset="0"/>
              </a:defRPr>
            </a:lvl2pPr>
            <a:lvl3pPr marL="1143000" indent="-228600" eaLnBrk="0" hangingPunct="0">
              <a:defRPr b="1">
                <a:solidFill>
                  <a:schemeClr val="tx1"/>
                </a:solidFill>
                <a:latin typeface="Times New Roman" panose="02020603050405020304" pitchFamily="18" charset="0"/>
              </a:defRPr>
            </a:lvl3pPr>
            <a:lvl4pPr marL="1600200" indent="-228600" eaLnBrk="0" hangingPunct="0">
              <a:defRPr b="1">
                <a:solidFill>
                  <a:schemeClr val="tx1"/>
                </a:solidFill>
                <a:latin typeface="Times New Roman" panose="02020603050405020304" pitchFamily="18" charset="0"/>
              </a:defRPr>
            </a:lvl4pPr>
            <a:lvl5pPr marL="2057400" indent="-228600" eaLnBrk="0" hangingPunct="0">
              <a:defRPr b="1">
                <a:solidFill>
                  <a:schemeClr val="tx1"/>
                </a:solidFill>
                <a:latin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Times New Roman" panose="02020603050405020304" pitchFamily="18" charset="0"/>
              </a:defRPr>
            </a:lvl9pPr>
          </a:lstStyle>
          <a:p>
            <a:pPr eaLnBrk="1" hangingPunct="1">
              <a:defRPr/>
            </a:pPr>
            <a:r>
              <a:rPr lang="en-US" altLang="en-US" b="0">
                <a:latin typeface="Arial" panose="020B0604020202020204" pitchFamily="34" charset="0"/>
              </a:rPr>
              <a:t>September, 2010</a:t>
            </a:r>
          </a:p>
        </p:txBody>
      </p:sp>
      <p:sp>
        <p:nvSpPr>
          <p:cNvPr id="48131"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3CBE698-4DA3-4356-ABFF-828F50656278}" type="slidenum">
              <a:rPr lang="en-US" altLang="en-US" smtClean="0"/>
              <a:pPr>
                <a:spcBef>
                  <a:spcPct val="0"/>
                </a:spcBef>
              </a:pPr>
              <a:t>16</a:t>
            </a:fld>
            <a:endParaRPr lang="en-US" altLang="en-US"/>
          </a:p>
        </p:txBody>
      </p:sp>
      <p:sp>
        <p:nvSpPr>
          <p:cNvPr id="48132" name="Rectangle 2"/>
          <p:cNvSpPr>
            <a:spLocks noRot="1" noChangeArrowheads="1" noTextEdit="1"/>
          </p:cNvSpPr>
          <p:nvPr>
            <p:ph type="sldImg"/>
          </p:nvPr>
        </p:nvSpPr>
        <p:spPr>
          <a:ln/>
        </p:spPr>
      </p:sp>
      <p:sp>
        <p:nvSpPr>
          <p:cNvPr id="48133"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
        <p:nvSpPr>
          <p:cNvPr id="28678" name="Header Placeholder 1"/>
          <p:cNvSpPr>
            <a:spLocks noGrp="1"/>
          </p:cNvSpPr>
          <p:nvPr>
            <p:ph type="hdr" sz="quarter"/>
          </p:nvPr>
        </p:nvSpPr>
        <p:spPr/>
        <p:txBody>
          <a:bodyPr/>
          <a:lstStyle>
            <a:lvl1pPr eaLnBrk="0" hangingPunct="0">
              <a:defRPr b="1">
                <a:solidFill>
                  <a:schemeClr val="tx1"/>
                </a:solidFill>
                <a:latin typeface="Times New Roman" panose="02020603050405020304" pitchFamily="18" charset="0"/>
              </a:defRPr>
            </a:lvl1pPr>
            <a:lvl2pPr marL="742950" indent="-285750" eaLnBrk="0" hangingPunct="0">
              <a:defRPr b="1">
                <a:solidFill>
                  <a:schemeClr val="tx1"/>
                </a:solidFill>
                <a:latin typeface="Times New Roman" panose="02020603050405020304" pitchFamily="18" charset="0"/>
              </a:defRPr>
            </a:lvl2pPr>
            <a:lvl3pPr marL="1143000" indent="-228600" eaLnBrk="0" hangingPunct="0">
              <a:defRPr b="1">
                <a:solidFill>
                  <a:schemeClr val="tx1"/>
                </a:solidFill>
                <a:latin typeface="Times New Roman" panose="02020603050405020304" pitchFamily="18" charset="0"/>
              </a:defRPr>
            </a:lvl3pPr>
            <a:lvl4pPr marL="1600200" indent="-228600" eaLnBrk="0" hangingPunct="0">
              <a:defRPr b="1">
                <a:solidFill>
                  <a:schemeClr val="tx1"/>
                </a:solidFill>
                <a:latin typeface="Times New Roman" panose="02020603050405020304" pitchFamily="18" charset="0"/>
              </a:defRPr>
            </a:lvl4pPr>
            <a:lvl5pPr marL="2057400" indent="-228600" eaLnBrk="0" hangingPunct="0">
              <a:defRPr b="1">
                <a:solidFill>
                  <a:schemeClr val="tx1"/>
                </a:solidFill>
                <a:latin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Times New Roman" panose="02020603050405020304" pitchFamily="18" charset="0"/>
              </a:defRPr>
            </a:lvl9pPr>
          </a:lstStyle>
          <a:p>
            <a:pPr eaLnBrk="1" hangingPunct="1">
              <a:defRPr/>
            </a:pPr>
            <a:r>
              <a:rPr lang="en-US" altLang="en-US" b="0">
                <a:latin typeface="Arial" panose="020B0604020202020204" pitchFamily="34" charset="0"/>
              </a:rPr>
              <a:t>A Guide to IRA Charitable Rollovers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3"/>
          <p:cNvSpPr>
            <a:spLocks noGrp="1" noChangeArrowheads="1"/>
          </p:cNvSpPr>
          <p:nvPr>
            <p:ph type="dt" sz="quarter" idx="1"/>
          </p:nvPr>
        </p:nvSpPr>
        <p:spPr/>
        <p:txBody>
          <a:bodyPr/>
          <a:lstStyle>
            <a:lvl1pPr eaLnBrk="0" hangingPunct="0">
              <a:defRPr b="1">
                <a:solidFill>
                  <a:schemeClr val="tx1"/>
                </a:solidFill>
                <a:latin typeface="Times New Roman" panose="02020603050405020304" pitchFamily="18" charset="0"/>
              </a:defRPr>
            </a:lvl1pPr>
            <a:lvl2pPr marL="742950" indent="-285750" eaLnBrk="0" hangingPunct="0">
              <a:defRPr b="1">
                <a:solidFill>
                  <a:schemeClr val="tx1"/>
                </a:solidFill>
                <a:latin typeface="Times New Roman" panose="02020603050405020304" pitchFamily="18" charset="0"/>
              </a:defRPr>
            </a:lvl2pPr>
            <a:lvl3pPr marL="1143000" indent="-228600" eaLnBrk="0" hangingPunct="0">
              <a:defRPr b="1">
                <a:solidFill>
                  <a:schemeClr val="tx1"/>
                </a:solidFill>
                <a:latin typeface="Times New Roman" panose="02020603050405020304" pitchFamily="18" charset="0"/>
              </a:defRPr>
            </a:lvl3pPr>
            <a:lvl4pPr marL="1600200" indent="-228600" eaLnBrk="0" hangingPunct="0">
              <a:defRPr b="1">
                <a:solidFill>
                  <a:schemeClr val="tx1"/>
                </a:solidFill>
                <a:latin typeface="Times New Roman" panose="02020603050405020304" pitchFamily="18" charset="0"/>
              </a:defRPr>
            </a:lvl4pPr>
            <a:lvl5pPr marL="2057400" indent="-228600" eaLnBrk="0" hangingPunct="0">
              <a:defRPr b="1">
                <a:solidFill>
                  <a:schemeClr val="tx1"/>
                </a:solidFill>
                <a:latin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Times New Roman" panose="02020603050405020304" pitchFamily="18" charset="0"/>
              </a:defRPr>
            </a:lvl9pPr>
          </a:lstStyle>
          <a:p>
            <a:pPr eaLnBrk="1" hangingPunct="1">
              <a:defRPr/>
            </a:pPr>
            <a:r>
              <a:rPr lang="en-US" altLang="en-US" b="0">
                <a:latin typeface="Arial" panose="020B0604020202020204" pitchFamily="34" charset="0"/>
              </a:rPr>
              <a:t>September, 2010</a:t>
            </a:r>
          </a:p>
        </p:txBody>
      </p:sp>
      <p:sp>
        <p:nvSpPr>
          <p:cNvPr id="53251"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8957556-B11A-47B4-B426-8C8107C1C918}" type="slidenum">
              <a:rPr lang="en-US" altLang="en-US" smtClean="0"/>
              <a:pPr>
                <a:spcBef>
                  <a:spcPct val="0"/>
                </a:spcBef>
              </a:pPr>
              <a:t>20</a:t>
            </a:fld>
            <a:endParaRPr lang="en-US" altLang="en-US"/>
          </a:p>
        </p:txBody>
      </p:sp>
      <p:sp>
        <p:nvSpPr>
          <p:cNvPr id="53252" name="Rectangle 2"/>
          <p:cNvSpPr>
            <a:spLocks noRot="1" noChangeArrowheads="1" noTextEdit="1"/>
          </p:cNvSpPr>
          <p:nvPr>
            <p:ph type="sldImg"/>
          </p:nvPr>
        </p:nvSpPr>
        <p:spPr>
          <a:ln/>
        </p:spPr>
      </p:sp>
      <p:sp>
        <p:nvSpPr>
          <p:cNvPr id="53253"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
        <p:nvSpPr>
          <p:cNvPr id="29702" name="Header Placeholder 1"/>
          <p:cNvSpPr>
            <a:spLocks noGrp="1"/>
          </p:cNvSpPr>
          <p:nvPr>
            <p:ph type="hdr" sz="quarter"/>
          </p:nvPr>
        </p:nvSpPr>
        <p:spPr/>
        <p:txBody>
          <a:bodyPr/>
          <a:lstStyle>
            <a:lvl1pPr eaLnBrk="0" hangingPunct="0">
              <a:defRPr b="1">
                <a:solidFill>
                  <a:schemeClr val="tx1"/>
                </a:solidFill>
                <a:latin typeface="Times New Roman" panose="02020603050405020304" pitchFamily="18" charset="0"/>
              </a:defRPr>
            </a:lvl1pPr>
            <a:lvl2pPr marL="742950" indent="-285750" eaLnBrk="0" hangingPunct="0">
              <a:defRPr b="1">
                <a:solidFill>
                  <a:schemeClr val="tx1"/>
                </a:solidFill>
                <a:latin typeface="Times New Roman" panose="02020603050405020304" pitchFamily="18" charset="0"/>
              </a:defRPr>
            </a:lvl2pPr>
            <a:lvl3pPr marL="1143000" indent="-228600" eaLnBrk="0" hangingPunct="0">
              <a:defRPr b="1">
                <a:solidFill>
                  <a:schemeClr val="tx1"/>
                </a:solidFill>
                <a:latin typeface="Times New Roman" panose="02020603050405020304" pitchFamily="18" charset="0"/>
              </a:defRPr>
            </a:lvl3pPr>
            <a:lvl4pPr marL="1600200" indent="-228600" eaLnBrk="0" hangingPunct="0">
              <a:defRPr b="1">
                <a:solidFill>
                  <a:schemeClr val="tx1"/>
                </a:solidFill>
                <a:latin typeface="Times New Roman" panose="02020603050405020304" pitchFamily="18" charset="0"/>
              </a:defRPr>
            </a:lvl4pPr>
            <a:lvl5pPr marL="2057400" indent="-228600" eaLnBrk="0" hangingPunct="0">
              <a:defRPr b="1">
                <a:solidFill>
                  <a:schemeClr val="tx1"/>
                </a:solidFill>
                <a:latin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Times New Roman" panose="02020603050405020304" pitchFamily="18" charset="0"/>
              </a:defRPr>
            </a:lvl9pPr>
          </a:lstStyle>
          <a:p>
            <a:pPr eaLnBrk="1" hangingPunct="1">
              <a:defRPr/>
            </a:pPr>
            <a:r>
              <a:rPr lang="en-US" altLang="en-US" b="0">
                <a:latin typeface="Arial" panose="020B0604020202020204" pitchFamily="34" charset="0"/>
              </a:rPr>
              <a:t>A Guide to IRA Charitable Rollovers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3"/>
          <p:cNvSpPr>
            <a:spLocks noGrp="1" noChangeArrowheads="1"/>
          </p:cNvSpPr>
          <p:nvPr>
            <p:ph type="dt" sz="quarter" idx="1"/>
          </p:nvPr>
        </p:nvSpPr>
        <p:spPr/>
        <p:txBody>
          <a:bodyPr/>
          <a:lstStyle>
            <a:lvl1pPr defTabSz="931308">
              <a:defRPr>
                <a:solidFill>
                  <a:schemeClr val="tx1"/>
                </a:solidFill>
                <a:latin typeface="Tahoma" pitchFamily="34" charset="0"/>
              </a:defRPr>
            </a:lvl1pPr>
            <a:lvl2pPr marL="742507" indent="-285580" defTabSz="931308">
              <a:defRPr>
                <a:solidFill>
                  <a:schemeClr val="tx1"/>
                </a:solidFill>
                <a:latin typeface="Tahoma" pitchFamily="34" charset="0"/>
              </a:defRPr>
            </a:lvl2pPr>
            <a:lvl3pPr marL="1142319" indent="-228464" defTabSz="931308">
              <a:defRPr>
                <a:solidFill>
                  <a:schemeClr val="tx1"/>
                </a:solidFill>
                <a:latin typeface="Tahoma" pitchFamily="34" charset="0"/>
              </a:defRPr>
            </a:lvl3pPr>
            <a:lvl4pPr marL="1599246" indent="-228464" defTabSz="931308">
              <a:defRPr>
                <a:solidFill>
                  <a:schemeClr val="tx1"/>
                </a:solidFill>
                <a:latin typeface="Tahoma" pitchFamily="34" charset="0"/>
              </a:defRPr>
            </a:lvl4pPr>
            <a:lvl5pPr marL="2056174" indent="-228464" defTabSz="931308">
              <a:defRPr>
                <a:solidFill>
                  <a:schemeClr val="tx1"/>
                </a:solidFill>
                <a:latin typeface="Tahoma" pitchFamily="34" charset="0"/>
              </a:defRPr>
            </a:lvl5pPr>
            <a:lvl6pPr marL="2513101" indent="-228464" defTabSz="931308" eaLnBrk="0" fontAlgn="base" hangingPunct="0">
              <a:spcBef>
                <a:spcPct val="0"/>
              </a:spcBef>
              <a:spcAft>
                <a:spcPct val="0"/>
              </a:spcAft>
              <a:defRPr>
                <a:solidFill>
                  <a:schemeClr val="tx1"/>
                </a:solidFill>
                <a:latin typeface="Tahoma" pitchFamily="34" charset="0"/>
              </a:defRPr>
            </a:lvl6pPr>
            <a:lvl7pPr marL="2970029" indent="-228464" defTabSz="931308" eaLnBrk="0" fontAlgn="base" hangingPunct="0">
              <a:spcBef>
                <a:spcPct val="0"/>
              </a:spcBef>
              <a:spcAft>
                <a:spcPct val="0"/>
              </a:spcAft>
              <a:defRPr>
                <a:solidFill>
                  <a:schemeClr val="tx1"/>
                </a:solidFill>
                <a:latin typeface="Tahoma" pitchFamily="34" charset="0"/>
              </a:defRPr>
            </a:lvl7pPr>
            <a:lvl8pPr marL="3426956" indent="-228464" defTabSz="931308" eaLnBrk="0" fontAlgn="base" hangingPunct="0">
              <a:spcBef>
                <a:spcPct val="0"/>
              </a:spcBef>
              <a:spcAft>
                <a:spcPct val="0"/>
              </a:spcAft>
              <a:defRPr>
                <a:solidFill>
                  <a:schemeClr val="tx1"/>
                </a:solidFill>
                <a:latin typeface="Tahoma" pitchFamily="34" charset="0"/>
              </a:defRPr>
            </a:lvl8pPr>
            <a:lvl9pPr marL="3883885" indent="-228464" defTabSz="931308" eaLnBrk="0" fontAlgn="base" hangingPunct="0">
              <a:spcBef>
                <a:spcPct val="0"/>
              </a:spcBef>
              <a:spcAft>
                <a:spcPct val="0"/>
              </a:spcAft>
              <a:defRPr>
                <a:solidFill>
                  <a:schemeClr val="tx1"/>
                </a:solidFill>
                <a:latin typeface="Tahoma" pitchFamily="34" charset="0"/>
              </a:defRPr>
            </a:lvl9pPr>
          </a:lstStyle>
          <a:p>
            <a:pPr fontAlgn="auto">
              <a:spcBef>
                <a:spcPts val="0"/>
              </a:spcBef>
              <a:spcAft>
                <a:spcPts val="0"/>
              </a:spcAft>
              <a:defRPr/>
            </a:pPr>
            <a:r>
              <a:rPr lang="en-US" sz="1800" kern="0">
                <a:solidFill>
                  <a:prstClr val="black"/>
                </a:solidFill>
                <a:latin typeface="Arial" charset="0"/>
              </a:rPr>
              <a:t>Fall, 2008</a:t>
            </a:r>
          </a:p>
        </p:txBody>
      </p:sp>
      <p:sp>
        <p:nvSpPr>
          <p:cNvPr id="36867" name="Rectangle 7"/>
          <p:cNvSpPr>
            <a:spLocks noGrp="1" noChangeArrowheads="1"/>
          </p:cNvSpPr>
          <p:nvPr>
            <p:ph type="sldNum" sz="quarter" idx="5"/>
          </p:nvPr>
        </p:nvSpPr>
        <p:spPr/>
        <p:txBody>
          <a:bodyPr/>
          <a:lstStyle>
            <a:lvl1pPr defTabSz="931308">
              <a:defRPr>
                <a:solidFill>
                  <a:schemeClr val="tx1"/>
                </a:solidFill>
                <a:latin typeface="Tahoma" pitchFamily="34" charset="0"/>
              </a:defRPr>
            </a:lvl1pPr>
            <a:lvl2pPr marL="742507" indent="-285580" defTabSz="931308">
              <a:defRPr>
                <a:solidFill>
                  <a:schemeClr val="tx1"/>
                </a:solidFill>
                <a:latin typeface="Tahoma" pitchFamily="34" charset="0"/>
              </a:defRPr>
            </a:lvl2pPr>
            <a:lvl3pPr marL="1142319" indent="-228464" defTabSz="931308">
              <a:defRPr>
                <a:solidFill>
                  <a:schemeClr val="tx1"/>
                </a:solidFill>
                <a:latin typeface="Tahoma" pitchFamily="34" charset="0"/>
              </a:defRPr>
            </a:lvl3pPr>
            <a:lvl4pPr marL="1599246" indent="-228464" defTabSz="931308">
              <a:defRPr>
                <a:solidFill>
                  <a:schemeClr val="tx1"/>
                </a:solidFill>
                <a:latin typeface="Tahoma" pitchFamily="34" charset="0"/>
              </a:defRPr>
            </a:lvl4pPr>
            <a:lvl5pPr marL="2056174" indent="-228464" defTabSz="931308">
              <a:defRPr>
                <a:solidFill>
                  <a:schemeClr val="tx1"/>
                </a:solidFill>
                <a:latin typeface="Tahoma" pitchFamily="34" charset="0"/>
              </a:defRPr>
            </a:lvl5pPr>
            <a:lvl6pPr marL="2513101" indent="-228464" defTabSz="931308" eaLnBrk="0" fontAlgn="base" hangingPunct="0">
              <a:spcBef>
                <a:spcPct val="0"/>
              </a:spcBef>
              <a:spcAft>
                <a:spcPct val="0"/>
              </a:spcAft>
              <a:defRPr>
                <a:solidFill>
                  <a:schemeClr val="tx1"/>
                </a:solidFill>
                <a:latin typeface="Tahoma" pitchFamily="34" charset="0"/>
              </a:defRPr>
            </a:lvl6pPr>
            <a:lvl7pPr marL="2970029" indent="-228464" defTabSz="931308" eaLnBrk="0" fontAlgn="base" hangingPunct="0">
              <a:spcBef>
                <a:spcPct val="0"/>
              </a:spcBef>
              <a:spcAft>
                <a:spcPct val="0"/>
              </a:spcAft>
              <a:defRPr>
                <a:solidFill>
                  <a:schemeClr val="tx1"/>
                </a:solidFill>
                <a:latin typeface="Tahoma" pitchFamily="34" charset="0"/>
              </a:defRPr>
            </a:lvl7pPr>
            <a:lvl8pPr marL="3426956" indent="-228464" defTabSz="931308" eaLnBrk="0" fontAlgn="base" hangingPunct="0">
              <a:spcBef>
                <a:spcPct val="0"/>
              </a:spcBef>
              <a:spcAft>
                <a:spcPct val="0"/>
              </a:spcAft>
              <a:defRPr>
                <a:solidFill>
                  <a:schemeClr val="tx1"/>
                </a:solidFill>
                <a:latin typeface="Tahoma" pitchFamily="34" charset="0"/>
              </a:defRPr>
            </a:lvl8pPr>
            <a:lvl9pPr marL="3883885" indent="-228464" defTabSz="931308" eaLnBrk="0" fontAlgn="base" hangingPunct="0">
              <a:spcBef>
                <a:spcPct val="0"/>
              </a:spcBef>
              <a:spcAft>
                <a:spcPct val="0"/>
              </a:spcAft>
              <a:defRPr>
                <a:solidFill>
                  <a:schemeClr val="tx1"/>
                </a:solidFill>
                <a:latin typeface="Tahoma" pitchFamily="34" charset="0"/>
              </a:defRPr>
            </a:lvl9pPr>
          </a:lstStyle>
          <a:p>
            <a:pPr fontAlgn="auto">
              <a:spcBef>
                <a:spcPts val="0"/>
              </a:spcBef>
              <a:spcAft>
                <a:spcPts val="0"/>
              </a:spcAft>
              <a:defRPr/>
            </a:pPr>
            <a:fld id="{ECF311EF-6803-4778-BF47-899F53532D69}" type="slidenum">
              <a:rPr lang="en-US" sz="1800" kern="0" smtClean="0">
                <a:solidFill>
                  <a:prstClr val="black"/>
                </a:solidFill>
                <a:latin typeface="Arial" charset="0"/>
              </a:rPr>
              <a:pPr fontAlgn="auto">
                <a:spcBef>
                  <a:spcPts val="0"/>
                </a:spcBef>
                <a:spcAft>
                  <a:spcPts val="0"/>
                </a:spcAft>
                <a:defRPr/>
              </a:pPr>
              <a:t>26</a:t>
            </a:fld>
            <a:endParaRPr lang="en-US" sz="1800" kern="0">
              <a:solidFill>
                <a:prstClr val="black"/>
              </a:solidFill>
              <a:latin typeface="Arial" charset="0"/>
            </a:endParaRPr>
          </a:p>
        </p:txBody>
      </p:sp>
      <p:sp>
        <p:nvSpPr>
          <p:cNvPr id="60420" name="Rectangle 2"/>
          <p:cNvSpPr>
            <a:spLocks noGrp="1" noRot="1" noChangeAspect="1" noChangeArrowheads="1" noTextEdit="1"/>
          </p:cNvSpPr>
          <p:nvPr>
            <p:ph type="sldImg"/>
          </p:nvPr>
        </p:nvSpPr>
        <p:spPr>
          <a:noFill/>
          <a:ln>
            <a:noFill/>
          </a:ln>
          <a:extLst>
            <a:ext uri="{91240B29-F687-4F45-9708-019B960494DF}">
              <a14:hiddenLine xmlns:a14="http://schemas.microsoft.com/office/drawing/2010/main" w="9525">
                <a:solidFill>
                  <a:srgbClr val="000000"/>
                </a:solidFill>
                <a:miter lim="800000"/>
                <a:headEnd/>
                <a:tailEnd/>
              </a14:hiddenLine>
            </a:ext>
          </a:extLst>
        </p:spPr>
      </p:sp>
      <p:sp>
        <p:nvSpPr>
          <p:cNvPr id="60421" name="Rectangle 3"/>
          <p:cNvSpPr>
            <a:spLocks noGrp="1" noChangeArrowheads="1"/>
          </p:cNvSpPr>
          <p:nvPr>
            <p:ph type="body" idx="1"/>
          </p:nvPr>
        </p:nvSpPr>
        <p:spPr>
          <a:xfrm>
            <a:off x="701675" y="4418013"/>
            <a:ext cx="5613400" cy="41862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Non Itemizers are the most significant  group who should consider the IRA rollover option.</a:t>
            </a:r>
          </a:p>
          <a:p>
            <a:endParaRPr lang="en-US" altLang="en-US">
              <a:latin typeface="Arial" panose="020B0604020202020204" pitchFamily="34" charset="0"/>
              <a:ea typeface="ＭＳ Ｐゴシック" panose="020B0600070205080204" pitchFamily="34" charset="-128"/>
            </a:endParaRPr>
          </a:p>
          <a:p>
            <a:r>
              <a:rPr lang="en-US" altLang="en-US">
                <a:latin typeface="Arial" panose="020B0604020202020204" pitchFamily="34" charset="0"/>
                <a:ea typeface="ＭＳ Ｐゴシック" panose="020B0600070205080204" pitchFamily="34" charset="-128"/>
              </a:rPr>
              <a:t>Only 32.5% of the 141 million tax returns filed by American taxpayers for the 2009 tax year (the latest year for which tax data has been released by the government) claimed itemized deductions (source: Internal Revenue Service). </a:t>
            </a:r>
          </a:p>
          <a:p>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Arial" panose="020B0604020202020204" pitchFamily="34" charset="0"/>
                <a:ea typeface="ＭＳ Ｐゴシック" panose="020B0600070205080204" pitchFamily="34" charset="-128"/>
              </a:defRPr>
            </a:lvl1pPr>
            <a:lvl2pPr marL="742950" indent="-285750" defTabSz="931863">
              <a:defRPr>
                <a:solidFill>
                  <a:schemeClr val="tx1"/>
                </a:solidFill>
                <a:latin typeface="Arial" panose="020B0604020202020204" pitchFamily="34" charset="0"/>
                <a:ea typeface="ＭＳ Ｐゴシック" panose="020B0600070205080204" pitchFamily="34" charset="-128"/>
              </a:defRPr>
            </a:lvl2pPr>
            <a:lvl3pPr marL="1143000" indent="-228600" defTabSz="931863">
              <a:defRPr>
                <a:solidFill>
                  <a:schemeClr val="tx1"/>
                </a:solidFill>
                <a:latin typeface="Arial" panose="020B0604020202020204" pitchFamily="34" charset="0"/>
                <a:ea typeface="ＭＳ Ｐゴシック" panose="020B0600070205080204" pitchFamily="34" charset="-128"/>
              </a:defRPr>
            </a:lvl3pPr>
            <a:lvl4pPr marL="1600200" indent="-228600" defTabSz="931863">
              <a:defRPr>
                <a:solidFill>
                  <a:schemeClr val="tx1"/>
                </a:solidFill>
                <a:latin typeface="Arial" panose="020B0604020202020204" pitchFamily="34" charset="0"/>
                <a:ea typeface="ＭＳ Ｐゴシック" panose="020B0600070205080204" pitchFamily="34" charset="-128"/>
              </a:defRPr>
            </a:lvl4pPr>
            <a:lvl5pPr marL="2057400" indent="-228600" defTabSz="931863">
              <a:defRPr>
                <a:solidFill>
                  <a:schemeClr val="tx1"/>
                </a:solidFill>
                <a:latin typeface="Arial" panose="020B0604020202020204" pitchFamily="34" charset="0"/>
                <a:ea typeface="ＭＳ Ｐゴシック" panose="020B0600070205080204" pitchFamily="34" charset="-128"/>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324B097E-D509-437A-99E6-2CA594BD8AA0}" type="slidenum">
              <a:rPr lang="en-US" altLang="en-US" smtClean="0"/>
              <a:pPr/>
              <a:t>37</a:t>
            </a:fld>
            <a:endParaRPr lang="en-US" altLang="en-US"/>
          </a:p>
        </p:txBody>
      </p:sp>
      <p:sp>
        <p:nvSpPr>
          <p:cNvPr id="72707" name="Rectangle 2"/>
          <p:cNvSpPr>
            <a:spLocks noRot="1" noChangeArrowheads="1" noTextEdit="1"/>
          </p:cNvSpPr>
          <p:nvPr>
            <p:ph type="sldImg"/>
          </p:nvPr>
        </p:nvSpPr>
        <p:spPr>
          <a:ln/>
        </p:spPr>
      </p:sp>
      <p:sp>
        <p:nvSpPr>
          <p:cNvPr id="72708" name="Rectangle 3"/>
          <p:cNvSpPr>
            <a:spLocks noGrp="1" noChangeArrowheads="1"/>
          </p:cNvSpPr>
          <p:nvPr>
            <p:ph type="body" idx="1"/>
          </p:nvPr>
        </p:nvSpPr>
        <p:spPr>
          <a:xfrm>
            <a:off x="935038" y="4421188"/>
            <a:ext cx="5149850" cy="41862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z="2300">
              <a:latin typeface="Arial" panose="020B0604020202020204" pitchFamily="34" charset="0"/>
              <a:ea typeface="ＭＳ Ｐゴシック" panose="020B0600070205080204" pitchFamily="34" charset="-128"/>
            </a:endParaRPr>
          </a:p>
        </p:txBody>
      </p:sp>
      <p:sp>
        <p:nvSpPr>
          <p:cNvPr id="239621" name="Date Placeholder 1"/>
          <p:cNvSpPr>
            <a:spLocks noGrp="1"/>
          </p:cNvSpPr>
          <p:nvPr>
            <p:ph type="dt" sz="quarter" idx="1"/>
          </p:nvPr>
        </p:nvSpPr>
        <p:spPr/>
        <p:txBody>
          <a:bodyPr/>
          <a:lstStyle>
            <a:lvl1pPr defTabSz="931863">
              <a:defRPr>
                <a:solidFill>
                  <a:schemeClr val="tx1"/>
                </a:solidFill>
                <a:latin typeface="Tahoma" panose="020B0604030504040204" pitchFamily="34" charset="0"/>
              </a:defRPr>
            </a:lvl1pPr>
            <a:lvl2pPr marL="742950" indent="-285750" defTabSz="931863">
              <a:defRPr>
                <a:solidFill>
                  <a:schemeClr val="tx1"/>
                </a:solidFill>
                <a:latin typeface="Tahoma" panose="020B0604030504040204" pitchFamily="34" charset="0"/>
              </a:defRPr>
            </a:lvl2pPr>
            <a:lvl3pPr marL="1143000" indent="-228600" defTabSz="931863">
              <a:defRPr>
                <a:solidFill>
                  <a:schemeClr val="tx1"/>
                </a:solidFill>
                <a:latin typeface="Tahoma" panose="020B0604030504040204" pitchFamily="34" charset="0"/>
              </a:defRPr>
            </a:lvl3pPr>
            <a:lvl4pPr marL="1600200" indent="-228600" defTabSz="931863">
              <a:defRPr>
                <a:solidFill>
                  <a:schemeClr val="tx1"/>
                </a:solidFill>
                <a:latin typeface="Tahoma" panose="020B0604030504040204" pitchFamily="34" charset="0"/>
              </a:defRPr>
            </a:lvl4pPr>
            <a:lvl5pPr marL="2057400" indent="-228600" defTabSz="931863">
              <a:defRPr>
                <a:solidFill>
                  <a:schemeClr val="tx1"/>
                </a:solidFill>
                <a:latin typeface="Tahoma" panose="020B0604030504040204" pitchFamily="34" charset="0"/>
              </a:defRPr>
            </a:lvl5pPr>
            <a:lvl6pPr marL="2514600" indent="-228600" defTabSz="931863" eaLnBrk="0" fontAlgn="base" hangingPunct="0">
              <a:spcBef>
                <a:spcPct val="0"/>
              </a:spcBef>
              <a:spcAft>
                <a:spcPct val="0"/>
              </a:spcAft>
              <a:defRPr>
                <a:solidFill>
                  <a:schemeClr val="tx1"/>
                </a:solidFill>
                <a:latin typeface="Tahoma" panose="020B0604030504040204" pitchFamily="34" charset="0"/>
              </a:defRPr>
            </a:lvl6pPr>
            <a:lvl7pPr marL="2971800" indent="-228600" defTabSz="931863" eaLnBrk="0" fontAlgn="base" hangingPunct="0">
              <a:spcBef>
                <a:spcPct val="0"/>
              </a:spcBef>
              <a:spcAft>
                <a:spcPct val="0"/>
              </a:spcAft>
              <a:defRPr>
                <a:solidFill>
                  <a:schemeClr val="tx1"/>
                </a:solidFill>
                <a:latin typeface="Tahoma" panose="020B0604030504040204" pitchFamily="34" charset="0"/>
              </a:defRPr>
            </a:lvl7pPr>
            <a:lvl8pPr marL="3429000" indent="-228600" defTabSz="931863" eaLnBrk="0" fontAlgn="base" hangingPunct="0">
              <a:spcBef>
                <a:spcPct val="0"/>
              </a:spcBef>
              <a:spcAft>
                <a:spcPct val="0"/>
              </a:spcAft>
              <a:defRPr>
                <a:solidFill>
                  <a:schemeClr val="tx1"/>
                </a:solidFill>
                <a:latin typeface="Tahoma" panose="020B0604030504040204" pitchFamily="34" charset="0"/>
              </a:defRPr>
            </a:lvl8pPr>
            <a:lvl9pPr marL="3886200" indent="-228600" defTabSz="931863" eaLnBrk="0" fontAlgn="base" hangingPunct="0">
              <a:spcBef>
                <a:spcPct val="0"/>
              </a:spcBef>
              <a:spcAft>
                <a:spcPct val="0"/>
              </a:spcAft>
              <a:defRPr>
                <a:solidFill>
                  <a:schemeClr val="tx1"/>
                </a:solidFill>
                <a:latin typeface="Tahoma" panose="020B0604030504040204" pitchFamily="34" charset="0"/>
              </a:defRPr>
            </a:lvl9pPr>
          </a:lstStyle>
          <a:p>
            <a:pPr>
              <a:defRPr/>
            </a:pPr>
            <a:r>
              <a:rPr lang="en-US" altLang="en-US">
                <a:latin typeface="Arial" panose="020B0604020202020204" pitchFamily="34" charset="0"/>
              </a:rPr>
              <a:t>November 2010</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2438400"/>
            <a:ext cx="9009063" cy="1052513"/>
            <a:chOff x="0" y="1536"/>
            <a:chExt cx="5675" cy="663"/>
          </a:xfrm>
        </p:grpSpPr>
        <p:grpSp>
          <p:nvGrpSpPr>
            <p:cNvPr id="5" name="Group 3"/>
            <p:cNvGrpSpPr>
              <a:grpSpLocks/>
            </p:cNvGrpSpPr>
            <p:nvPr/>
          </p:nvGrpSpPr>
          <p:grpSpPr bwMode="auto">
            <a:xfrm>
              <a:off x="183" y="1604"/>
              <a:ext cx="448"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a:solidFill>
                    <a:srgbClr val="000000"/>
                  </a:solidFill>
                </a:endParaRPr>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a:solidFill>
                    <a:srgbClr val="000000"/>
                  </a:solidFill>
                </a:endParaRPr>
              </a:p>
            </p:txBody>
          </p:sp>
        </p:grpSp>
        <p:grpSp>
          <p:nvGrpSpPr>
            <p:cNvPr id="6" name="Group 6"/>
            <p:cNvGrpSpPr>
              <a:grpSpLocks/>
            </p:cNvGrpSpPr>
            <p:nvPr/>
          </p:nvGrpSpPr>
          <p:grpSpPr bwMode="auto">
            <a:xfrm>
              <a:off x="261" y="1870"/>
              <a:ext cx="465"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a:solidFill>
                    <a:srgbClr val="000000"/>
                  </a:solidFill>
                </a:endParaRPr>
              </a:p>
            </p:txBody>
          </p:sp>
          <p:sp>
            <p:nvSpPr>
              <p:cNvPr id="11" name="Rectangle 8"/>
              <p:cNvSpPr>
                <a:spLocks noChangeArrowheads="1"/>
              </p:cNvSpPr>
              <p:nvPr/>
            </p:nvSpPr>
            <p:spPr bwMode="auto">
              <a:xfrm>
                <a:off x="1249" y="2640"/>
                <a:ext cx="335" cy="432"/>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a:solidFill>
                    <a:srgbClr val="000000"/>
                  </a:solidFill>
                </a:endParaRPr>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a:solidFill>
                  <a:srgbClr val="000000"/>
                </a:solidFill>
              </a:endParaRPr>
            </a:p>
          </p:txBody>
        </p:sp>
        <p:sp>
          <p:nvSpPr>
            <p:cNvPr id="8" name="Rectangle 10"/>
            <p:cNvSpPr>
              <a:spLocks noChangeArrowheads="1"/>
            </p:cNvSpPr>
            <p:nvPr/>
          </p:nvSpPr>
          <p:spPr bwMode="auto">
            <a:xfrm>
              <a:off x="400" y="1536"/>
              <a:ext cx="20" cy="663"/>
            </a:xfrm>
            <a:prstGeom prst="rect">
              <a:avLst/>
            </a:prstGeom>
            <a:solidFill>
              <a:schemeClr val="bg2"/>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a:solidFill>
                  <a:srgbClr val="000000"/>
                </a:solidFill>
              </a:endParaRPr>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a:solidFill>
                  <a:srgbClr val="000000"/>
                </a:solidFill>
              </a:endParaRPr>
            </a:p>
          </p:txBody>
        </p:sp>
      </p:grpSp>
      <p:sp>
        <p:nvSpPr>
          <p:cNvPr id="7180" name="Rectangle 12"/>
          <p:cNvSpPr>
            <a:spLocks noGrp="1" noChangeArrowheads="1"/>
          </p:cNvSpPr>
          <p:nvPr>
            <p:ph type="ctrTitle"/>
          </p:nvPr>
        </p:nvSpPr>
        <p:spPr>
          <a:xfrm>
            <a:off x="990600" y="1676400"/>
            <a:ext cx="7772400" cy="1462088"/>
          </a:xfrm>
        </p:spPr>
        <p:txBody>
          <a:bodyPr/>
          <a:lstStyle>
            <a:lvl1pPr>
              <a:defRPr/>
            </a:lvl1pPr>
          </a:lstStyle>
          <a:p>
            <a:pPr lvl="0"/>
            <a:r>
              <a:rPr lang="en-US" noProof="0"/>
              <a:t>Click to edit Master title style</a:t>
            </a:r>
          </a:p>
        </p:txBody>
      </p:sp>
      <p:sp>
        <p:nvSpPr>
          <p:cNvPr id="7181" name="Rectangle 1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pPr lvl="0"/>
            <a:r>
              <a:rPr lang="en-US" noProof="0"/>
              <a:t>Click to edit Master subtitle style</a:t>
            </a:r>
          </a:p>
        </p:txBody>
      </p:sp>
      <p:sp>
        <p:nvSpPr>
          <p:cNvPr id="14" name="Rectangle 14"/>
          <p:cNvSpPr>
            <a:spLocks noGrp="1" noChangeArrowheads="1"/>
          </p:cNvSpPr>
          <p:nvPr>
            <p:ph type="dt" sz="half" idx="10"/>
          </p:nvPr>
        </p:nvSpPr>
        <p:spPr>
          <a:xfrm>
            <a:off x="990600" y="6248400"/>
            <a:ext cx="1905000" cy="457200"/>
          </a:xfrm>
        </p:spPr>
        <p:txBody>
          <a:bodyPr/>
          <a:lstStyle>
            <a:lvl1pPr>
              <a:spcBef>
                <a:spcPct val="20000"/>
              </a:spcBef>
              <a:buClr>
                <a:srgbClr val="FFCF01"/>
              </a:buClr>
              <a:buSzPct val="75000"/>
              <a:buFont typeface="Monotype Sorts" pitchFamily="2" charset="2"/>
              <a:buChar char="n"/>
              <a:defRPr>
                <a:solidFill>
                  <a:srgbClr val="1C1C1C"/>
                </a:solidFill>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15" name="Rectangle 15"/>
          <p:cNvSpPr>
            <a:spLocks noGrp="1" noChangeArrowheads="1"/>
          </p:cNvSpPr>
          <p:nvPr>
            <p:ph type="ftr" sz="quarter" idx="11"/>
          </p:nvPr>
        </p:nvSpPr>
        <p:spPr>
          <a:xfrm>
            <a:off x="3429000" y="6248400"/>
            <a:ext cx="2895600" cy="457200"/>
          </a:xfrm>
        </p:spPr>
        <p:txBody>
          <a:bodyPr/>
          <a:lstStyle>
            <a:lvl1pPr>
              <a:spcBef>
                <a:spcPct val="20000"/>
              </a:spcBef>
              <a:buClr>
                <a:srgbClr val="FFCF01"/>
              </a:buClr>
              <a:buSzPct val="75000"/>
              <a:buFont typeface="Monotype Sorts" pitchFamily="2" charset="2"/>
              <a:buChar char="n"/>
              <a:defRPr>
                <a:solidFill>
                  <a:srgbClr val="1C1C1C"/>
                </a:solidFill>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16" name="Rectangle 16"/>
          <p:cNvSpPr>
            <a:spLocks noGrp="1" noChangeArrowheads="1"/>
          </p:cNvSpPr>
          <p:nvPr>
            <p:ph type="sldNum" sz="quarter" idx="12"/>
          </p:nvPr>
        </p:nvSpPr>
        <p:spPr>
          <a:xfrm>
            <a:off x="6858000" y="6248400"/>
            <a:ext cx="1905000" cy="457200"/>
          </a:xfrm>
        </p:spPr>
        <p:txBody>
          <a:bodyPr/>
          <a:lstStyle>
            <a:lvl1pPr>
              <a:spcBef>
                <a:spcPct val="20000"/>
              </a:spcBef>
              <a:buClr>
                <a:srgbClr val="FFCF01"/>
              </a:buClr>
              <a:buSzPct val="75000"/>
              <a:buFont typeface="Monotype Sorts" pitchFamily="2" charset="2"/>
              <a:buChar char="n"/>
              <a:defRPr>
                <a:solidFill>
                  <a:srgbClr val="1C1C1C"/>
                </a:solidFill>
                <a:effectLst>
                  <a:outerShdw blurRad="38100" dist="38100" dir="2700000" algn="tl">
                    <a:srgbClr val="000000">
                      <a:alpha val="43137"/>
                    </a:srgbClr>
                  </a:outerShdw>
                </a:effectLst>
                <a:latin typeface="Times New Roman" pitchFamily="18" charset="0"/>
              </a:defRPr>
            </a:lvl1pPr>
          </a:lstStyle>
          <a:p>
            <a:pPr>
              <a:defRPr/>
            </a:pPr>
            <a:fld id="{4721236F-89C7-4F0A-BE67-144674B4BCBE}" type="slidenum">
              <a:rPr lang="en-US"/>
              <a:pPr>
                <a:defRPr/>
              </a:pPr>
              <a:t>‹#›</a:t>
            </a:fld>
            <a:endParaRPr lang="en-US"/>
          </a:p>
        </p:txBody>
      </p:sp>
    </p:spTree>
    <p:extLst>
      <p:ext uri="{BB962C8B-B14F-4D97-AF65-F5344CB8AC3E}">
        <p14:creationId xmlns:p14="http://schemas.microsoft.com/office/powerpoint/2010/main" val="1907198224"/>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5"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BF06C5F8-3E15-4001-B634-E4B956D86C4A}" type="slidenum">
              <a:rPr lang="en-US"/>
              <a:pPr>
                <a:defRPr/>
              </a:pPr>
              <a:t>‹#›</a:t>
            </a:fld>
            <a:endParaRPr lang="en-US"/>
          </a:p>
        </p:txBody>
      </p:sp>
    </p:spTree>
    <p:extLst>
      <p:ext uri="{BB962C8B-B14F-4D97-AF65-F5344CB8AC3E}">
        <p14:creationId xmlns:p14="http://schemas.microsoft.com/office/powerpoint/2010/main" val="1676581407"/>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5"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C45BA6E1-4AB1-43A2-A0D8-CE19A5A9B020}" type="slidenum">
              <a:rPr lang="en-US"/>
              <a:pPr>
                <a:defRPr/>
              </a:pPr>
              <a:t>‹#›</a:t>
            </a:fld>
            <a:endParaRPr lang="en-US"/>
          </a:p>
        </p:txBody>
      </p:sp>
    </p:spTree>
    <p:extLst>
      <p:ext uri="{BB962C8B-B14F-4D97-AF65-F5344CB8AC3E}">
        <p14:creationId xmlns:p14="http://schemas.microsoft.com/office/powerpoint/2010/main" val="3728371766"/>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826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450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7"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CDCF4242-9359-413A-91F0-50956176637F}" type="slidenum">
              <a:rPr lang="en-US"/>
              <a:pPr>
                <a:defRPr/>
              </a:pPr>
              <a:t>‹#›</a:t>
            </a:fld>
            <a:endParaRPr lang="en-US"/>
          </a:p>
        </p:txBody>
      </p:sp>
    </p:spTree>
    <p:extLst>
      <p:ext uri="{BB962C8B-B14F-4D97-AF65-F5344CB8AC3E}">
        <p14:creationId xmlns:p14="http://schemas.microsoft.com/office/powerpoint/2010/main" val="99282991"/>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8"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9"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C6510FB4-6FA1-4705-A59C-C10053C3AD80}" type="slidenum">
              <a:rPr lang="en-US"/>
              <a:pPr>
                <a:defRPr/>
              </a:pPr>
              <a:t>‹#›</a:t>
            </a:fld>
            <a:endParaRPr lang="en-US"/>
          </a:p>
        </p:txBody>
      </p:sp>
    </p:spTree>
    <p:extLst>
      <p:ext uri="{BB962C8B-B14F-4D97-AF65-F5344CB8AC3E}">
        <p14:creationId xmlns:p14="http://schemas.microsoft.com/office/powerpoint/2010/main" val="3447312746"/>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4"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5"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CAD70908-91AE-498D-96A2-2BAF42C7F66D}" type="slidenum">
              <a:rPr lang="en-US"/>
              <a:pPr>
                <a:defRPr/>
              </a:pPr>
              <a:t>‹#›</a:t>
            </a:fld>
            <a:endParaRPr lang="en-US"/>
          </a:p>
        </p:txBody>
      </p:sp>
    </p:spTree>
    <p:extLst>
      <p:ext uri="{BB962C8B-B14F-4D97-AF65-F5344CB8AC3E}">
        <p14:creationId xmlns:p14="http://schemas.microsoft.com/office/powerpoint/2010/main" val="58784844"/>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3"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4"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67D73938-E84C-46FA-8D30-3F38383B6AC0}" type="slidenum">
              <a:rPr lang="en-US"/>
              <a:pPr>
                <a:defRPr/>
              </a:pPr>
              <a:t>‹#›</a:t>
            </a:fld>
            <a:endParaRPr lang="en-US"/>
          </a:p>
        </p:txBody>
      </p:sp>
    </p:spTree>
    <p:extLst>
      <p:ext uri="{BB962C8B-B14F-4D97-AF65-F5344CB8AC3E}">
        <p14:creationId xmlns:p14="http://schemas.microsoft.com/office/powerpoint/2010/main" val="3741985468"/>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7"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CC2D2677-9720-4349-99F9-16D094169AF2}" type="slidenum">
              <a:rPr lang="en-US"/>
              <a:pPr>
                <a:defRPr/>
              </a:pPr>
              <a:t>‹#›</a:t>
            </a:fld>
            <a:endParaRPr lang="en-US"/>
          </a:p>
        </p:txBody>
      </p:sp>
    </p:spTree>
    <p:extLst>
      <p:ext uri="{BB962C8B-B14F-4D97-AF65-F5344CB8AC3E}">
        <p14:creationId xmlns:p14="http://schemas.microsoft.com/office/powerpoint/2010/main" val="4253830188"/>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7"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42AB30B8-BE0A-4C8D-9F5D-55A5349B2B49}" type="slidenum">
              <a:rPr lang="en-US"/>
              <a:pPr>
                <a:defRPr/>
              </a:pPr>
              <a:t>‹#›</a:t>
            </a:fld>
            <a:endParaRPr lang="en-US"/>
          </a:p>
        </p:txBody>
      </p:sp>
    </p:spTree>
    <p:extLst>
      <p:ext uri="{BB962C8B-B14F-4D97-AF65-F5344CB8AC3E}">
        <p14:creationId xmlns:p14="http://schemas.microsoft.com/office/powerpoint/2010/main" val="1487261500"/>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5"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8D291413-6FD6-4B00-B55F-60E040D31574}" type="slidenum">
              <a:rPr lang="en-US"/>
              <a:pPr>
                <a:defRPr/>
              </a:pPr>
              <a:t>‹#›</a:t>
            </a:fld>
            <a:endParaRPr lang="en-US"/>
          </a:p>
        </p:txBody>
      </p:sp>
    </p:spTree>
    <p:extLst>
      <p:ext uri="{BB962C8B-B14F-4D97-AF65-F5344CB8AC3E}">
        <p14:creationId xmlns:p14="http://schemas.microsoft.com/office/powerpoint/2010/main" val="2966282013"/>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4050" y="214313"/>
            <a:ext cx="1951038" cy="5918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50938" y="214313"/>
            <a:ext cx="5700712" cy="5918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5"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D9CC507A-B3FD-4CB4-ADCC-C09B89954D5A}" type="slidenum">
              <a:rPr lang="en-US"/>
              <a:pPr>
                <a:defRPr/>
              </a:pPr>
              <a:t>‹#›</a:t>
            </a:fld>
            <a:endParaRPr lang="en-US"/>
          </a:p>
        </p:txBody>
      </p:sp>
    </p:spTree>
    <p:extLst>
      <p:ext uri="{BB962C8B-B14F-4D97-AF65-F5344CB8AC3E}">
        <p14:creationId xmlns:p14="http://schemas.microsoft.com/office/powerpoint/2010/main" val="3352673235"/>
      </p:ext>
    </p:extLst>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90600" y="457200"/>
            <a:ext cx="7772400" cy="1143000"/>
          </a:xfrm>
        </p:spPr>
        <p:txBody>
          <a:bodyPr/>
          <a:lstStyle/>
          <a:p>
            <a:r>
              <a:rPr lang="en-US"/>
              <a:t>Click to edit Master title style</a:t>
            </a:r>
          </a:p>
        </p:txBody>
      </p:sp>
      <p:sp>
        <p:nvSpPr>
          <p:cNvPr id="3" name="Chart Placeholder 2"/>
          <p:cNvSpPr>
            <a:spLocks noGrp="1"/>
          </p:cNvSpPr>
          <p:nvPr>
            <p:ph type="chart" idx="1"/>
          </p:nvPr>
        </p:nvSpPr>
        <p:spPr>
          <a:xfrm>
            <a:off x="990600" y="1828800"/>
            <a:ext cx="7772400" cy="4114800"/>
          </a:xfrm>
        </p:spPr>
        <p:txBody>
          <a:bodyPr/>
          <a:lstStyle/>
          <a:p>
            <a:pPr lvl="0"/>
            <a:endParaRPr lang="en-US" noProof="0"/>
          </a:p>
        </p:txBody>
      </p:sp>
    </p:spTree>
    <p:extLst>
      <p:ext uri="{BB962C8B-B14F-4D97-AF65-F5344CB8AC3E}">
        <p14:creationId xmlns:p14="http://schemas.microsoft.com/office/powerpoint/2010/main" val="4121758693"/>
      </p:ext>
    </p:extLst>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2438400"/>
            <a:ext cx="9009063" cy="1052513"/>
            <a:chOff x="0" y="1536"/>
            <a:chExt cx="5675" cy="663"/>
          </a:xfrm>
        </p:grpSpPr>
        <p:grpSp>
          <p:nvGrpSpPr>
            <p:cNvPr id="5" name="Group 3"/>
            <p:cNvGrpSpPr>
              <a:grpSpLocks/>
            </p:cNvGrpSpPr>
            <p:nvPr/>
          </p:nvGrpSpPr>
          <p:grpSpPr bwMode="auto">
            <a:xfrm>
              <a:off x="183" y="1604"/>
              <a:ext cx="448"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a:solidFill>
                    <a:srgbClr val="000000"/>
                  </a:solidFill>
                </a:endParaRPr>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a:solidFill>
                    <a:srgbClr val="000000"/>
                  </a:solidFill>
                </a:endParaRPr>
              </a:p>
            </p:txBody>
          </p:sp>
        </p:grpSp>
        <p:grpSp>
          <p:nvGrpSpPr>
            <p:cNvPr id="6" name="Group 6"/>
            <p:cNvGrpSpPr>
              <a:grpSpLocks/>
            </p:cNvGrpSpPr>
            <p:nvPr/>
          </p:nvGrpSpPr>
          <p:grpSpPr bwMode="auto">
            <a:xfrm>
              <a:off x="261" y="1870"/>
              <a:ext cx="465"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a:solidFill>
                    <a:srgbClr val="000000"/>
                  </a:solidFill>
                </a:endParaRPr>
              </a:p>
            </p:txBody>
          </p:sp>
          <p:sp>
            <p:nvSpPr>
              <p:cNvPr id="11" name="Rectangle 8"/>
              <p:cNvSpPr>
                <a:spLocks noChangeArrowheads="1"/>
              </p:cNvSpPr>
              <p:nvPr/>
            </p:nvSpPr>
            <p:spPr bwMode="auto">
              <a:xfrm>
                <a:off x="1249" y="2640"/>
                <a:ext cx="335" cy="432"/>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a:solidFill>
                    <a:srgbClr val="000000"/>
                  </a:solidFill>
                </a:endParaRPr>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a:solidFill>
                  <a:srgbClr val="000000"/>
                </a:solidFill>
              </a:endParaRPr>
            </a:p>
          </p:txBody>
        </p:sp>
        <p:sp>
          <p:nvSpPr>
            <p:cNvPr id="8" name="Rectangle 10"/>
            <p:cNvSpPr>
              <a:spLocks noChangeArrowheads="1"/>
            </p:cNvSpPr>
            <p:nvPr/>
          </p:nvSpPr>
          <p:spPr bwMode="auto">
            <a:xfrm>
              <a:off x="400" y="1536"/>
              <a:ext cx="20" cy="663"/>
            </a:xfrm>
            <a:prstGeom prst="rect">
              <a:avLst/>
            </a:prstGeom>
            <a:solidFill>
              <a:schemeClr val="bg2"/>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a:solidFill>
                  <a:srgbClr val="000000"/>
                </a:solidFill>
              </a:endParaRPr>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a:solidFill>
                  <a:srgbClr val="000000"/>
                </a:solidFill>
              </a:endParaRPr>
            </a:p>
          </p:txBody>
        </p:sp>
      </p:grpSp>
      <p:sp>
        <p:nvSpPr>
          <p:cNvPr id="7180" name="Rectangle 12"/>
          <p:cNvSpPr>
            <a:spLocks noGrp="1" noChangeArrowheads="1"/>
          </p:cNvSpPr>
          <p:nvPr>
            <p:ph type="ctrTitle"/>
          </p:nvPr>
        </p:nvSpPr>
        <p:spPr>
          <a:xfrm>
            <a:off x="990600" y="1676400"/>
            <a:ext cx="7772400" cy="1462088"/>
          </a:xfrm>
        </p:spPr>
        <p:txBody>
          <a:bodyPr/>
          <a:lstStyle>
            <a:lvl1pPr>
              <a:defRPr/>
            </a:lvl1pPr>
          </a:lstStyle>
          <a:p>
            <a:pPr lvl="0"/>
            <a:r>
              <a:rPr lang="en-US" noProof="0"/>
              <a:t>Click to edit Master title style</a:t>
            </a:r>
          </a:p>
        </p:txBody>
      </p:sp>
      <p:sp>
        <p:nvSpPr>
          <p:cNvPr id="7181" name="Rectangle 1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pPr lvl="0"/>
            <a:r>
              <a:rPr lang="en-US" noProof="0"/>
              <a:t>Click to edit Master subtitle style</a:t>
            </a:r>
          </a:p>
        </p:txBody>
      </p:sp>
      <p:sp>
        <p:nvSpPr>
          <p:cNvPr id="14" name="Rectangle 14"/>
          <p:cNvSpPr>
            <a:spLocks noGrp="1" noChangeArrowheads="1"/>
          </p:cNvSpPr>
          <p:nvPr>
            <p:ph type="dt" sz="half" idx="10"/>
          </p:nvPr>
        </p:nvSpPr>
        <p:spPr>
          <a:xfrm>
            <a:off x="990600" y="6248400"/>
            <a:ext cx="1905000" cy="457200"/>
          </a:xfrm>
        </p:spPr>
        <p:txBody>
          <a:bodyPr/>
          <a:lstStyle>
            <a:lvl1pPr>
              <a:spcBef>
                <a:spcPct val="20000"/>
              </a:spcBef>
              <a:buClr>
                <a:srgbClr val="FFCF01"/>
              </a:buClr>
              <a:buSzPct val="75000"/>
              <a:buFont typeface="Monotype Sorts" pitchFamily="2" charset="2"/>
              <a:buChar char="n"/>
              <a:defRPr>
                <a:solidFill>
                  <a:srgbClr val="1C1C1C"/>
                </a:solidFill>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15" name="Rectangle 15"/>
          <p:cNvSpPr>
            <a:spLocks noGrp="1" noChangeArrowheads="1"/>
          </p:cNvSpPr>
          <p:nvPr>
            <p:ph type="ftr" sz="quarter" idx="11"/>
          </p:nvPr>
        </p:nvSpPr>
        <p:spPr>
          <a:xfrm>
            <a:off x="3429000" y="6248400"/>
            <a:ext cx="2895600" cy="457200"/>
          </a:xfrm>
        </p:spPr>
        <p:txBody>
          <a:bodyPr/>
          <a:lstStyle>
            <a:lvl1pPr>
              <a:spcBef>
                <a:spcPct val="20000"/>
              </a:spcBef>
              <a:buClr>
                <a:srgbClr val="FFCF01"/>
              </a:buClr>
              <a:buSzPct val="75000"/>
              <a:buFont typeface="Monotype Sorts" pitchFamily="2" charset="2"/>
              <a:buChar char="n"/>
              <a:defRPr>
                <a:solidFill>
                  <a:srgbClr val="1C1C1C"/>
                </a:solidFill>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16" name="Rectangle 16"/>
          <p:cNvSpPr>
            <a:spLocks noGrp="1" noChangeArrowheads="1"/>
          </p:cNvSpPr>
          <p:nvPr>
            <p:ph type="sldNum" sz="quarter" idx="12"/>
          </p:nvPr>
        </p:nvSpPr>
        <p:spPr>
          <a:xfrm>
            <a:off x="6858000" y="6248400"/>
            <a:ext cx="1905000" cy="457200"/>
          </a:xfrm>
        </p:spPr>
        <p:txBody>
          <a:bodyPr/>
          <a:lstStyle>
            <a:lvl1pPr>
              <a:spcBef>
                <a:spcPct val="20000"/>
              </a:spcBef>
              <a:buClr>
                <a:srgbClr val="FFCF01"/>
              </a:buClr>
              <a:buSzPct val="75000"/>
              <a:buFont typeface="Monotype Sorts" pitchFamily="2" charset="2"/>
              <a:buChar char="n"/>
              <a:defRPr>
                <a:solidFill>
                  <a:srgbClr val="1C1C1C"/>
                </a:solidFill>
                <a:effectLst>
                  <a:outerShdw blurRad="38100" dist="38100" dir="2700000" algn="tl">
                    <a:srgbClr val="000000">
                      <a:alpha val="43137"/>
                    </a:srgbClr>
                  </a:outerShdw>
                </a:effectLst>
                <a:latin typeface="Times New Roman" pitchFamily="18" charset="0"/>
              </a:defRPr>
            </a:lvl1pPr>
          </a:lstStyle>
          <a:p>
            <a:pPr>
              <a:defRPr/>
            </a:pPr>
            <a:fld id="{A33B96F2-FBE3-4205-A858-6E070827BA54}" type="slidenum">
              <a:rPr lang="en-US"/>
              <a:pPr>
                <a:defRPr/>
              </a:pPr>
              <a:t>‹#›</a:t>
            </a:fld>
            <a:endParaRPr lang="en-US"/>
          </a:p>
        </p:txBody>
      </p:sp>
    </p:spTree>
    <p:extLst>
      <p:ext uri="{BB962C8B-B14F-4D97-AF65-F5344CB8AC3E}">
        <p14:creationId xmlns:p14="http://schemas.microsoft.com/office/powerpoint/2010/main" val="1565155080"/>
      </p:ext>
    </p:extLst>
  </p:cSld>
  <p:clrMapOvr>
    <a:masterClrMapping/>
  </p:clrMapOvr>
  <p:transition spd="med">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5"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5FE33DBF-356A-4007-937A-2CABD3630344}" type="slidenum">
              <a:rPr lang="en-US"/>
              <a:pPr>
                <a:defRPr/>
              </a:pPr>
              <a:t>‹#›</a:t>
            </a:fld>
            <a:endParaRPr lang="en-US"/>
          </a:p>
        </p:txBody>
      </p:sp>
    </p:spTree>
    <p:extLst>
      <p:ext uri="{BB962C8B-B14F-4D97-AF65-F5344CB8AC3E}">
        <p14:creationId xmlns:p14="http://schemas.microsoft.com/office/powerpoint/2010/main" val="3375450661"/>
      </p:ext>
    </p:extLst>
  </p:cSld>
  <p:clrMapOvr>
    <a:masterClrMapping/>
  </p:clrMapOvr>
  <p:transition spd="med">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5"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69274CF7-994F-4298-9D3A-1F21BF9EF245}" type="slidenum">
              <a:rPr lang="en-US"/>
              <a:pPr>
                <a:defRPr/>
              </a:pPr>
              <a:t>‹#›</a:t>
            </a:fld>
            <a:endParaRPr lang="en-US"/>
          </a:p>
        </p:txBody>
      </p:sp>
    </p:spTree>
    <p:extLst>
      <p:ext uri="{BB962C8B-B14F-4D97-AF65-F5344CB8AC3E}">
        <p14:creationId xmlns:p14="http://schemas.microsoft.com/office/powerpoint/2010/main" val="1043731848"/>
      </p:ext>
    </p:extLst>
  </p:cSld>
  <p:clrMapOvr>
    <a:masterClrMapping/>
  </p:clrMapOvr>
  <p:transition spd="med">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826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450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7"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4EBA289D-26DD-4BC2-98AA-FD12508FCAAB}" type="slidenum">
              <a:rPr lang="en-US"/>
              <a:pPr>
                <a:defRPr/>
              </a:pPr>
              <a:t>‹#›</a:t>
            </a:fld>
            <a:endParaRPr lang="en-US"/>
          </a:p>
        </p:txBody>
      </p:sp>
    </p:spTree>
    <p:extLst>
      <p:ext uri="{BB962C8B-B14F-4D97-AF65-F5344CB8AC3E}">
        <p14:creationId xmlns:p14="http://schemas.microsoft.com/office/powerpoint/2010/main" val="4007894850"/>
      </p:ext>
    </p:extLst>
  </p:cSld>
  <p:clrMapOvr>
    <a:masterClrMapping/>
  </p:clrMapOvr>
  <p:transition spd="med">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8"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9"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405CABDD-25D9-4D6E-8ECB-AE574FCD501D}" type="slidenum">
              <a:rPr lang="en-US"/>
              <a:pPr>
                <a:defRPr/>
              </a:pPr>
              <a:t>‹#›</a:t>
            </a:fld>
            <a:endParaRPr lang="en-US"/>
          </a:p>
        </p:txBody>
      </p:sp>
    </p:spTree>
    <p:extLst>
      <p:ext uri="{BB962C8B-B14F-4D97-AF65-F5344CB8AC3E}">
        <p14:creationId xmlns:p14="http://schemas.microsoft.com/office/powerpoint/2010/main" val="1416150729"/>
      </p:ext>
    </p:extLst>
  </p:cSld>
  <p:clrMapOvr>
    <a:masterClrMapping/>
  </p:clrMapOvr>
  <p:transition spd="med">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4"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5"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B041E33F-05DA-4614-8DEC-903C53E59CE3}" type="slidenum">
              <a:rPr lang="en-US"/>
              <a:pPr>
                <a:defRPr/>
              </a:pPr>
              <a:t>‹#›</a:t>
            </a:fld>
            <a:endParaRPr lang="en-US"/>
          </a:p>
        </p:txBody>
      </p:sp>
    </p:spTree>
    <p:extLst>
      <p:ext uri="{BB962C8B-B14F-4D97-AF65-F5344CB8AC3E}">
        <p14:creationId xmlns:p14="http://schemas.microsoft.com/office/powerpoint/2010/main" val="3094515290"/>
      </p:ext>
    </p:extLst>
  </p:cSld>
  <p:clrMapOvr>
    <a:masterClrMapping/>
  </p:clrMapOvr>
  <p:transition spd="med">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3"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4"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64DE27F8-BBE7-4A75-A5CA-7E198A7A3CD6}" type="slidenum">
              <a:rPr lang="en-US"/>
              <a:pPr>
                <a:defRPr/>
              </a:pPr>
              <a:t>‹#›</a:t>
            </a:fld>
            <a:endParaRPr lang="en-US"/>
          </a:p>
        </p:txBody>
      </p:sp>
    </p:spTree>
    <p:extLst>
      <p:ext uri="{BB962C8B-B14F-4D97-AF65-F5344CB8AC3E}">
        <p14:creationId xmlns:p14="http://schemas.microsoft.com/office/powerpoint/2010/main" val="1658627262"/>
      </p:ext>
    </p:extLst>
  </p:cSld>
  <p:clrMapOvr>
    <a:masterClrMapping/>
  </p:clrMapOvr>
  <p:transition spd="med">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7"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C5A9BC6E-10A0-4AFB-9699-96EADD69E0D2}" type="slidenum">
              <a:rPr lang="en-US"/>
              <a:pPr>
                <a:defRPr/>
              </a:pPr>
              <a:t>‹#›</a:t>
            </a:fld>
            <a:endParaRPr lang="en-US"/>
          </a:p>
        </p:txBody>
      </p:sp>
    </p:spTree>
    <p:extLst>
      <p:ext uri="{BB962C8B-B14F-4D97-AF65-F5344CB8AC3E}">
        <p14:creationId xmlns:p14="http://schemas.microsoft.com/office/powerpoint/2010/main" val="344508667"/>
      </p:ext>
    </p:extLst>
  </p:cSld>
  <p:clrMapOvr>
    <a:masterClrMapping/>
  </p:clrMapOvr>
  <p:transition spd="med">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7"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D4CA3759-BAF3-4A4B-8A39-908173311297}" type="slidenum">
              <a:rPr lang="en-US"/>
              <a:pPr>
                <a:defRPr/>
              </a:pPr>
              <a:t>‹#›</a:t>
            </a:fld>
            <a:endParaRPr lang="en-US"/>
          </a:p>
        </p:txBody>
      </p:sp>
    </p:spTree>
    <p:extLst>
      <p:ext uri="{BB962C8B-B14F-4D97-AF65-F5344CB8AC3E}">
        <p14:creationId xmlns:p14="http://schemas.microsoft.com/office/powerpoint/2010/main" val="2220412154"/>
      </p:ext>
    </p:extLst>
  </p:cSld>
  <p:clrMapOvr>
    <a:masterClrMapping/>
  </p:clrMapOvr>
  <p:transition spd="med">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5"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59453669-2A88-4A5D-9FC4-5A802AD83D47}" type="slidenum">
              <a:rPr lang="en-US"/>
              <a:pPr>
                <a:defRPr/>
              </a:pPr>
              <a:t>‹#›</a:t>
            </a:fld>
            <a:endParaRPr lang="en-US"/>
          </a:p>
        </p:txBody>
      </p:sp>
    </p:spTree>
    <p:extLst>
      <p:ext uri="{BB962C8B-B14F-4D97-AF65-F5344CB8AC3E}">
        <p14:creationId xmlns:p14="http://schemas.microsoft.com/office/powerpoint/2010/main" val="4120311515"/>
      </p:ext>
    </p:extLst>
  </p:cSld>
  <p:clrMapOvr>
    <a:masterClrMapping/>
  </p:clrMapOvr>
  <p:transition spd="med">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4050" y="214313"/>
            <a:ext cx="1951038" cy="5918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50938" y="214313"/>
            <a:ext cx="5700712" cy="5918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5" name="Rectangle 12"/>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3"/>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3B68643A-0C34-4371-AE01-31A65301DAE8}" type="slidenum">
              <a:rPr lang="en-US"/>
              <a:pPr>
                <a:defRPr/>
              </a:pPr>
              <a:t>‹#›</a:t>
            </a:fld>
            <a:endParaRPr lang="en-US"/>
          </a:p>
        </p:txBody>
      </p:sp>
    </p:spTree>
    <p:extLst>
      <p:ext uri="{BB962C8B-B14F-4D97-AF65-F5344CB8AC3E}">
        <p14:creationId xmlns:p14="http://schemas.microsoft.com/office/powerpoint/2010/main" val="3873622209"/>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ltGray">
          <a:xfrm>
            <a:off x="417513" y="10985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2400">
              <a:solidFill>
                <a:srgbClr val="000000"/>
              </a:solidFill>
            </a:endParaRPr>
          </a:p>
        </p:txBody>
      </p:sp>
      <p:sp>
        <p:nvSpPr>
          <p:cNvPr id="2051" name="Rectangle 3"/>
          <p:cNvSpPr>
            <a:spLocks noChangeArrowheads="1"/>
          </p:cNvSpPr>
          <p:nvPr/>
        </p:nvSpPr>
        <p:spPr bwMode="ltGray">
          <a:xfrm>
            <a:off x="800100" y="10985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2400">
              <a:solidFill>
                <a:srgbClr val="000000"/>
              </a:solidFill>
            </a:endParaRPr>
          </a:p>
        </p:txBody>
      </p:sp>
      <p:sp>
        <p:nvSpPr>
          <p:cNvPr id="2052" name="Rectangle 4"/>
          <p:cNvSpPr>
            <a:spLocks noChangeArrowheads="1"/>
          </p:cNvSpPr>
          <p:nvPr/>
        </p:nvSpPr>
        <p:spPr bwMode="ltGray">
          <a:xfrm>
            <a:off x="541338" y="15208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2400">
              <a:solidFill>
                <a:srgbClr val="000000"/>
              </a:solidFill>
            </a:endParaRPr>
          </a:p>
        </p:txBody>
      </p:sp>
      <p:sp>
        <p:nvSpPr>
          <p:cNvPr id="2053" name="Rectangle 5"/>
          <p:cNvSpPr>
            <a:spLocks noChangeArrowheads="1"/>
          </p:cNvSpPr>
          <p:nvPr/>
        </p:nvSpPr>
        <p:spPr bwMode="ltGray">
          <a:xfrm>
            <a:off x="911225" y="15208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2400">
              <a:solidFill>
                <a:srgbClr val="000000"/>
              </a:solidFill>
            </a:endParaRPr>
          </a:p>
        </p:txBody>
      </p:sp>
      <p:sp>
        <p:nvSpPr>
          <p:cNvPr id="2054" name="Rectangle 6"/>
          <p:cNvSpPr>
            <a:spLocks noChangeArrowheads="1"/>
          </p:cNvSpPr>
          <p:nvPr/>
        </p:nvSpPr>
        <p:spPr bwMode="ltGray">
          <a:xfrm>
            <a:off x="127000" y="14478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2400">
              <a:solidFill>
                <a:srgbClr val="000000"/>
              </a:solidFill>
            </a:endParaRPr>
          </a:p>
        </p:txBody>
      </p:sp>
      <p:sp>
        <p:nvSpPr>
          <p:cNvPr id="2055" name="Rectangle 7"/>
          <p:cNvSpPr>
            <a:spLocks noChangeArrowheads="1"/>
          </p:cNvSpPr>
          <p:nvPr/>
        </p:nvSpPr>
        <p:spPr bwMode="gray">
          <a:xfrm>
            <a:off x="762000" y="99060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2400">
              <a:solidFill>
                <a:srgbClr val="000000"/>
              </a:solidFill>
            </a:endParaRPr>
          </a:p>
        </p:txBody>
      </p:sp>
      <p:sp>
        <p:nvSpPr>
          <p:cNvPr id="2056" name="Rectangle 8"/>
          <p:cNvSpPr>
            <a:spLocks noChangeArrowheads="1"/>
          </p:cNvSpPr>
          <p:nvPr/>
        </p:nvSpPr>
        <p:spPr bwMode="gray">
          <a:xfrm>
            <a:off x="442913" y="1781175"/>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2400">
              <a:solidFill>
                <a:srgbClr val="000000"/>
              </a:solidFill>
            </a:endParaRPr>
          </a:p>
        </p:txBody>
      </p:sp>
      <p:sp>
        <p:nvSpPr>
          <p:cNvPr id="1033" name="Rectangle 9"/>
          <p:cNvSpPr>
            <a:spLocks noGrp="1" noChangeArrowheads="1"/>
          </p:cNvSpPr>
          <p:nvPr>
            <p:ph type="title"/>
          </p:nvPr>
        </p:nvSpPr>
        <p:spPr bwMode="auto">
          <a:xfrm>
            <a:off x="1150938" y="214313"/>
            <a:ext cx="7793037" cy="1462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34" name="Rectangle 10"/>
          <p:cNvSpPr>
            <a:spLocks noGrp="1" noChangeArrowheads="1"/>
          </p:cNvSpPr>
          <p:nvPr>
            <p:ph type="body" idx="1"/>
          </p:nvPr>
        </p:nvSpPr>
        <p:spPr bwMode="auto">
          <a:xfrm>
            <a:off x="1182688" y="2017713"/>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155" name="Rectangle 11"/>
          <p:cNvSpPr>
            <a:spLocks noGrp="1" noChangeArrowheads="1"/>
          </p:cNvSpPr>
          <p:nvPr>
            <p:ph type="dt" sz="half" idx="2"/>
          </p:nvPr>
        </p:nvSpPr>
        <p:spPr bwMode="auto">
          <a:xfrm>
            <a:off x="1162050" y="6243638"/>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spcBef>
                <a:spcPct val="0"/>
              </a:spcBef>
              <a:buClrTx/>
              <a:buSzTx/>
              <a:buFontTx/>
              <a:buNone/>
              <a:defRPr sz="1400">
                <a:solidFill>
                  <a:srgbClr val="000000"/>
                </a:solidFill>
                <a:effectLst/>
                <a:latin typeface="Tahoma" pitchFamily="34" charset="0"/>
              </a:defRPr>
            </a:lvl1pPr>
          </a:lstStyle>
          <a:p>
            <a:pPr>
              <a:defRPr/>
            </a:pPr>
            <a:endParaRPr lang="en-US"/>
          </a:p>
        </p:txBody>
      </p:sp>
      <p:sp>
        <p:nvSpPr>
          <p:cNvPr id="6156" name="Rectangle 12"/>
          <p:cNvSpPr>
            <a:spLocks noGrp="1" noChangeArrowheads="1"/>
          </p:cNvSpPr>
          <p:nvPr>
            <p:ph type="ftr" sz="quarter" idx="3"/>
          </p:nvPr>
        </p:nvSpPr>
        <p:spPr bwMode="auto">
          <a:xfrm>
            <a:off x="3657600" y="6243638"/>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spcBef>
                <a:spcPct val="0"/>
              </a:spcBef>
              <a:buClrTx/>
              <a:buSzTx/>
              <a:buFontTx/>
              <a:buNone/>
              <a:defRPr sz="1400">
                <a:solidFill>
                  <a:srgbClr val="000000"/>
                </a:solidFill>
                <a:effectLst/>
                <a:latin typeface="Tahoma" pitchFamily="34" charset="0"/>
              </a:defRPr>
            </a:lvl1pPr>
          </a:lstStyle>
          <a:p>
            <a:pPr>
              <a:defRPr/>
            </a:pPr>
            <a:endParaRPr lang="en-US"/>
          </a:p>
        </p:txBody>
      </p:sp>
      <p:sp>
        <p:nvSpPr>
          <p:cNvPr id="6157" name="Rectangle 13"/>
          <p:cNvSpPr>
            <a:spLocks noGrp="1" noChangeArrowheads="1"/>
          </p:cNvSpPr>
          <p:nvPr>
            <p:ph type="sldNum" sz="quarter" idx="4"/>
          </p:nvPr>
        </p:nvSpPr>
        <p:spPr bwMode="auto">
          <a:xfrm>
            <a:off x="7042150" y="6243638"/>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spcBef>
                <a:spcPct val="0"/>
              </a:spcBef>
              <a:buClrTx/>
              <a:buSzTx/>
              <a:buFontTx/>
              <a:buNone/>
              <a:defRPr sz="1400">
                <a:solidFill>
                  <a:srgbClr val="000000"/>
                </a:solidFill>
                <a:effectLst/>
                <a:latin typeface="Tahoma" pitchFamily="34" charset="0"/>
              </a:defRPr>
            </a:lvl1pPr>
          </a:lstStyle>
          <a:p>
            <a:pPr>
              <a:defRPr/>
            </a:pPr>
            <a:fld id="{6A017680-E3A7-44E0-A4E4-B0DEC633DD21}"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913" r:id="rId1"/>
    <p:sldLayoutId id="2147484914" r:id="rId2"/>
    <p:sldLayoutId id="2147484915" r:id="rId3"/>
    <p:sldLayoutId id="2147484916" r:id="rId4"/>
    <p:sldLayoutId id="2147484917" r:id="rId5"/>
    <p:sldLayoutId id="2147484918" r:id="rId6"/>
    <p:sldLayoutId id="2147484919" r:id="rId7"/>
    <p:sldLayoutId id="2147484920" r:id="rId8"/>
    <p:sldLayoutId id="2147484921" r:id="rId9"/>
    <p:sldLayoutId id="2147484922" r:id="rId10"/>
    <p:sldLayoutId id="2147484923" r:id="rId11"/>
    <p:sldLayoutId id="2147484924" r:id="rId12"/>
  </p:sldLayoutIdLst>
  <p:transition spd="med">
    <p:fade/>
  </p:transition>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ahoma" pitchFamily="34" charset="0"/>
        </a:defRPr>
      </a:lvl2pPr>
      <a:lvl3pPr algn="l" rtl="0" eaLnBrk="0" fontAlgn="base" hangingPunct="0">
        <a:spcBef>
          <a:spcPct val="0"/>
        </a:spcBef>
        <a:spcAft>
          <a:spcPct val="0"/>
        </a:spcAft>
        <a:defRPr sz="4400">
          <a:solidFill>
            <a:schemeClr val="tx2"/>
          </a:solidFill>
          <a:latin typeface="Tahoma" pitchFamily="34" charset="0"/>
        </a:defRPr>
      </a:lvl3pPr>
      <a:lvl4pPr algn="l" rtl="0" eaLnBrk="0" fontAlgn="base" hangingPunct="0">
        <a:spcBef>
          <a:spcPct val="0"/>
        </a:spcBef>
        <a:spcAft>
          <a:spcPct val="0"/>
        </a:spcAft>
        <a:defRPr sz="4400">
          <a:solidFill>
            <a:schemeClr val="tx2"/>
          </a:solidFill>
          <a:latin typeface="Tahoma" pitchFamily="34" charset="0"/>
        </a:defRPr>
      </a:lvl4pPr>
      <a:lvl5pPr algn="l" rtl="0" eaLnBrk="0" fontAlgn="base" hangingPunct="0">
        <a:spcBef>
          <a:spcPct val="0"/>
        </a:spcBef>
        <a:spcAft>
          <a:spcPct val="0"/>
        </a:spcAft>
        <a:defRPr sz="4400">
          <a:solidFill>
            <a:schemeClr val="tx2"/>
          </a:solidFill>
          <a:latin typeface="Tahoma" pitchFamily="34" charset="0"/>
        </a:defRPr>
      </a:lvl5pPr>
      <a:lvl6pPr marL="457200" algn="l" rtl="0" fontAlgn="base">
        <a:spcBef>
          <a:spcPct val="0"/>
        </a:spcBef>
        <a:spcAft>
          <a:spcPct val="0"/>
        </a:spcAft>
        <a:defRPr sz="4400">
          <a:solidFill>
            <a:schemeClr val="tx2"/>
          </a:solidFill>
          <a:latin typeface="Tahoma" pitchFamily="34" charset="0"/>
        </a:defRPr>
      </a:lvl6pPr>
      <a:lvl7pPr marL="914400" algn="l" rtl="0" fontAlgn="base">
        <a:spcBef>
          <a:spcPct val="0"/>
        </a:spcBef>
        <a:spcAft>
          <a:spcPct val="0"/>
        </a:spcAft>
        <a:defRPr sz="4400">
          <a:solidFill>
            <a:schemeClr val="tx2"/>
          </a:solidFill>
          <a:latin typeface="Tahoma" pitchFamily="34" charset="0"/>
        </a:defRPr>
      </a:lvl7pPr>
      <a:lvl8pPr marL="1371600" algn="l" rtl="0" fontAlgn="base">
        <a:spcBef>
          <a:spcPct val="0"/>
        </a:spcBef>
        <a:spcAft>
          <a:spcPct val="0"/>
        </a:spcAft>
        <a:defRPr sz="4400">
          <a:solidFill>
            <a:schemeClr val="tx2"/>
          </a:solidFill>
          <a:latin typeface="Tahoma" pitchFamily="34" charset="0"/>
        </a:defRPr>
      </a:lvl8pPr>
      <a:lvl9pPr marL="1828800" algn="l"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ltGray">
          <a:xfrm>
            <a:off x="417513" y="10985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2400">
              <a:solidFill>
                <a:srgbClr val="000000"/>
              </a:solidFill>
            </a:endParaRPr>
          </a:p>
        </p:txBody>
      </p:sp>
      <p:sp>
        <p:nvSpPr>
          <p:cNvPr id="3075" name="Rectangle 3"/>
          <p:cNvSpPr>
            <a:spLocks noChangeArrowheads="1"/>
          </p:cNvSpPr>
          <p:nvPr/>
        </p:nvSpPr>
        <p:spPr bwMode="ltGray">
          <a:xfrm>
            <a:off x="800100" y="10985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2400">
              <a:solidFill>
                <a:srgbClr val="000000"/>
              </a:solidFill>
            </a:endParaRPr>
          </a:p>
        </p:txBody>
      </p:sp>
      <p:sp>
        <p:nvSpPr>
          <p:cNvPr id="3076" name="Rectangle 4"/>
          <p:cNvSpPr>
            <a:spLocks noChangeArrowheads="1"/>
          </p:cNvSpPr>
          <p:nvPr/>
        </p:nvSpPr>
        <p:spPr bwMode="ltGray">
          <a:xfrm>
            <a:off x="541338" y="15208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2400">
              <a:solidFill>
                <a:srgbClr val="000000"/>
              </a:solidFill>
            </a:endParaRPr>
          </a:p>
        </p:txBody>
      </p:sp>
      <p:sp>
        <p:nvSpPr>
          <p:cNvPr id="3077" name="Rectangle 5"/>
          <p:cNvSpPr>
            <a:spLocks noChangeArrowheads="1"/>
          </p:cNvSpPr>
          <p:nvPr/>
        </p:nvSpPr>
        <p:spPr bwMode="ltGray">
          <a:xfrm>
            <a:off x="911225" y="15208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2400">
              <a:solidFill>
                <a:srgbClr val="000000"/>
              </a:solidFill>
            </a:endParaRPr>
          </a:p>
        </p:txBody>
      </p:sp>
      <p:sp>
        <p:nvSpPr>
          <p:cNvPr id="3078" name="Rectangle 6"/>
          <p:cNvSpPr>
            <a:spLocks noChangeArrowheads="1"/>
          </p:cNvSpPr>
          <p:nvPr/>
        </p:nvSpPr>
        <p:spPr bwMode="ltGray">
          <a:xfrm>
            <a:off x="127000" y="14478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2400">
              <a:solidFill>
                <a:srgbClr val="000000"/>
              </a:solidFill>
            </a:endParaRPr>
          </a:p>
        </p:txBody>
      </p:sp>
      <p:sp>
        <p:nvSpPr>
          <p:cNvPr id="3079" name="Rectangle 7"/>
          <p:cNvSpPr>
            <a:spLocks noChangeArrowheads="1"/>
          </p:cNvSpPr>
          <p:nvPr/>
        </p:nvSpPr>
        <p:spPr bwMode="gray">
          <a:xfrm>
            <a:off x="762000" y="99060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2400">
              <a:solidFill>
                <a:srgbClr val="000000"/>
              </a:solidFill>
            </a:endParaRPr>
          </a:p>
        </p:txBody>
      </p:sp>
      <p:sp>
        <p:nvSpPr>
          <p:cNvPr id="3080" name="Rectangle 8"/>
          <p:cNvSpPr>
            <a:spLocks noChangeArrowheads="1"/>
          </p:cNvSpPr>
          <p:nvPr/>
        </p:nvSpPr>
        <p:spPr bwMode="gray">
          <a:xfrm>
            <a:off x="442913" y="1781175"/>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2400">
              <a:solidFill>
                <a:srgbClr val="000000"/>
              </a:solidFill>
            </a:endParaRPr>
          </a:p>
        </p:txBody>
      </p:sp>
      <p:sp>
        <p:nvSpPr>
          <p:cNvPr id="2057" name="Rectangle 9"/>
          <p:cNvSpPr>
            <a:spLocks noGrp="1" noChangeArrowheads="1"/>
          </p:cNvSpPr>
          <p:nvPr>
            <p:ph type="title"/>
          </p:nvPr>
        </p:nvSpPr>
        <p:spPr bwMode="auto">
          <a:xfrm>
            <a:off x="1150938" y="214313"/>
            <a:ext cx="7793037" cy="1462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2058" name="Rectangle 10"/>
          <p:cNvSpPr>
            <a:spLocks noGrp="1" noChangeArrowheads="1"/>
          </p:cNvSpPr>
          <p:nvPr>
            <p:ph type="body" idx="1"/>
          </p:nvPr>
        </p:nvSpPr>
        <p:spPr bwMode="auto">
          <a:xfrm>
            <a:off x="1182688" y="2017713"/>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155" name="Rectangle 11"/>
          <p:cNvSpPr>
            <a:spLocks noGrp="1" noChangeArrowheads="1"/>
          </p:cNvSpPr>
          <p:nvPr>
            <p:ph type="dt" sz="half" idx="2"/>
          </p:nvPr>
        </p:nvSpPr>
        <p:spPr bwMode="auto">
          <a:xfrm>
            <a:off x="1162050" y="6243638"/>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spcBef>
                <a:spcPct val="0"/>
              </a:spcBef>
              <a:buClrTx/>
              <a:buSzTx/>
              <a:buFontTx/>
              <a:buNone/>
              <a:defRPr sz="1400">
                <a:solidFill>
                  <a:srgbClr val="000000"/>
                </a:solidFill>
                <a:effectLst/>
                <a:latin typeface="Tahoma" pitchFamily="34" charset="0"/>
              </a:defRPr>
            </a:lvl1pPr>
          </a:lstStyle>
          <a:p>
            <a:pPr>
              <a:defRPr/>
            </a:pPr>
            <a:endParaRPr lang="en-US"/>
          </a:p>
        </p:txBody>
      </p:sp>
      <p:sp>
        <p:nvSpPr>
          <p:cNvPr id="6156" name="Rectangle 12"/>
          <p:cNvSpPr>
            <a:spLocks noGrp="1" noChangeArrowheads="1"/>
          </p:cNvSpPr>
          <p:nvPr>
            <p:ph type="ftr" sz="quarter" idx="3"/>
          </p:nvPr>
        </p:nvSpPr>
        <p:spPr bwMode="auto">
          <a:xfrm>
            <a:off x="3657600" y="6243638"/>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spcBef>
                <a:spcPct val="0"/>
              </a:spcBef>
              <a:buClrTx/>
              <a:buSzTx/>
              <a:buFontTx/>
              <a:buNone/>
              <a:defRPr sz="1400">
                <a:solidFill>
                  <a:srgbClr val="000000"/>
                </a:solidFill>
                <a:effectLst/>
                <a:latin typeface="Tahoma" pitchFamily="34" charset="0"/>
              </a:defRPr>
            </a:lvl1pPr>
          </a:lstStyle>
          <a:p>
            <a:pPr>
              <a:defRPr/>
            </a:pPr>
            <a:endParaRPr lang="en-US"/>
          </a:p>
        </p:txBody>
      </p:sp>
      <p:sp>
        <p:nvSpPr>
          <p:cNvPr id="6157" name="Rectangle 13"/>
          <p:cNvSpPr>
            <a:spLocks noGrp="1" noChangeArrowheads="1"/>
          </p:cNvSpPr>
          <p:nvPr>
            <p:ph type="sldNum" sz="quarter" idx="4"/>
          </p:nvPr>
        </p:nvSpPr>
        <p:spPr bwMode="auto">
          <a:xfrm>
            <a:off x="7042150" y="6243638"/>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spcBef>
                <a:spcPct val="0"/>
              </a:spcBef>
              <a:buClrTx/>
              <a:buSzTx/>
              <a:buFontTx/>
              <a:buNone/>
              <a:defRPr sz="1400">
                <a:solidFill>
                  <a:srgbClr val="000000"/>
                </a:solidFill>
                <a:effectLst/>
                <a:latin typeface="Tahoma" pitchFamily="34" charset="0"/>
              </a:defRPr>
            </a:lvl1pPr>
          </a:lstStyle>
          <a:p>
            <a:pPr>
              <a:defRPr/>
            </a:pPr>
            <a:fld id="{7E6308E8-A9ED-420F-8FCC-38F1D95984AC}"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925" r:id="rId1"/>
    <p:sldLayoutId id="2147484926" r:id="rId2"/>
    <p:sldLayoutId id="2147484927" r:id="rId3"/>
    <p:sldLayoutId id="2147484928" r:id="rId4"/>
    <p:sldLayoutId id="2147484929" r:id="rId5"/>
    <p:sldLayoutId id="2147484930" r:id="rId6"/>
    <p:sldLayoutId id="2147484931" r:id="rId7"/>
    <p:sldLayoutId id="2147484932" r:id="rId8"/>
    <p:sldLayoutId id="2147484933" r:id="rId9"/>
    <p:sldLayoutId id="2147484934" r:id="rId10"/>
    <p:sldLayoutId id="2147484935" r:id="rId11"/>
  </p:sldLayoutIdLst>
  <p:transition spd="med">
    <p:fade/>
  </p:transition>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ahoma" pitchFamily="34" charset="0"/>
        </a:defRPr>
      </a:lvl2pPr>
      <a:lvl3pPr algn="l" rtl="0" eaLnBrk="0" fontAlgn="base" hangingPunct="0">
        <a:spcBef>
          <a:spcPct val="0"/>
        </a:spcBef>
        <a:spcAft>
          <a:spcPct val="0"/>
        </a:spcAft>
        <a:defRPr sz="4400">
          <a:solidFill>
            <a:schemeClr val="tx2"/>
          </a:solidFill>
          <a:latin typeface="Tahoma" pitchFamily="34" charset="0"/>
        </a:defRPr>
      </a:lvl3pPr>
      <a:lvl4pPr algn="l" rtl="0" eaLnBrk="0" fontAlgn="base" hangingPunct="0">
        <a:spcBef>
          <a:spcPct val="0"/>
        </a:spcBef>
        <a:spcAft>
          <a:spcPct val="0"/>
        </a:spcAft>
        <a:defRPr sz="4400">
          <a:solidFill>
            <a:schemeClr val="tx2"/>
          </a:solidFill>
          <a:latin typeface="Tahoma" pitchFamily="34" charset="0"/>
        </a:defRPr>
      </a:lvl4pPr>
      <a:lvl5pPr algn="l" rtl="0" eaLnBrk="0" fontAlgn="base" hangingPunct="0">
        <a:spcBef>
          <a:spcPct val="0"/>
        </a:spcBef>
        <a:spcAft>
          <a:spcPct val="0"/>
        </a:spcAft>
        <a:defRPr sz="4400">
          <a:solidFill>
            <a:schemeClr val="tx2"/>
          </a:solidFill>
          <a:latin typeface="Tahoma" pitchFamily="34" charset="0"/>
        </a:defRPr>
      </a:lvl5pPr>
      <a:lvl6pPr marL="457200" algn="l" rtl="0" fontAlgn="base">
        <a:spcBef>
          <a:spcPct val="0"/>
        </a:spcBef>
        <a:spcAft>
          <a:spcPct val="0"/>
        </a:spcAft>
        <a:defRPr sz="4400">
          <a:solidFill>
            <a:schemeClr val="tx2"/>
          </a:solidFill>
          <a:latin typeface="Tahoma" pitchFamily="34" charset="0"/>
        </a:defRPr>
      </a:lvl6pPr>
      <a:lvl7pPr marL="914400" algn="l" rtl="0" fontAlgn="base">
        <a:spcBef>
          <a:spcPct val="0"/>
        </a:spcBef>
        <a:spcAft>
          <a:spcPct val="0"/>
        </a:spcAft>
        <a:defRPr sz="4400">
          <a:solidFill>
            <a:schemeClr val="tx2"/>
          </a:solidFill>
          <a:latin typeface="Tahoma" pitchFamily="34" charset="0"/>
        </a:defRPr>
      </a:lvl7pPr>
      <a:lvl8pPr marL="1371600" algn="l" rtl="0" fontAlgn="base">
        <a:spcBef>
          <a:spcPct val="0"/>
        </a:spcBef>
        <a:spcAft>
          <a:spcPct val="0"/>
        </a:spcAft>
        <a:defRPr sz="4400">
          <a:solidFill>
            <a:schemeClr val="tx2"/>
          </a:solidFill>
          <a:latin typeface="Tahoma" pitchFamily="34" charset="0"/>
        </a:defRPr>
      </a:lvl8pPr>
      <a:lvl9pPr marL="1828800" algn="l"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connellandassoc.com/" TargetMode="External"/><Relationship Id="rId2" Type="http://schemas.openxmlformats.org/officeDocument/2006/relationships/hyperlink" Target="mailto:jec42644@aol.com" TargetMode="External"/><Relationship Id="rId1" Type="http://schemas.openxmlformats.org/officeDocument/2006/relationships/slideLayout" Target="../slideLayouts/slideLayout13.xml"/><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4.xml"/><Relationship Id="rId1" Type="http://schemas.openxmlformats.org/officeDocument/2006/relationships/vmlDrawing" Target="../drawings/vmlDrawing1.vml"/><Relationship Id="rId4" Type="http://schemas.openxmlformats.org/officeDocument/2006/relationships/image" Target="../media/image15.emf"/></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14.xml"/><Relationship Id="rId5" Type="http://schemas.openxmlformats.org/officeDocument/2006/relationships/image" Target="../media/image22.png"/><Relationship Id="rId4" Type="http://schemas.openxmlformats.org/officeDocument/2006/relationships/image" Target="../media/image21.png"/></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http://www.goodnewsqcd.com/" TargetMode="Externa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30.jpeg"/><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3"/>
          <p:cNvSpPr>
            <a:spLocks noGrp="1"/>
          </p:cNvSpPr>
          <p:nvPr>
            <p:ph type="ctrTitle"/>
          </p:nvPr>
        </p:nvSpPr>
        <p:spPr>
          <a:xfrm>
            <a:off x="1025525" y="1536700"/>
            <a:ext cx="7772400" cy="1462088"/>
          </a:xfrm>
        </p:spPr>
        <p:txBody>
          <a:bodyPr/>
          <a:lstStyle/>
          <a:p>
            <a:r>
              <a:rPr lang="en-US" altLang="en-US" sz="3200"/>
              <a:t>IRA Charitable Rollover (QCD)</a:t>
            </a:r>
            <a:br>
              <a:rPr lang="en-US" altLang="en-US" sz="3200"/>
            </a:br>
            <a:r>
              <a:rPr lang="en-US" altLang="en-US" sz="3200"/>
              <a:t>Strategy and Options</a:t>
            </a:r>
          </a:p>
        </p:txBody>
      </p:sp>
      <p:sp>
        <p:nvSpPr>
          <p:cNvPr id="28675" name="Subtitle 4"/>
          <p:cNvSpPr>
            <a:spLocks noGrp="1"/>
          </p:cNvSpPr>
          <p:nvPr>
            <p:ph type="subTitle" idx="1"/>
          </p:nvPr>
        </p:nvSpPr>
        <p:spPr>
          <a:xfrm>
            <a:off x="1168400" y="3382963"/>
            <a:ext cx="6400800" cy="1752600"/>
          </a:xfrm>
        </p:spPr>
        <p:txBody>
          <a:bodyPr/>
          <a:lstStyle/>
          <a:p>
            <a:pPr eaLnBrk="1" hangingPunct="1"/>
            <a:r>
              <a:rPr lang="en-US" altLang="en-US" sz="2000" b="1">
                <a:solidFill>
                  <a:srgbClr val="003399"/>
                </a:solidFill>
              </a:rPr>
              <a:t>James E. Connell FAHP, CSA</a:t>
            </a:r>
          </a:p>
          <a:p>
            <a:pPr eaLnBrk="1" hangingPunct="1"/>
            <a:r>
              <a:rPr lang="en-US" altLang="en-US" sz="2000" b="1" i="1">
                <a:solidFill>
                  <a:srgbClr val="003399"/>
                </a:solidFill>
              </a:rPr>
              <a:t>Charitable Estate and Gift Planning Specialists</a:t>
            </a:r>
          </a:p>
          <a:p>
            <a:pPr eaLnBrk="1" hangingPunct="1"/>
            <a:r>
              <a:rPr lang="en-US" altLang="en-US" sz="2000" b="1" i="1">
                <a:solidFill>
                  <a:srgbClr val="003399"/>
                </a:solidFill>
              </a:rPr>
              <a:t>P.O. Box 3335, Pinehurst, NC 28374</a:t>
            </a:r>
          </a:p>
          <a:p>
            <a:pPr eaLnBrk="1" hangingPunct="1"/>
            <a:r>
              <a:rPr lang="en-US" altLang="en-US" sz="2000" b="1">
                <a:solidFill>
                  <a:srgbClr val="003399"/>
                </a:solidFill>
              </a:rPr>
              <a:t>Email:  </a:t>
            </a:r>
            <a:r>
              <a:rPr lang="en-US" altLang="en-US" sz="2000" b="1" i="1">
                <a:solidFill>
                  <a:srgbClr val="003399"/>
                </a:solidFill>
                <a:hlinkClick r:id="rId2"/>
              </a:rPr>
              <a:t>jec42644@aol.com</a:t>
            </a:r>
            <a:endParaRPr lang="en-US" altLang="en-US" sz="2000" b="1" i="1">
              <a:solidFill>
                <a:srgbClr val="003399"/>
              </a:solidFill>
            </a:endParaRPr>
          </a:p>
          <a:p>
            <a:pPr eaLnBrk="1" hangingPunct="1"/>
            <a:r>
              <a:rPr lang="en-US" altLang="en-US" sz="2000" b="1">
                <a:solidFill>
                  <a:srgbClr val="003399"/>
                </a:solidFill>
              </a:rPr>
              <a:t>Internet:  </a:t>
            </a:r>
            <a:r>
              <a:rPr lang="en-US" altLang="en-US" sz="2000" b="1" i="1">
                <a:solidFill>
                  <a:srgbClr val="003399"/>
                </a:solidFill>
                <a:hlinkClick r:id="rId3"/>
              </a:rPr>
              <a:t>www.connellandassoc.com</a:t>
            </a:r>
            <a:endParaRPr lang="en-US" altLang="en-US" sz="2000" b="1" i="1">
              <a:solidFill>
                <a:srgbClr val="003399"/>
              </a:solidFill>
            </a:endParaRPr>
          </a:p>
          <a:p>
            <a:endParaRPr lang="en-US" altLang="en-US" sz="2400"/>
          </a:p>
        </p:txBody>
      </p:sp>
      <p:pic>
        <p:nvPicPr>
          <p:cNvPr id="28676"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761163" y="1668463"/>
            <a:ext cx="2000250" cy="150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7" name="Picture 1" descr="Screen Clippi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166938" y="193675"/>
            <a:ext cx="2528887" cy="164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652588" y="5667375"/>
            <a:ext cx="6086475" cy="830263"/>
          </a:xfrm>
          <a:prstGeom prst="rect">
            <a:avLst/>
          </a:prstGeom>
          <a:noFill/>
        </p:spPr>
        <p:txBody>
          <a:bodyPr wrap="none">
            <a:spAutoFit/>
          </a:bodyPr>
          <a:lstStyle/>
          <a:p>
            <a:pPr>
              <a:defRPr/>
            </a:pPr>
            <a:r>
              <a:rPr lang="en-US" sz="2400" dirty="0"/>
              <a:t>Copy of this presentation available at:</a:t>
            </a:r>
          </a:p>
          <a:p>
            <a:pPr>
              <a:defRPr/>
            </a:pPr>
            <a:r>
              <a:rPr lang="en-US" sz="2400" b="1" dirty="0">
                <a:solidFill>
                  <a:schemeClr val="tx2">
                    <a:lumMod val="60000"/>
                    <a:lumOff val="40000"/>
                  </a:schemeClr>
                </a:solidFill>
              </a:rPr>
              <a:t>www.connellandassoc.com/articles.html</a:t>
            </a:r>
          </a:p>
        </p:txBody>
      </p:sp>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4"/>
          <p:cNvSpPr>
            <a:spLocks noGrp="1"/>
          </p:cNvSpPr>
          <p:nvPr>
            <p:ph type="title"/>
          </p:nvPr>
        </p:nvSpPr>
        <p:spPr/>
        <p:txBody>
          <a:bodyPr/>
          <a:lstStyle/>
          <a:p>
            <a:r>
              <a:rPr lang="en-US" altLang="en-US" sz="4000"/>
              <a:t>Retirees lead the nation in giving</a:t>
            </a:r>
          </a:p>
        </p:txBody>
      </p:sp>
      <p:pic>
        <p:nvPicPr>
          <p:cNvPr id="29699" name="Picture 3" descr="Screen Clippi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17563" y="1981200"/>
            <a:ext cx="7685087"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4"/>
          <p:cNvSpPr>
            <a:spLocks noGrp="1"/>
          </p:cNvSpPr>
          <p:nvPr>
            <p:ph type="title"/>
          </p:nvPr>
        </p:nvSpPr>
        <p:spPr/>
        <p:txBody>
          <a:bodyPr/>
          <a:lstStyle/>
          <a:p>
            <a:r>
              <a:rPr lang="en-US" altLang="en-US" sz="4000"/>
              <a:t>Retirees lead the nation in giving</a:t>
            </a:r>
          </a:p>
        </p:txBody>
      </p:sp>
      <p:pic>
        <p:nvPicPr>
          <p:cNvPr id="30723" name="Content Placeholder 2" descr="Screen Clippin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143000" y="1924050"/>
            <a:ext cx="6705600" cy="4953000"/>
          </a:xfrm>
        </p:spPr>
      </p:pic>
      <p:sp>
        <p:nvSpPr>
          <p:cNvPr id="30724" name="TextBox 1"/>
          <p:cNvSpPr txBox="1">
            <a:spLocks noChangeArrowheads="1"/>
          </p:cNvSpPr>
          <p:nvPr/>
        </p:nvSpPr>
        <p:spPr bwMode="auto">
          <a:xfrm>
            <a:off x="6030913" y="4279900"/>
            <a:ext cx="22415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US" altLang="en-US">
                <a:solidFill>
                  <a:srgbClr val="FF0000"/>
                </a:solidFill>
              </a:rPr>
              <a:t>80% of 65+ </a:t>
            </a:r>
          </a:p>
          <a:p>
            <a:r>
              <a:rPr lang="en-US" altLang="en-US">
                <a:solidFill>
                  <a:srgbClr val="FF0000"/>
                </a:solidFill>
              </a:rPr>
              <a:t>contribute to charity</a:t>
            </a:r>
          </a:p>
        </p:txBody>
      </p:sp>
    </p:spTree>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4" descr="Screen Clippi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65288" y="319088"/>
            <a:ext cx="5792787" cy="621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a:t>What to call it?</a:t>
            </a:r>
          </a:p>
        </p:txBody>
      </p:sp>
      <p:sp>
        <p:nvSpPr>
          <p:cNvPr id="32771" name="Content Placeholder 2"/>
          <p:cNvSpPr>
            <a:spLocks noGrp="1"/>
          </p:cNvSpPr>
          <p:nvPr>
            <p:ph idx="1"/>
          </p:nvPr>
        </p:nvSpPr>
        <p:spPr>
          <a:xfrm>
            <a:off x="608013" y="2036763"/>
            <a:ext cx="7772400" cy="4514850"/>
          </a:xfrm>
        </p:spPr>
        <p:txBody>
          <a:bodyPr/>
          <a:lstStyle/>
          <a:p>
            <a:r>
              <a:rPr lang="en-US" altLang="en-US"/>
              <a:t>Fundraisers call it the </a:t>
            </a:r>
            <a:r>
              <a:rPr lang="en-US" altLang="en-US" i="1">
                <a:solidFill>
                  <a:srgbClr val="FF0000"/>
                </a:solidFill>
              </a:rPr>
              <a:t>“IRA Charitable Rollover”</a:t>
            </a:r>
          </a:p>
          <a:p>
            <a:pPr lvl="1"/>
            <a:r>
              <a:rPr lang="en-US" altLang="en-US"/>
              <a:t>But it is not a rollover at all</a:t>
            </a:r>
          </a:p>
          <a:p>
            <a:pPr lvl="1"/>
            <a:r>
              <a:rPr lang="en-US" altLang="en-US"/>
              <a:t>Rollovers are when an individual takes one retirement account and transfers the assets to another type of retirement account, normally an IRA account</a:t>
            </a:r>
          </a:p>
          <a:p>
            <a:r>
              <a:rPr lang="en-US" altLang="en-US"/>
              <a:t>Tax law names it the </a:t>
            </a:r>
            <a:r>
              <a:rPr lang="en-US" altLang="en-US" i="1">
                <a:solidFill>
                  <a:srgbClr val="FF0000"/>
                </a:solidFill>
              </a:rPr>
              <a:t>Qualified Charitable Distribution</a:t>
            </a:r>
            <a:r>
              <a:rPr lang="en-US" altLang="en-US"/>
              <a:t> (QCD)</a:t>
            </a:r>
          </a:p>
        </p:txBody>
      </p:sp>
    </p:spTree>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altLang="en-US" sz="3600" dirty="0"/>
              <a:t>Pennsylvania</a:t>
            </a:r>
            <a:br>
              <a:rPr lang="en-US" altLang="en-US" sz="3600" dirty="0"/>
            </a:br>
            <a:r>
              <a:rPr lang="en-US" altLang="en-US" sz="3600" dirty="0"/>
              <a:t>income tax</a:t>
            </a:r>
            <a:br>
              <a:rPr lang="en-US" altLang="en-US" sz="3600" dirty="0"/>
            </a:br>
            <a:r>
              <a:rPr lang="en-US" altLang="en-US" sz="3600" dirty="0"/>
              <a:t>system</a:t>
            </a:r>
            <a:endParaRPr lang="en-US" sz="3600" dirty="0">
              <a:solidFill>
                <a:schemeClr val="tx2">
                  <a:lumMod val="60000"/>
                  <a:lumOff val="40000"/>
                </a:schemeClr>
              </a:solidFill>
            </a:endParaRPr>
          </a:p>
        </p:txBody>
      </p:sp>
      <p:sp>
        <p:nvSpPr>
          <p:cNvPr id="33795" name="Content Placeholder 2"/>
          <p:cNvSpPr>
            <a:spLocks noGrp="1"/>
          </p:cNvSpPr>
          <p:nvPr>
            <p:ph idx="1"/>
          </p:nvPr>
        </p:nvSpPr>
        <p:spPr>
          <a:xfrm>
            <a:off x="503238" y="2346325"/>
            <a:ext cx="8342312" cy="4724400"/>
          </a:xfrm>
        </p:spPr>
        <p:txBody>
          <a:bodyPr/>
          <a:lstStyle/>
          <a:p>
            <a:pPr eaLnBrk="1" hangingPunct="1"/>
            <a:r>
              <a:rPr lang="en-US" altLang="en-US" sz="2800"/>
              <a:t>Pennsylvania does not tax Social Security benefits or any eligible Pennsylvania public or private pension plan</a:t>
            </a:r>
            <a:br>
              <a:rPr lang="en-US" altLang="en-US" sz="2800"/>
            </a:br>
            <a:endParaRPr lang="en-US" altLang="en-US" sz="2800"/>
          </a:p>
          <a:p>
            <a:pPr eaLnBrk="1" hangingPunct="1"/>
            <a:r>
              <a:rPr lang="en-US" altLang="en-US" sz="2800"/>
              <a:t>No tax on distributions from 401k, 403b, </a:t>
            </a:r>
            <a:r>
              <a:rPr lang="en-US" altLang="en-US" sz="2800" b="1" i="1">
                <a:solidFill>
                  <a:srgbClr val="FF0000"/>
                </a:solidFill>
              </a:rPr>
              <a:t>IRAs</a:t>
            </a:r>
            <a:r>
              <a:rPr lang="en-US" altLang="en-US" sz="2800"/>
              <a:t>, deferred-compensation plans or other retirement accounts</a:t>
            </a:r>
            <a:br>
              <a:rPr lang="en-US" altLang="en-US" sz="2800"/>
            </a:br>
            <a:endParaRPr lang="en-US" altLang="en-US" sz="2800"/>
          </a:p>
          <a:p>
            <a:pPr eaLnBrk="1" hangingPunct="1"/>
            <a:r>
              <a:rPr lang="en-US" altLang="en-US" sz="2800"/>
              <a:t>Property taxes can be steep in some communities</a:t>
            </a:r>
          </a:p>
        </p:txBody>
      </p:sp>
      <p:pic>
        <p:nvPicPr>
          <p:cNvPr id="33796" name="Picture 5" descr="http://www.commonwealthfoundation.org/imgLib/20091217_PITCountyMap.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03738" y="0"/>
            <a:ext cx="4640262" cy="241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sz="3600" dirty="0">
                <a:solidFill>
                  <a:schemeClr val="tx2">
                    <a:lumMod val="60000"/>
                    <a:lumOff val="40000"/>
                  </a:schemeClr>
                </a:solidFill>
              </a:rPr>
              <a:t>Pennsylvania</a:t>
            </a:r>
            <a:br>
              <a:rPr lang="en-US" sz="3600" dirty="0">
                <a:solidFill>
                  <a:schemeClr val="tx2">
                    <a:lumMod val="60000"/>
                    <a:lumOff val="40000"/>
                  </a:schemeClr>
                </a:solidFill>
              </a:rPr>
            </a:br>
            <a:r>
              <a:rPr lang="en-US" sz="3600" dirty="0">
                <a:solidFill>
                  <a:schemeClr val="tx2">
                    <a:lumMod val="60000"/>
                    <a:lumOff val="40000"/>
                  </a:schemeClr>
                </a:solidFill>
              </a:rPr>
              <a:t>income tax</a:t>
            </a:r>
            <a:br>
              <a:rPr lang="en-US" sz="3600" dirty="0">
                <a:solidFill>
                  <a:schemeClr val="tx2">
                    <a:lumMod val="60000"/>
                    <a:lumOff val="40000"/>
                  </a:schemeClr>
                </a:solidFill>
              </a:rPr>
            </a:br>
            <a:r>
              <a:rPr lang="en-US" sz="3600" dirty="0">
                <a:solidFill>
                  <a:schemeClr val="tx2">
                    <a:lumMod val="60000"/>
                    <a:lumOff val="40000"/>
                  </a:schemeClr>
                </a:solidFill>
              </a:rPr>
              <a:t>system</a:t>
            </a:r>
          </a:p>
        </p:txBody>
      </p:sp>
      <p:sp>
        <p:nvSpPr>
          <p:cNvPr id="34819" name="Content Placeholder 2"/>
          <p:cNvSpPr>
            <a:spLocks noGrp="1"/>
          </p:cNvSpPr>
          <p:nvPr>
            <p:ph idx="1"/>
          </p:nvPr>
        </p:nvSpPr>
        <p:spPr>
          <a:xfrm>
            <a:off x="588963" y="2449513"/>
            <a:ext cx="8229600" cy="4724400"/>
          </a:xfrm>
        </p:spPr>
        <p:txBody>
          <a:bodyPr/>
          <a:lstStyle/>
          <a:p>
            <a:pPr eaLnBrk="1" hangingPunct="1"/>
            <a:r>
              <a:rPr lang="en-US" altLang="en-US"/>
              <a:t>Pennsylvania has one of the highest percentage of people age 65+ at 15% of the population</a:t>
            </a:r>
            <a:br>
              <a:rPr lang="en-US" altLang="en-US"/>
            </a:br>
            <a:endParaRPr lang="en-US" altLang="en-US"/>
          </a:p>
          <a:p>
            <a:pPr eaLnBrk="1" hangingPunct="1"/>
            <a:r>
              <a:rPr lang="en-US" altLang="en-US">
                <a:solidFill>
                  <a:srgbClr val="FF0000"/>
                </a:solidFill>
              </a:rPr>
              <a:t>No deduction for charitable gifts</a:t>
            </a:r>
          </a:p>
          <a:p>
            <a:pPr eaLnBrk="1" hangingPunct="1"/>
            <a:r>
              <a:rPr lang="en-US" altLang="en-US">
                <a:solidFill>
                  <a:srgbClr val="FF0000"/>
                </a:solidFill>
              </a:rPr>
              <a:t>Charitable gifts receive only the Federal Income Tax benefits</a:t>
            </a:r>
            <a:endParaRPr lang="en-US" altLang="en-US"/>
          </a:p>
          <a:p>
            <a:pPr eaLnBrk="1" hangingPunct="1"/>
            <a:endParaRPr lang="en-US" altLang="en-US"/>
          </a:p>
        </p:txBody>
      </p:sp>
      <p:pic>
        <p:nvPicPr>
          <p:cNvPr id="34820" name="Picture 5" descr="http://www.commonwealthfoundation.org/imgLib/20091217_PITCountyMap.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03738" y="0"/>
            <a:ext cx="4640262" cy="241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altLang="en-US"/>
              <a:t>What America owns?</a:t>
            </a:r>
          </a:p>
        </p:txBody>
      </p:sp>
      <p:pic>
        <p:nvPicPr>
          <p:cNvPr id="35843" name="Picture 2" descr="Screen Clippi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814513"/>
            <a:ext cx="9144000" cy="5164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4"/>
          <p:cNvSpPr>
            <a:spLocks noGrp="1"/>
          </p:cNvSpPr>
          <p:nvPr>
            <p:ph type="title"/>
          </p:nvPr>
        </p:nvSpPr>
        <p:spPr/>
        <p:txBody>
          <a:bodyPr/>
          <a:lstStyle/>
          <a:p>
            <a:r>
              <a:rPr lang="en-US" altLang="en-US" sz="4000"/>
              <a:t>History of the QCD</a:t>
            </a:r>
          </a:p>
        </p:txBody>
      </p:sp>
      <p:pic>
        <p:nvPicPr>
          <p:cNvPr id="36867" name="Picture 5" descr="Screen Clippi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23888" y="2066925"/>
            <a:ext cx="7869237" cy="465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1162050" y="214313"/>
            <a:ext cx="7793038" cy="1462087"/>
          </a:xfrm>
        </p:spPr>
        <p:txBody>
          <a:bodyPr/>
          <a:lstStyle/>
          <a:p>
            <a:r>
              <a:rPr lang="en-US" altLang="en-US" sz="4000"/>
              <a:t>IRA statistics</a:t>
            </a:r>
            <a:r>
              <a:rPr lang="en-US" altLang="en-US"/>
              <a:t>	</a:t>
            </a:r>
          </a:p>
        </p:txBody>
      </p:sp>
      <p:sp>
        <p:nvSpPr>
          <p:cNvPr id="32771" name="Content Placeholder 2"/>
          <p:cNvSpPr>
            <a:spLocks noGrp="1"/>
          </p:cNvSpPr>
          <p:nvPr>
            <p:ph idx="1"/>
          </p:nvPr>
        </p:nvSpPr>
        <p:spPr>
          <a:xfrm>
            <a:off x="573088" y="1879600"/>
            <a:ext cx="8269287" cy="4725988"/>
          </a:xfrm>
        </p:spPr>
        <p:txBody>
          <a:bodyPr/>
          <a:lstStyle/>
          <a:p>
            <a:pPr>
              <a:defRPr/>
            </a:pPr>
            <a:r>
              <a:rPr lang="en-US" altLang="en-US" sz="2800" dirty="0"/>
              <a:t>2.5 million people will turn 70 this year</a:t>
            </a:r>
          </a:p>
          <a:p>
            <a:pPr>
              <a:defRPr/>
            </a:pPr>
            <a:r>
              <a:rPr lang="en-US" altLang="en-US" sz="2800" dirty="0"/>
              <a:t>First baby boomers take their RMD in 2016</a:t>
            </a:r>
          </a:p>
          <a:p>
            <a:pPr lvl="1">
              <a:defRPr/>
            </a:pPr>
            <a:r>
              <a:rPr lang="en-US" altLang="en-US" sz="2400" dirty="0"/>
              <a:t>10,000 baby boomers turn 65 each year</a:t>
            </a:r>
          </a:p>
          <a:p>
            <a:pPr marL="457200" lvl="1" indent="0">
              <a:buFont typeface="Wingdings" panose="05000000000000000000" pitchFamily="2" charset="2"/>
              <a:buNone/>
              <a:defRPr/>
            </a:pPr>
            <a:endParaRPr lang="en-US" altLang="en-US" sz="2400" dirty="0"/>
          </a:p>
          <a:p>
            <a:pPr>
              <a:defRPr/>
            </a:pPr>
            <a:r>
              <a:rPr lang="en-US" altLang="en-US" sz="2800" dirty="0"/>
              <a:t>$7.4 trillion invested in IRA account</a:t>
            </a:r>
          </a:p>
          <a:p>
            <a:pPr lvl="1">
              <a:defRPr/>
            </a:pPr>
            <a:r>
              <a:rPr lang="en-US" altLang="en-US" sz="2400" dirty="0"/>
              <a:t>Vast majority of the funds are held by those over 65</a:t>
            </a:r>
          </a:p>
          <a:p>
            <a:pPr lvl="1">
              <a:defRPr/>
            </a:pPr>
            <a:endParaRPr lang="en-US" altLang="en-US" sz="2400" dirty="0"/>
          </a:p>
          <a:p>
            <a:pPr>
              <a:defRPr/>
            </a:pPr>
            <a:r>
              <a:rPr lang="en-US" altLang="en-US" sz="2400" dirty="0">
                <a:solidFill>
                  <a:srgbClr val="FF0000"/>
                </a:solidFill>
                <a:effectLst>
                  <a:outerShdw blurRad="38100" dist="38100" dir="2700000" algn="tl">
                    <a:srgbClr val="000000">
                      <a:alpha val="43137"/>
                    </a:srgbClr>
                  </a:outerShdw>
                </a:effectLst>
              </a:rPr>
              <a:t>Ed Slott:  </a:t>
            </a:r>
            <a:r>
              <a:rPr lang="en-US" altLang="en-US" sz="2400" dirty="0"/>
              <a:t>DOL fiduciary rules require advisors to explain the charitable rollover option to those who qualify:  </a:t>
            </a:r>
            <a:r>
              <a:rPr lang="en-US" altLang="en-US" sz="2000" i="1" dirty="0">
                <a:solidFill>
                  <a:schemeClr val="tx2">
                    <a:lumMod val="60000"/>
                    <a:lumOff val="40000"/>
                  </a:schemeClr>
                </a:solidFill>
              </a:rPr>
              <a:t>www.ira help.com </a:t>
            </a:r>
            <a:endParaRPr lang="en-US" altLang="en-US" sz="2400" i="1" dirty="0">
              <a:solidFill>
                <a:schemeClr val="tx2">
                  <a:lumMod val="60000"/>
                  <a:lumOff val="40000"/>
                </a:schemeClr>
              </a:solidFill>
            </a:endParaRPr>
          </a:p>
        </p:txBody>
      </p:sp>
      <p:pic>
        <p:nvPicPr>
          <p:cNvPr id="3789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42088" y="112713"/>
            <a:ext cx="2497137" cy="1665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3"/>
          <p:cNvSpPr>
            <a:spLocks noGrp="1"/>
          </p:cNvSpPr>
          <p:nvPr>
            <p:ph type="title"/>
          </p:nvPr>
        </p:nvSpPr>
        <p:spPr/>
        <p:txBody>
          <a:bodyPr/>
          <a:lstStyle/>
          <a:p>
            <a:r>
              <a:rPr lang="en-US" altLang="en-US" sz="4000"/>
              <a:t>About the IRA Rollover Law(QCD)</a:t>
            </a:r>
          </a:p>
        </p:txBody>
      </p:sp>
      <p:sp>
        <p:nvSpPr>
          <p:cNvPr id="6" name="Rectangle 3"/>
          <p:cNvSpPr>
            <a:spLocks noGrp="1" noChangeArrowheads="1"/>
          </p:cNvSpPr>
          <p:nvPr>
            <p:ph idx="1"/>
          </p:nvPr>
        </p:nvSpPr>
        <p:spPr>
          <a:xfrm>
            <a:off x="782638" y="2017713"/>
            <a:ext cx="8172450" cy="4840287"/>
          </a:xfrm>
        </p:spPr>
        <p:txBody>
          <a:bodyPr/>
          <a:lstStyle/>
          <a:p>
            <a:pPr marL="166688" indent="-166688" eaLnBrk="1" hangingPunct="1"/>
            <a:r>
              <a:rPr lang="en-US" altLang="en-US">
                <a:solidFill>
                  <a:srgbClr val="FF0000"/>
                </a:solidFill>
              </a:rPr>
              <a:t>On December 18, 2015, IRA rollover became permanent part of tax code</a:t>
            </a:r>
            <a:endParaRPr lang="en-US" altLang="en-US">
              <a:solidFill>
                <a:srgbClr val="01415B"/>
              </a:solidFill>
              <a:ea typeface="ＭＳ Ｐゴシック" panose="020B0600070205080204" pitchFamily="34" charset="-128"/>
              <a:cs typeface="Times New Roman" panose="02020603050405020304" pitchFamily="18" charset="0"/>
            </a:endParaRPr>
          </a:p>
          <a:p>
            <a:pPr marL="166688" indent="-166688" eaLnBrk="1" hangingPunct="1"/>
            <a:r>
              <a:rPr lang="en-US" altLang="en-US">
                <a:solidFill>
                  <a:srgbClr val="01415B"/>
                </a:solidFill>
                <a:ea typeface="ＭＳ Ｐゴシック" panose="020B0600070205080204" pitchFamily="34" charset="-128"/>
                <a:cs typeface="Times New Roman" panose="02020603050405020304" pitchFamily="18" charset="0"/>
              </a:rPr>
              <a:t>IRAs available for tax-free lifetime gifts</a:t>
            </a:r>
          </a:p>
          <a:p>
            <a:pPr marL="166688" indent="-166688" eaLnBrk="1" hangingPunct="1"/>
            <a:r>
              <a:rPr lang="en-US" altLang="en-US">
                <a:solidFill>
                  <a:srgbClr val="01415B"/>
                </a:solidFill>
                <a:ea typeface="ＭＳ Ｐゴシック" panose="020B0600070205080204" pitchFamily="34" charset="-128"/>
                <a:cs typeface="Times New Roman" panose="02020603050405020304" pitchFamily="18" charset="0"/>
              </a:rPr>
              <a:t>Donors must be 70½</a:t>
            </a:r>
            <a:r>
              <a:rPr lang="en-US" altLang="en-US">
                <a:solidFill>
                  <a:srgbClr val="01415B"/>
                </a:solidFill>
                <a:ea typeface="ＭＳ Ｐゴシック" panose="020B0600070205080204" pitchFamily="34" charset="-128"/>
              </a:rPr>
              <a:t> </a:t>
            </a:r>
          </a:p>
          <a:p>
            <a:pPr marL="166688" indent="-166688" eaLnBrk="1" hangingPunct="1"/>
            <a:r>
              <a:rPr lang="en-US" altLang="en-US">
                <a:solidFill>
                  <a:srgbClr val="01415B"/>
                </a:solidFill>
                <a:ea typeface="ＭＳ Ｐゴシック" panose="020B0600070205080204" pitchFamily="34" charset="-128"/>
              </a:rPr>
              <a:t>Up to $100,000 per IRA holder per year</a:t>
            </a:r>
          </a:p>
          <a:p>
            <a:pPr marL="166688" indent="-166688" eaLnBrk="1" hangingPunct="1"/>
            <a:r>
              <a:rPr lang="en-US" altLang="en-US">
                <a:solidFill>
                  <a:srgbClr val="01415B"/>
                </a:solidFill>
                <a:ea typeface="ＭＳ Ｐゴシック" panose="020B0600070205080204" pitchFamily="34" charset="-128"/>
              </a:rPr>
              <a:t>Satisfies all or a portion of an individuals required minimum distribution requirement (RMD)</a:t>
            </a:r>
          </a:p>
          <a:p>
            <a:pPr marL="166688" indent="-166688" eaLnBrk="1" hangingPunct="1"/>
            <a:endParaRPr lang="en-US" altLang="en-US">
              <a:solidFill>
                <a:srgbClr val="01415B"/>
              </a:solidFill>
              <a:ea typeface="ＭＳ Ｐゴシック" panose="020B0600070205080204" pitchFamily="34" charset="-128"/>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left)">
                                      <p:cBhvr>
                                        <p:cTn id="7" dur="500"/>
                                        <p:tgtEl>
                                          <p:spTgt spid="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wipe(left)">
                                      <p:cBhvr>
                                        <p:cTn id="12" dur="500"/>
                                        <p:tgtEl>
                                          <p:spTgt spid="6">
                                            <p:txEl>
                                              <p:pRg st="1" end="1"/>
                                            </p:txEl>
                                          </p:spTgt>
                                        </p:tgtEl>
                                      </p:cBhvr>
                                    </p:animEffect>
                                  </p:childTnLst>
                                </p:cTn>
                              </p:par>
                            </p:childTnLst>
                          </p:cTn>
                        </p:par>
                        <p:par>
                          <p:cTn id="13" fill="hold" nodeType="afterGroup">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6">
                                            <p:txEl>
                                              <p:pRg st="2" end="2"/>
                                            </p:txEl>
                                          </p:spTgt>
                                        </p:tgtEl>
                                        <p:attrNameLst>
                                          <p:attrName>style.visibility</p:attrName>
                                        </p:attrNameLst>
                                      </p:cBhvr>
                                      <p:to>
                                        <p:strVal val="visible"/>
                                      </p:to>
                                    </p:set>
                                    <p:animEffect transition="in" filter="wipe(left)">
                                      <p:cBhvr>
                                        <p:cTn id="16" dur="500"/>
                                        <p:tgtEl>
                                          <p:spTgt spid="6">
                                            <p:txEl>
                                              <p:pRg st="2" end="2"/>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animEffect transition="in" filter="wipe(left)">
                                      <p:cBhvr>
                                        <p:cTn id="21" dur="500"/>
                                        <p:tgtEl>
                                          <p:spTgt spid="6">
                                            <p:txEl>
                                              <p:pRg st="3" end="3"/>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6">
                                            <p:txEl>
                                              <p:pRg st="4" end="4"/>
                                            </p:txEl>
                                          </p:spTgt>
                                        </p:tgtEl>
                                        <p:attrNameLst>
                                          <p:attrName>style.visibility</p:attrName>
                                        </p:attrNameLst>
                                      </p:cBhvr>
                                      <p:to>
                                        <p:strVal val="visible"/>
                                      </p:to>
                                    </p:set>
                                    <p:animEffect transition="in" filter="wipe(left)">
                                      <p:cBhvr>
                                        <p:cTn id="26"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1062038" y="733425"/>
            <a:ext cx="7793037" cy="1462088"/>
          </a:xfrm>
        </p:spPr>
        <p:txBody>
          <a:bodyPr/>
          <a:lstStyle/>
          <a:p>
            <a:br>
              <a:rPr lang="en-US" altLang="en-US" sz="3200"/>
            </a:br>
            <a:br>
              <a:rPr lang="en-US" altLang="en-US" sz="3200"/>
            </a:br>
            <a:br>
              <a:rPr lang="en-US" altLang="en-US" sz="3200"/>
            </a:br>
            <a:br>
              <a:rPr lang="en-US" altLang="en-US" sz="3200"/>
            </a:br>
            <a:br>
              <a:rPr lang="en-US" altLang="en-US" sz="3200"/>
            </a:br>
            <a:br>
              <a:rPr lang="en-US" altLang="en-US" sz="3200"/>
            </a:br>
            <a:br>
              <a:rPr lang="en-US" altLang="en-US" sz="3200"/>
            </a:br>
            <a:br>
              <a:rPr lang="en-US" altLang="en-US" sz="3200"/>
            </a:br>
            <a:br>
              <a:rPr lang="en-US" altLang="en-US" sz="3200"/>
            </a:br>
            <a:r>
              <a:rPr lang="en-US" altLang="en-US" sz="3200"/>
              <a:t>A Guide to IRA Charitable Rollovers(QCD)</a:t>
            </a:r>
            <a:br>
              <a:rPr lang="en-US" altLang="en-US" sz="3200"/>
            </a:br>
            <a:endParaRPr lang="en-US" altLang="en-US" sz="3200"/>
          </a:p>
        </p:txBody>
      </p:sp>
      <p:sp>
        <p:nvSpPr>
          <p:cNvPr id="365571" name="Rectangle 3"/>
          <p:cNvSpPr>
            <a:spLocks noGrp="1" noChangeArrowheads="1"/>
          </p:cNvSpPr>
          <p:nvPr>
            <p:ph type="body" idx="1"/>
          </p:nvPr>
        </p:nvSpPr>
        <p:spPr>
          <a:xfrm>
            <a:off x="755650" y="2017713"/>
            <a:ext cx="8199438" cy="4621212"/>
          </a:xfrm>
        </p:spPr>
        <p:txBody>
          <a:bodyPr/>
          <a:lstStyle/>
          <a:p>
            <a:pPr>
              <a:lnSpc>
                <a:spcPct val="90000"/>
              </a:lnSpc>
              <a:defRPr/>
            </a:pPr>
            <a:r>
              <a:rPr lang="en-US" sz="2400" dirty="0"/>
              <a:t>IRA account owners 70½ or older may make a direct transfer to charity up to $100,000 per year</a:t>
            </a:r>
          </a:p>
          <a:p>
            <a:pPr marL="0" indent="0">
              <a:lnSpc>
                <a:spcPct val="90000"/>
              </a:lnSpc>
              <a:buFont typeface="Wingdings" panose="05000000000000000000" pitchFamily="2" charset="2"/>
              <a:buNone/>
              <a:defRPr/>
            </a:pPr>
            <a:endParaRPr lang="en-US" sz="2400" dirty="0"/>
          </a:p>
          <a:p>
            <a:pPr>
              <a:lnSpc>
                <a:spcPct val="90000"/>
              </a:lnSpc>
              <a:defRPr/>
            </a:pPr>
            <a:r>
              <a:rPr lang="en-US" sz="2400" dirty="0"/>
              <a:t>5 Donor profiles</a:t>
            </a:r>
          </a:p>
          <a:p>
            <a:pPr lvl="1">
              <a:lnSpc>
                <a:spcPct val="90000"/>
              </a:lnSpc>
              <a:defRPr/>
            </a:pPr>
            <a:r>
              <a:rPr lang="en-US" sz="2000" dirty="0"/>
              <a:t>Convenience donor</a:t>
            </a:r>
          </a:p>
          <a:p>
            <a:pPr lvl="1">
              <a:lnSpc>
                <a:spcPct val="90000"/>
              </a:lnSpc>
              <a:defRPr/>
            </a:pPr>
            <a:r>
              <a:rPr lang="en-US" sz="2000" dirty="0"/>
              <a:t>Standard deduction </a:t>
            </a:r>
            <a:r>
              <a:rPr lang="en-US" sz="1800" dirty="0"/>
              <a:t>donor</a:t>
            </a:r>
          </a:p>
          <a:p>
            <a:pPr lvl="1">
              <a:lnSpc>
                <a:spcPct val="90000"/>
              </a:lnSpc>
              <a:defRPr/>
            </a:pPr>
            <a:r>
              <a:rPr lang="en-US" sz="2000" dirty="0"/>
              <a:t>Generous donor</a:t>
            </a:r>
          </a:p>
          <a:p>
            <a:pPr lvl="1">
              <a:lnSpc>
                <a:spcPct val="90000"/>
              </a:lnSpc>
              <a:defRPr/>
            </a:pPr>
            <a:r>
              <a:rPr lang="en-US" sz="2000" dirty="0"/>
              <a:t>Major donor</a:t>
            </a:r>
          </a:p>
          <a:p>
            <a:pPr lvl="1">
              <a:lnSpc>
                <a:spcPct val="90000"/>
              </a:lnSpc>
              <a:defRPr/>
            </a:pPr>
            <a:r>
              <a:rPr lang="en-US" sz="2000" dirty="0"/>
              <a:t>Social security </a:t>
            </a:r>
            <a:r>
              <a:rPr lang="en-US" sz="1800" dirty="0"/>
              <a:t>donor</a:t>
            </a:r>
          </a:p>
          <a:p>
            <a:pPr lvl="1">
              <a:lnSpc>
                <a:spcPct val="90000"/>
              </a:lnSpc>
              <a:buFont typeface="Wingdings" panose="05000000000000000000" pitchFamily="2" charset="2"/>
              <a:buNone/>
              <a:defRPr/>
            </a:pPr>
            <a:endParaRPr lang="en-US" sz="2000" dirty="0"/>
          </a:p>
        </p:txBody>
      </p:sp>
      <p:pic>
        <p:nvPicPr>
          <p:cNvPr id="39940" name="Picture 1" descr="Screen Clippi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4238625"/>
            <a:ext cx="3181350"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5573" name="TextBox 2"/>
          <p:cNvSpPr txBox="1">
            <a:spLocks noChangeArrowheads="1"/>
          </p:cNvSpPr>
          <p:nvPr/>
        </p:nvSpPr>
        <p:spPr bwMode="auto">
          <a:xfrm>
            <a:off x="5867400" y="3743325"/>
            <a:ext cx="277177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imes New Roman" pitchFamily="18" charset="0"/>
              </a:defRPr>
            </a:lvl1pPr>
            <a:lvl2pPr marL="742950" indent="-285750">
              <a:defRPr sz="3200">
                <a:solidFill>
                  <a:schemeClr val="tx1"/>
                </a:solidFill>
                <a:latin typeface="Times New Roman" pitchFamily="18" charset="0"/>
              </a:defRPr>
            </a:lvl2pPr>
            <a:lvl3pPr marL="1143000" indent="-228600">
              <a:defRPr sz="3200">
                <a:solidFill>
                  <a:schemeClr val="tx1"/>
                </a:solidFill>
                <a:latin typeface="Times New Roman" pitchFamily="18" charset="0"/>
              </a:defRPr>
            </a:lvl3pPr>
            <a:lvl4pPr marL="1600200" indent="-228600">
              <a:defRPr sz="3200">
                <a:solidFill>
                  <a:schemeClr val="tx1"/>
                </a:solidFill>
                <a:latin typeface="Times New Roman" pitchFamily="18" charset="0"/>
              </a:defRPr>
            </a:lvl4pPr>
            <a:lvl5pPr marL="2057400" indent="-228600">
              <a:defRPr sz="3200">
                <a:solidFill>
                  <a:schemeClr val="tx1"/>
                </a:solidFill>
                <a:latin typeface="Times New Roman" pitchFamily="18" charset="0"/>
              </a:defRPr>
            </a:lvl5pPr>
            <a:lvl6pPr marL="2514600" indent="-228600" eaLnBrk="0" fontAlgn="base" hangingPunct="0">
              <a:spcBef>
                <a:spcPct val="20000"/>
              </a:spcBef>
              <a:spcAft>
                <a:spcPct val="0"/>
              </a:spcAft>
              <a:buClr>
                <a:schemeClr val="accent2"/>
              </a:buClr>
              <a:buSzPct val="75000"/>
              <a:buFont typeface="Monotype Sorts" pitchFamily="2" charset="2"/>
              <a:buChar char="n"/>
              <a:defRPr sz="3200">
                <a:solidFill>
                  <a:schemeClr val="tx1"/>
                </a:solidFill>
                <a:latin typeface="Times New Roman" pitchFamily="18" charset="0"/>
              </a:defRPr>
            </a:lvl6pPr>
            <a:lvl7pPr marL="2971800" indent="-228600" eaLnBrk="0" fontAlgn="base" hangingPunct="0">
              <a:spcBef>
                <a:spcPct val="20000"/>
              </a:spcBef>
              <a:spcAft>
                <a:spcPct val="0"/>
              </a:spcAft>
              <a:buClr>
                <a:schemeClr val="accent2"/>
              </a:buClr>
              <a:buSzPct val="75000"/>
              <a:buFont typeface="Monotype Sorts" pitchFamily="2" charset="2"/>
              <a:buChar char="n"/>
              <a:defRPr sz="3200">
                <a:solidFill>
                  <a:schemeClr val="tx1"/>
                </a:solidFill>
                <a:latin typeface="Times New Roman" pitchFamily="18" charset="0"/>
              </a:defRPr>
            </a:lvl7pPr>
            <a:lvl8pPr marL="3429000" indent="-228600" eaLnBrk="0" fontAlgn="base" hangingPunct="0">
              <a:spcBef>
                <a:spcPct val="20000"/>
              </a:spcBef>
              <a:spcAft>
                <a:spcPct val="0"/>
              </a:spcAft>
              <a:buClr>
                <a:schemeClr val="accent2"/>
              </a:buClr>
              <a:buSzPct val="75000"/>
              <a:buFont typeface="Monotype Sorts" pitchFamily="2" charset="2"/>
              <a:buChar char="n"/>
              <a:defRPr sz="3200">
                <a:solidFill>
                  <a:schemeClr val="tx1"/>
                </a:solidFill>
                <a:latin typeface="Times New Roman" pitchFamily="18" charset="0"/>
              </a:defRPr>
            </a:lvl8pPr>
            <a:lvl9pPr marL="3886200" indent="-228600" eaLnBrk="0" fontAlgn="base" hangingPunct="0">
              <a:spcBef>
                <a:spcPct val="20000"/>
              </a:spcBef>
              <a:spcAft>
                <a:spcPct val="0"/>
              </a:spcAft>
              <a:buClr>
                <a:schemeClr val="accent2"/>
              </a:buClr>
              <a:buSzPct val="75000"/>
              <a:buFont typeface="Monotype Sorts" pitchFamily="2" charset="2"/>
              <a:buChar char="n"/>
              <a:defRPr sz="3200">
                <a:solidFill>
                  <a:schemeClr val="tx1"/>
                </a:solidFill>
                <a:latin typeface="Times New Roman" pitchFamily="18" charset="0"/>
              </a:defRPr>
            </a:lvl9pPr>
          </a:lstStyle>
          <a:p>
            <a:pPr algn="ctr" eaLnBrk="1" fontAlgn="auto" hangingPunct="1">
              <a:spcBef>
                <a:spcPts val="0"/>
              </a:spcBef>
              <a:spcAft>
                <a:spcPts val="0"/>
              </a:spcAft>
              <a:defRPr/>
            </a:pPr>
            <a:r>
              <a:rPr lang="en-US" sz="1600" kern="0" dirty="0">
                <a:solidFill>
                  <a:srgbClr val="FF0000"/>
                </a:solidFill>
                <a:latin typeface="Tahoma" pitchFamily="34" charset="0"/>
              </a:rPr>
              <a:t>Amount received in IRA gifts</a:t>
            </a:r>
          </a:p>
          <a:p>
            <a:pPr algn="ctr" eaLnBrk="1" fontAlgn="auto" hangingPunct="1">
              <a:spcBef>
                <a:spcPts val="0"/>
              </a:spcBef>
              <a:spcAft>
                <a:spcPts val="0"/>
              </a:spcAft>
              <a:defRPr/>
            </a:pPr>
            <a:r>
              <a:rPr lang="en-US" sz="1600" kern="0" dirty="0">
                <a:solidFill>
                  <a:srgbClr val="FF0000"/>
                </a:solidFill>
                <a:latin typeface="Tahoma" pitchFamily="34" charset="0"/>
              </a:rPr>
              <a:t>of Various Size </a:t>
            </a:r>
          </a:p>
        </p:txBody>
      </p:sp>
      <p:sp>
        <p:nvSpPr>
          <p:cNvPr id="39942" name="Arrow: Right 1"/>
          <p:cNvSpPr>
            <a:spLocks noChangeArrowheads="1"/>
          </p:cNvSpPr>
          <p:nvPr/>
        </p:nvSpPr>
        <p:spPr bwMode="auto">
          <a:xfrm>
            <a:off x="4533900" y="4694238"/>
            <a:ext cx="1257300" cy="396875"/>
          </a:xfrm>
          <a:prstGeom prst="rightArrow">
            <a:avLst>
              <a:gd name="adj1" fmla="val 50000"/>
              <a:gd name="adj2" fmla="val 49896"/>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endParaRPr lang="en-US" altLang="en-US" sz="1800"/>
          </a:p>
        </p:txBody>
      </p:sp>
    </p:spTree>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Grp="1" noChangeArrowheads="1"/>
          </p:cNvSpPr>
          <p:nvPr>
            <p:ph type="body" idx="1"/>
          </p:nvPr>
        </p:nvSpPr>
        <p:spPr>
          <a:xfrm>
            <a:off x="695325" y="1911350"/>
            <a:ext cx="7980363" cy="4946650"/>
          </a:xfrm>
        </p:spPr>
        <p:txBody>
          <a:bodyPr/>
          <a:lstStyle/>
          <a:p>
            <a:pPr>
              <a:lnSpc>
                <a:spcPct val="90000"/>
              </a:lnSpc>
            </a:pPr>
            <a:r>
              <a:rPr lang="en-US" altLang="en-US" sz="2400"/>
              <a:t>Allows for IRA distributions to charity</a:t>
            </a:r>
          </a:p>
          <a:p>
            <a:pPr lvl="2">
              <a:lnSpc>
                <a:spcPct val="90000"/>
              </a:lnSpc>
            </a:pPr>
            <a:r>
              <a:rPr lang="en-US" altLang="en-US" sz="1800"/>
              <a:t>Both regular IRA accounts and Roth IRA accounts (5 year rule) are eligible</a:t>
            </a:r>
          </a:p>
          <a:p>
            <a:pPr lvl="2">
              <a:lnSpc>
                <a:spcPct val="90000"/>
              </a:lnSpc>
            </a:pPr>
            <a:r>
              <a:rPr lang="en-US" altLang="en-US" sz="1800"/>
              <a:t>IRA checkbooks (must be payable to charity)</a:t>
            </a:r>
          </a:p>
          <a:p>
            <a:pPr>
              <a:lnSpc>
                <a:spcPct val="90000"/>
              </a:lnSpc>
            </a:pPr>
            <a:r>
              <a:rPr lang="en-US" altLang="en-US" sz="2400"/>
              <a:t>Charity must be eligible</a:t>
            </a:r>
          </a:p>
          <a:p>
            <a:pPr>
              <a:lnSpc>
                <a:spcPct val="90000"/>
              </a:lnSpc>
            </a:pPr>
            <a:r>
              <a:rPr lang="en-US" altLang="en-US" sz="2400"/>
              <a:t>Individual must be 70½ or older on the </a:t>
            </a:r>
            <a:r>
              <a:rPr lang="en-US" altLang="en-US" sz="2400" u="sng">
                <a:solidFill>
                  <a:srgbClr val="FF0000"/>
                </a:solidFill>
              </a:rPr>
              <a:t>date of contribution</a:t>
            </a:r>
          </a:p>
          <a:p>
            <a:pPr lvl="2">
              <a:lnSpc>
                <a:spcPct val="90000"/>
              </a:lnSpc>
            </a:pPr>
            <a:r>
              <a:rPr lang="en-US" altLang="en-US" sz="1800"/>
              <a:t>Qualified Charitable Distribution (QCD) will qualify for the Required Minimum Distribution requirements of IRA</a:t>
            </a:r>
          </a:p>
          <a:p>
            <a:pPr>
              <a:lnSpc>
                <a:spcPct val="90000"/>
              </a:lnSpc>
            </a:pPr>
            <a:r>
              <a:rPr lang="en-US" altLang="en-US" sz="2400"/>
              <a:t>$100,000 limit</a:t>
            </a:r>
          </a:p>
          <a:p>
            <a:pPr lvl="2">
              <a:lnSpc>
                <a:spcPct val="90000"/>
              </a:lnSpc>
            </a:pPr>
            <a:r>
              <a:rPr lang="en-US" altLang="en-US" sz="1800"/>
              <a:t>$200,000 from couple with separate accounts</a:t>
            </a:r>
          </a:p>
          <a:p>
            <a:pPr>
              <a:lnSpc>
                <a:spcPct val="90000"/>
              </a:lnSpc>
            </a:pPr>
            <a:r>
              <a:rPr lang="en-US" altLang="en-US" sz="2400"/>
              <a:t>Transfers from other pensions and profit sharing plans, i.e. Keogh, 401k, 403b, etc., are not allowed</a:t>
            </a:r>
          </a:p>
          <a:p>
            <a:pPr lvl="2">
              <a:lnSpc>
                <a:spcPct val="90000"/>
              </a:lnSpc>
            </a:pPr>
            <a:r>
              <a:rPr lang="en-US" altLang="en-US" sz="1800"/>
              <a:t>Possible to rollover above accounts to IRA if plan and time permit</a:t>
            </a:r>
          </a:p>
          <a:p>
            <a:pPr lvl="1">
              <a:lnSpc>
                <a:spcPct val="90000"/>
              </a:lnSpc>
            </a:pPr>
            <a:endParaRPr lang="en-US" altLang="en-US" sz="2000"/>
          </a:p>
        </p:txBody>
      </p:sp>
      <p:sp>
        <p:nvSpPr>
          <p:cNvPr id="41987" name="Rectangle 7"/>
          <p:cNvSpPr>
            <a:spLocks noGrp="1" noChangeArrowheads="1"/>
          </p:cNvSpPr>
          <p:nvPr>
            <p:ph type="title"/>
          </p:nvPr>
        </p:nvSpPr>
        <p:spPr/>
        <p:txBody>
          <a:bodyPr/>
          <a:lstStyle/>
          <a:p>
            <a:r>
              <a:rPr lang="en-US" altLang="en-US" sz="3200"/>
              <a:t>A Guide to IRA Charitable Rollovers (QCD)</a:t>
            </a:r>
          </a:p>
        </p:txBody>
      </p:sp>
    </p:spTree>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altLang="en-US"/>
              <a:t>Charities and those not eligible</a:t>
            </a:r>
          </a:p>
        </p:txBody>
      </p:sp>
      <p:sp>
        <p:nvSpPr>
          <p:cNvPr id="44035" name="Content Placeholder 2"/>
          <p:cNvSpPr>
            <a:spLocks noGrp="1"/>
          </p:cNvSpPr>
          <p:nvPr>
            <p:ph idx="1"/>
          </p:nvPr>
        </p:nvSpPr>
        <p:spPr>
          <a:xfrm>
            <a:off x="582613" y="2122488"/>
            <a:ext cx="7772400" cy="4833937"/>
          </a:xfrm>
        </p:spPr>
        <p:txBody>
          <a:bodyPr/>
          <a:lstStyle/>
          <a:p>
            <a:r>
              <a:rPr lang="en-US" altLang="en-US" sz="2800"/>
              <a:t>Charities must be public 501(c)3</a:t>
            </a:r>
          </a:p>
          <a:p>
            <a:pPr lvl="1"/>
            <a:r>
              <a:rPr lang="en-US" altLang="en-US" sz="2400"/>
              <a:t>Eligible for charitable deductions under IRS section 170</a:t>
            </a:r>
          </a:p>
          <a:p>
            <a:r>
              <a:rPr lang="en-US" altLang="en-US" sz="2800"/>
              <a:t>No private foundations</a:t>
            </a:r>
          </a:p>
          <a:p>
            <a:r>
              <a:rPr lang="en-US" altLang="en-US" sz="2800"/>
              <a:t>No donor advised funds at community foundations</a:t>
            </a:r>
          </a:p>
          <a:p>
            <a:pPr lvl="1"/>
            <a:r>
              <a:rPr lang="en-US" altLang="en-US" sz="2400"/>
              <a:t>Field of interest funds are OK</a:t>
            </a:r>
          </a:p>
          <a:p>
            <a:r>
              <a:rPr lang="en-US" altLang="en-US" sz="2800"/>
              <a:t>No supporting organizations classified as 509(a)3 </a:t>
            </a:r>
          </a:p>
        </p:txBody>
      </p:sp>
    </p:spTree>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Grp="1" noChangeArrowheads="1"/>
          </p:cNvSpPr>
          <p:nvPr>
            <p:ph type="body" idx="1"/>
          </p:nvPr>
        </p:nvSpPr>
        <p:spPr>
          <a:xfrm>
            <a:off x="615950" y="1911350"/>
            <a:ext cx="7185025" cy="4946650"/>
          </a:xfrm>
        </p:spPr>
        <p:txBody>
          <a:bodyPr/>
          <a:lstStyle/>
          <a:p>
            <a:pPr eaLnBrk="1" hangingPunct="1"/>
            <a:r>
              <a:rPr lang="en-US" altLang="en-US" sz="2800">
                <a:solidFill>
                  <a:schemeClr val="tx2"/>
                </a:solidFill>
              </a:rPr>
              <a:t>NOT permitted transfers/gifts, QCDs</a:t>
            </a:r>
          </a:p>
          <a:p>
            <a:pPr lvl="1" eaLnBrk="1" hangingPunct="1"/>
            <a:r>
              <a:rPr lang="en-US" altLang="en-US" sz="2400"/>
              <a:t>Outright gifts only</a:t>
            </a:r>
          </a:p>
          <a:p>
            <a:pPr lvl="1" eaLnBrk="1" hangingPunct="1"/>
            <a:r>
              <a:rPr lang="en-US" altLang="en-US" sz="2400"/>
              <a:t>No split interest gifts</a:t>
            </a:r>
          </a:p>
          <a:p>
            <a:pPr lvl="2" eaLnBrk="1" hangingPunct="1"/>
            <a:r>
              <a:rPr lang="en-US" altLang="en-US" sz="2000"/>
              <a:t>No charitable gift annuities (CGA)</a:t>
            </a:r>
          </a:p>
          <a:p>
            <a:pPr lvl="2" eaLnBrk="1" hangingPunct="1"/>
            <a:r>
              <a:rPr lang="en-US" altLang="en-US" sz="2000"/>
              <a:t>No charitable remainder unitrusts (CRT)</a:t>
            </a:r>
          </a:p>
          <a:p>
            <a:pPr lvl="2" eaLnBrk="1" hangingPunct="1"/>
            <a:r>
              <a:rPr lang="en-US" altLang="en-US" sz="2000"/>
              <a:t>No charitable remainder annuity trusts (CRAT)</a:t>
            </a:r>
          </a:p>
          <a:p>
            <a:pPr lvl="2" eaLnBrk="1" hangingPunct="1"/>
            <a:r>
              <a:rPr lang="en-US" altLang="en-US" sz="2000"/>
              <a:t>No pooled life income funds (PIF)</a:t>
            </a:r>
          </a:p>
          <a:p>
            <a:pPr lvl="1" eaLnBrk="1" hangingPunct="1"/>
            <a:r>
              <a:rPr lang="en-US" altLang="en-US" sz="2400"/>
              <a:t>No “quid pro quo” gifts</a:t>
            </a:r>
          </a:p>
          <a:p>
            <a:pPr lvl="2" eaLnBrk="1" hangingPunct="1"/>
            <a:r>
              <a:rPr lang="en-US" altLang="en-US" sz="2000"/>
              <a:t>No personal benefits</a:t>
            </a:r>
          </a:p>
          <a:p>
            <a:pPr lvl="2" eaLnBrk="1" hangingPunct="1"/>
            <a:r>
              <a:rPr lang="en-US" altLang="en-US" sz="2000"/>
              <a:t>No special events</a:t>
            </a:r>
          </a:p>
          <a:p>
            <a:pPr lvl="2" eaLnBrk="1" hangingPunct="1"/>
            <a:r>
              <a:rPr lang="en-US" altLang="en-US" sz="2000"/>
              <a:t>No athletic tickets</a:t>
            </a:r>
            <a:endParaRPr lang="en-US" altLang="en-US"/>
          </a:p>
        </p:txBody>
      </p:sp>
      <p:sp>
        <p:nvSpPr>
          <p:cNvPr id="45059" name="Rectangle 5"/>
          <p:cNvSpPr>
            <a:spLocks noGrp="1" noChangeArrowheads="1"/>
          </p:cNvSpPr>
          <p:nvPr>
            <p:ph type="title"/>
          </p:nvPr>
        </p:nvSpPr>
        <p:spPr>
          <a:noFill/>
        </p:spPr>
        <p:txBody>
          <a:bodyPr/>
          <a:lstStyle/>
          <a:p>
            <a:pPr eaLnBrk="1" hangingPunct="1"/>
            <a:r>
              <a:rPr lang="en-US" altLang="en-US" sz="3200"/>
              <a:t>A Guide to IRA Charitable Rollovers(QCD)</a:t>
            </a:r>
          </a:p>
        </p:txBody>
      </p:sp>
    </p:spTree>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3"/>
          <p:cNvSpPr>
            <a:spLocks noGrp="1" noChangeArrowheads="1"/>
          </p:cNvSpPr>
          <p:nvPr>
            <p:ph type="body" idx="1"/>
          </p:nvPr>
        </p:nvSpPr>
        <p:spPr>
          <a:xfrm>
            <a:off x="639763" y="1989138"/>
            <a:ext cx="7151687" cy="4946650"/>
          </a:xfrm>
        </p:spPr>
        <p:txBody>
          <a:bodyPr/>
          <a:lstStyle/>
          <a:p>
            <a:pPr eaLnBrk="1" hangingPunct="1"/>
            <a:r>
              <a:rPr lang="en-US" altLang="en-US" sz="2800">
                <a:solidFill>
                  <a:schemeClr val="tx2"/>
                </a:solidFill>
              </a:rPr>
              <a:t>Suggested procedures</a:t>
            </a:r>
          </a:p>
          <a:p>
            <a:pPr lvl="1" eaLnBrk="1" hangingPunct="1"/>
            <a:r>
              <a:rPr lang="en-US" altLang="en-US" sz="2400"/>
              <a:t>1.  Notify charity of potential gift</a:t>
            </a:r>
          </a:p>
          <a:p>
            <a:pPr lvl="1" eaLnBrk="1" hangingPunct="1"/>
            <a:r>
              <a:rPr lang="en-US" altLang="en-US" sz="2400"/>
              <a:t>2.  Instruct custodian/trustee of IRA on the proper form and if no form send a complete letter of instructions with payment/gift to the charity as a “third party payment”</a:t>
            </a:r>
          </a:p>
          <a:p>
            <a:pPr lvl="1" eaLnBrk="1" hangingPunct="1"/>
            <a:r>
              <a:rPr lang="en-US" altLang="en-US" sz="2400"/>
              <a:t>Transfer will be mostly cash but in-kind transfers (i.e. securities) are permitted</a:t>
            </a:r>
          </a:p>
          <a:p>
            <a:pPr lvl="1" eaLnBrk="1" hangingPunct="1"/>
            <a:r>
              <a:rPr lang="en-US" altLang="en-US" sz="2400"/>
              <a:t>3.  Keep records of transfer </a:t>
            </a:r>
          </a:p>
          <a:p>
            <a:pPr lvl="2" eaLnBrk="1" hangingPunct="1"/>
            <a:r>
              <a:rPr lang="en-US" altLang="en-US" sz="2000" b="1">
                <a:solidFill>
                  <a:srgbClr val="FF0000"/>
                </a:solidFill>
              </a:rPr>
              <a:t>substantiation from charity</a:t>
            </a:r>
          </a:p>
          <a:p>
            <a:pPr lvl="1" eaLnBrk="1" hangingPunct="1"/>
            <a:r>
              <a:rPr lang="en-US" altLang="en-US" sz="2400"/>
              <a:t>If appropriate, elect out of withholding</a:t>
            </a:r>
          </a:p>
        </p:txBody>
      </p:sp>
      <p:sp>
        <p:nvSpPr>
          <p:cNvPr id="47107" name="Rectangle 5"/>
          <p:cNvSpPr>
            <a:spLocks noGrp="1" noChangeArrowheads="1"/>
          </p:cNvSpPr>
          <p:nvPr>
            <p:ph type="title"/>
          </p:nvPr>
        </p:nvSpPr>
        <p:spPr>
          <a:noFill/>
        </p:spPr>
        <p:txBody>
          <a:bodyPr/>
          <a:lstStyle/>
          <a:p>
            <a:pPr eaLnBrk="1" hangingPunct="1"/>
            <a:r>
              <a:rPr lang="en-US" altLang="en-US" sz="3200"/>
              <a:t>A Guide to IRA Charitable Rollovers(QCD)</a:t>
            </a:r>
          </a:p>
        </p:txBody>
      </p:sp>
    </p:spTree>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1" descr="Screen Clippi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49375" y="2271713"/>
            <a:ext cx="6762750" cy="3887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5" name="Title 2"/>
          <p:cNvSpPr>
            <a:spLocks noGrp="1"/>
          </p:cNvSpPr>
          <p:nvPr>
            <p:ph type="title"/>
          </p:nvPr>
        </p:nvSpPr>
        <p:spPr/>
        <p:txBody>
          <a:bodyPr/>
          <a:lstStyle/>
          <a:p>
            <a:r>
              <a:rPr lang="en-US" altLang="en-US"/>
              <a:t>Marketing campaigns</a:t>
            </a:r>
          </a:p>
        </p:txBody>
      </p:sp>
    </p:spTree>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r>
              <a:rPr lang="en-US" altLang="en-US" sz="3600"/>
              <a:t>Questions to help donors decide</a:t>
            </a:r>
          </a:p>
        </p:txBody>
      </p:sp>
      <p:sp>
        <p:nvSpPr>
          <p:cNvPr id="50179" name="Content Placeholder 2"/>
          <p:cNvSpPr>
            <a:spLocks noGrp="1"/>
          </p:cNvSpPr>
          <p:nvPr>
            <p:ph idx="1"/>
          </p:nvPr>
        </p:nvSpPr>
        <p:spPr>
          <a:xfrm>
            <a:off x="658813" y="1973263"/>
            <a:ext cx="8137525" cy="4664075"/>
          </a:xfrm>
        </p:spPr>
        <p:txBody>
          <a:bodyPr/>
          <a:lstStyle/>
          <a:p>
            <a:r>
              <a:rPr lang="en-US" altLang="en-US">
                <a:solidFill>
                  <a:srgbClr val="FF0000"/>
                </a:solidFill>
              </a:rPr>
              <a:t>1.  </a:t>
            </a:r>
            <a:r>
              <a:rPr lang="en-US" altLang="en-US"/>
              <a:t>Are your planning to leave a charitable legacy through your estate plan?</a:t>
            </a:r>
          </a:p>
        </p:txBody>
      </p:sp>
      <p:pic>
        <p:nvPicPr>
          <p:cNvPr id="50180"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244850"/>
            <a:ext cx="9144000" cy="407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r>
              <a:rPr lang="en-US" altLang="en-US" sz="3600"/>
              <a:t>Questions to help donors decide</a:t>
            </a:r>
          </a:p>
        </p:txBody>
      </p:sp>
      <p:sp>
        <p:nvSpPr>
          <p:cNvPr id="51203" name="Content Placeholder 2"/>
          <p:cNvSpPr>
            <a:spLocks noGrp="1"/>
          </p:cNvSpPr>
          <p:nvPr>
            <p:ph idx="1"/>
          </p:nvPr>
        </p:nvSpPr>
        <p:spPr>
          <a:xfrm>
            <a:off x="615950" y="2017713"/>
            <a:ext cx="8528050" cy="4664075"/>
          </a:xfrm>
        </p:spPr>
        <p:txBody>
          <a:bodyPr/>
          <a:lstStyle/>
          <a:p>
            <a:r>
              <a:rPr lang="en-US" altLang="en-US">
                <a:solidFill>
                  <a:srgbClr val="FF0000"/>
                </a:solidFill>
              </a:rPr>
              <a:t>2.  </a:t>
            </a:r>
            <a:r>
              <a:rPr lang="en-US" altLang="en-US"/>
              <a:t>Have your designated your favorite cause as the beneficiary of retirement assets?</a:t>
            </a:r>
          </a:p>
        </p:txBody>
      </p:sp>
      <p:pic>
        <p:nvPicPr>
          <p:cNvPr id="5120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529013"/>
            <a:ext cx="9144000" cy="400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3"/>
          <p:cNvSpPr>
            <a:spLocks noGrp="1" noChangeArrowheads="1"/>
          </p:cNvSpPr>
          <p:nvPr>
            <p:ph type="body" idx="1"/>
          </p:nvPr>
        </p:nvSpPr>
        <p:spPr>
          <a:xfrm>
            <a:off x="674688" y="1979613"/>
            <a:ext cx="7151687" cy="4946650"/>
          </a:xfrm>
        </p:spPr>
        <p:txBody>
          <a:bodyPr/>
          <a:lstStyle/>
          <a:p>
            <a:pPr eaLnBrk="1" hangingPunct="1"/>
            <a:r>
              <a:rPr lang="en-US" altLang="en-US">
                <a:solidFill>
                  <a:schemeClr val="tx2"/>
                </a:solidFill>
              </a:rPr>
              <a:t>Donor Profile – Convenience Donor</a:t>
            </a:r>
          </a:p>
          <a:p>
            <a:pPr lvl="1" eaLnBrk="1" hangingPunct="1"/>
            <a:r>
              <a:rPr lang="en-US" altLang="en-US"/>
              <a:t>Most delay taking distributions until the last quarter of the year in order to grow the invested funds tax-free</a:t>
            </a:r>
          </a:p>
          <a:p>
            <a:pPr lvl="1" eaLnBrk="1" hangingPunct="1"/>
            <a:r>
              <a:rPr lang="en-US" altLang="en-US"/>
              <a:t>If actively making charitable gifts may consider the benefits of making gifts from their IRA account(s)</a:t>
            </a:r>
          </a:p>
          <a:p>
            <a:pPr lvl="3" eaLnBrk="1" hangingPunct="1"/>
            <a:r>
              <a:rPr lang="en-US" altLang="en-US"/>
              <a:t>No inclusion in income</a:t>
            </a:r>
          </a:p>
          <a:p>
            <a:pPr lvl="3" eaLnBrk="1" hangingPunct="1"/>
            <a:r>
              <a:rPr lang="en-US" altLang="en-US">
                <a:solidFill>
                  <a:srgbClr val="FF0000"/>
                </a:solidFill>
              </a:rPr>
              <a:t>No income tax deduction</a:t>
            </a:r>
          </a:p>
          <a:p>
            <a:pPr lvl="3" eaLnBrk="1" hangingPunct="1"/>
            <a:r>
              <a:rPr lang="en-US" altLang="en-US"/>
              <a:t>Qualifies for RMD</a:t>
            </a:r>
          </a:p>
        </p:txBody>
      </p:sp>
      <p:sp>
        <p:nvSpPr>
          <p:cNvPr id="52227" name="Rectangle 5"/>
          <p:cNvSpPr>
            <a:spLocks noGrp="1" noChangeArrowheads="1"/>
          </p:cNvSpPr>
          <p:nvPr>
            <p:ph type="title"/>
          </p:nvPr>
        </p:nvSpPr>
        <p:spPr>
          <a:noFill/>
        </p:spPr>
        <p:txBody>
          <a:bodyPr/>
          <a:lstStyle/>
          <a:p>
            <a:pPr eaLnBrk="1" hangingPunct="1"/>
            <a:r>
              <a:rPr lang="en-US" altLang="en-US" sz="3200"/>
              <a:t>A Guide to IRA Charitable Rollovers(QCD)</a:t>
            </a:r>
          </a:p>
        </p:txBody>
      </p:sp>
    </p:spTree>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p:txBody>
          <a:bodyPr/>
          <a:lstStyle/>
          <a:p>
            <a:r>
              <a:rPr lang="en-US" altLang="en-US" sz="3600"/>
              <a:t>Questions to help donors decide</a:t>
            </a:r>
          </a:p>
        </p:txBody>
      </p:sp>
      <p:sp>
        <p:nvSpPr>
          <p:cNvPr id="54275" name="Content Placeholder 2"/>
          <p:cNvSpPr>
            <a:spLocks noGrp="1"/>
          </p:cNvSpPr>
          <p:nvPr>
            <p:ph idx="1"/>
          </p:nvPr>
        </p:nvSpPr>
        <p:spPr>
          <a:xfrm>
            <a:off x="720725" y="2017713"/>
            <a:ext cx="8423275" cy="4664075"/>
          </a:xfrm>
        </p:spPr>
        <p:txBody>
          <a:bodyPr/>
          <a:lstStyle/>
          <a:p>
            <a:r>
              <a:rPr lang="en-US" altLang="en-US">
                <a:solidFill>
                  <a:srgbClr val="FF0000"/>
                </a:solidFill>
              </a:rPr>
              <a:t>3.  </a:t>
            </a:r>
            <a:r>
              <a:rPr lang="en-US" altLang="en-US"/>
              <a:t>Have your retirement savings and investments growth exceeded your expectations?</a:t>
            </a:r>
          </a:p>
          <a:p>
            <a:endParaRPr lang="en-US" altLang="en-US"/>
          </a:p>
        </p:txBody>
      </p:sp>
      <p:pic>
        <p:nvPicPr>
          <p:cNvPr id="54276"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587750"/>
            <a:ext cx="9144000" cy="327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a:xfrm>
            <a:off x="1103313" y="376238"/>
            <a:ext cx="7793037" cy="1462087"/>
          </a:xfrm>
        </p:spPr>
        <p:txBody>
          <a:bodyPr/>
          <a:lstStyle/>
          <a:p>
            <a:pPr algn="ctr"/>
            <a:r>
              <a:rPr lang="en-US" altLang="en-US" sz="3200"/>
              <a:t>Required Minimum Distribution (RMD)</a:t>
            </a:r>
            <a:br>
              <a:rPr lang="en-US" altLang="en-US" sz="3200"/>
            </a:br>
            <a:r>
              <a:rPr lang="en-US" altLang="en-US" sz="3200"/>
              <a:t>IRS table percentages</a:t>
            </a:r>
          </a:p>
        </p:txBody>
      </p:sp>
      <p:graphicFrame>
        <p:nvGraphicFramePr>
          <p:cNvPr id="55299" name="Object 3"/>
          <p:cNvGraphicFramePr>
            <a:graphicFrameLocks noChangeAspect="1"/>
          </p:cNvGraphicFramePr>
          <p:nvPr/>
        </p:nvGraphicFramePr>
        <p:xfrm>
          <a:off x="674688" y="2239963"/>
          <a:ext cx="7708900" cy="3971925"/>
        </p:xfrm>
        <a:graphic>
          <a:graphicData uri="http://schemas.openxmlformats.org/presentationml/2006/ole">
            <mc:AlternateContent xmlns:mc="http://schemas.openxmlformats.org/markup-compatibility/2006">
              <mc:Choice xmlns:v="urn:schemas-microsoft-com:vml" Requires="v">
                <p:oleObj spid="_x0000_s55300" name="Document" r:id="rId3" imgW="7753600" imgH="4006877" progId="Word.Document.8">
                  <p:embed/>
                </p:oleObj>
              </mc:Choice>
              <mc:Fallback>
                <p:oleObj name="Document" r:id="rId3" imgW="7753600" imgH="4006877" progId="Word.Document.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4688" y="2239963"/>
                        <a:ext cx="7708900" cy="397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3" descr="Screen Clippi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9850"/>
            <a:ext cx="9064625" cy="664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n-US" altLang="en-US" sz="3600"/>
              <a:t>Questions to help donors decide</a:t>
            </a:r>
          </a:p>
        </p:txBody>
      </p:sp>
      <p:sp>
        <p:nvSpPr>
          <p:cNvPr id="3" name="Content Placeholder 2"/>
          <p:cNvSpPr>
            <a:spLocks noGrp="1"/>
          </p:cNvSpPr>
          <p:nvPr>
            <p:ph idx="1"/>
          </p:nvPr>
        </p:nvSpPr>
        <p:spPr>
          <a:xfrm>
            <a:off x="782638" y="2017713"/>
            <a:ext cx="8172450" cy="4840287"/>
          </a:xfrm>
        </p:spPr>
        <p:txBody>
          <a:bodyPr/>
          <a:lstStyle/>
          <a:p>
            <a:pPr>
              <a:defRPr/>
            </a:pPr>
            <a:r>
              <a:rPr lang="en-US" dirty="0">
                <a:solidFill>
                  <a:srgbClr val="FF0000"/>
                </a:solidFill>
              </a:rPr>
              <a:t>4.  </a:t>
            </a:r>
            <a:r>
              <a:rPr lang="en-US" dirty="0"/>
              <a:t>Are your itemized deduction reduced by 3% because of the reduction on itemized deductions for higher income individuals?</a:t>
            </a:r>
          </a:p>
          <a:p>
            <a:pPr marL="0" indent="0">
              <a:spcBef>
                <a:spcPct val="0"/>
              </a:spcBef>
              <a:buClrTx/>
              <a:buSzTx/>
              <a:buFont typeface="Wingdings" panose="05000000000000000000" pitchFamily="2" charset="2"/>
              <a:buNone/>
              <a:defRPr/>
            </a:pPr>
            <a:endParaRPr lang="en-US" sz="1800" b="1" i="1" kern="1200" dirty="0">
              <a:solidFill>
                <a:srgbClr val="FF0000"/>
              </a:solidFill>
              <a:latin typeface="Arial" panose="020B0604020202020204" pitchFamily="34" charset="0"/>
              <a:ea typeface="ＭＳ Ｐゴシック" panose="020B0600070205080204" pitchFamily="34" charset="-128"/>
            </a:endParaRPr>
          </a:p>
          <a:p>
            <a:pPr marL="0" indent="0">
              <a:spcBef>
                <a:spcPct val="0"/>
              </a:spcBef>
              <a:buClrTx/>
              <a:buSzTx/>
              <a:buFont typeface="Wingdings" panose="05000000000000000000" pitchFamily="2" charset="2"/>
              <a:buNone/>
              <a:defRPr/>
            </a:pPr>
            <a:r>
              <a:rPr lang="en-US" sz="1800" b="1" i="1" kern="1200" dirty="0">
                <a:solidFill>
                  <a:srgbClr val="FF0000"/>
                </a:solidFill>
                <a:latin typeface="Arial" panose="020B0604020202020204" pitchFamily="34" charset="0"/>
                <a:ea typeface="ＭＳ Ｐゴシック" panose="020B0600070205080204" pitchFamily="34" charset="-128"/>
              </a:rPr>
              <a:t>For example:</a:t>
            </a:r>
            <a:r>
              <a:rPr lang="en-US" sz="1800" kern="1200" dirty="0">
                <a:solidFill>
                  <a:srgbClr val="FF0000"/>
                </a:solidFill>
                <a:latin typeface="Arial" panose="020B0604020202020204" pitchFamily="34" charset="0"/>
                <a:ea typeface="ＭＳ Ｐゴシック" panose="020B0600070205080204" pitchFamily="34" charset="-128"/>
              </a:rPr>
              <a:t> </a:t>
            </a:r>
            <a:r>
              <a:rPr lang="en-US" sz="1800" kern="1200" dirty="0">
                <a:solidFill>
                  <a:srgbClr val="BBE0E3">
                    <a:lumMod val="25000"/>
                  </a:srgbClr>
                </a:solidFill>
                <a:latin typeface="Arial" panose="020B0604020202020204" pitchFamily="34" charset="0"/>
                <a:ea typeface="ＭＳ Ｐゴシック" panose="020B0600070205080204" pitchFamily="34" charset="-128"/>
              </a:rPr>
              <a:t>A married couple filing jointly has $500,000 in adjusted gross income (AGI) and because their AGI exceeds the $305,050 threshold, the 3 percent reduction applies to this couple’s itemized deductions.</a:t>
            </a:r>
          </a:p>
          <a:p>
            <a:pPr marL="0" indent="0">
              <a:spcBef>
                <a:spcPct val="0"/>
              </a:spcBef>
              <a:buClrTx/>
              <a:buSzTx/>
              <a:buFont typeface="Wingdings" panose="05000000000000000000" pitchFamily="2" charset="2"/>
              <a:buNone/>
              <a:defRPr/>
            </a:pPr>
            <a:r>
              <a:rPr lang="en-US" sz="1800" kern="1200" dirty="0">
                <a:solidFill>
                  <a:srgbClr val="BBE0E3">
                    <a:lumMod val="25000"/>
                  </a:srgbClr>
                </a:solidFill>
                <a:latin typeface="Arial" panose="020B0604020202020204" pitchFamily="34" charset="0"/>
                <a:ea typeface="ＭＳ Ｐゴシック" panose="020B0600070205080204" pitchFamily="34" charset="-128"/>
              </a:rPr>
              <a:t> </a:t>
            </a:r>
          </a:p>
          <a:p>
            <a:pPr marL="0" indent="0">
              <a:spcBef>
                <a:spcPct val="0"/>
              </a:spcBef>
              <a:buClrTx/>
              <a:buSzTx/>
              <a:buFont typeface="Wingdings" panose="05000000000000000000" pitchFamily="2" charset="2"/>
              <a:buNone/>
              <a:defRPr/>
            </a:pPr>
            <a:r>
              <a:rPr lang="en-US" sz="1800" kern="1200" dirty="0">
                <a:solidFill>
                  <a:srgbClr val="BBE0E3">
                    <a:lumMod val="25000"/>
                  </a:srgbClr>
                </a:solidFill>
                <a:latin typeface="Arial" panose="020B0604020202020204" pitchFamily="34" charset="0"/>
                <a:ea typeface="ＭＳ Ｐゴシック" panose="020B0600070205080204" pitchFamily="34" charset="-128"/>
              </a:rPr>
              <a:t>AGI $500,000 </a:t>
            </a:r>
          </a:p>
          <a:p>
            <a:pPr marL="0" indent="0">
              <a:spcBef>
                <a:spcPct val="0"/>
              </a:spcBef>
              <a:buClrTx/>
              <a:buSzTx/>
              <a:buFont typeface="Wingdings" panose="05000000000000000000" pitchFamily="2" charset="2"/>
              <a:buNone/>
              <a:defRPr/>
            </a:pPr>
            <a:r>
              <a:rPr lang="en-US" sz="1800" kern="1200" dirty="0">
                <a:solidFill>
                  <a:srgbClr val="BBE0E3">
                    <a:lumMod val="25000"/>
                  </a:srgbClr>
                </a:solidFill>
                <a:latin typeface="Arial" panose="020B0604020202020204" pitchFamily="34" charset="0"/>
                <a:ea typeface="ＭＳ Ｐゴシック" panose="020B0600070205080204" pitchFamily="34" charset="-128"/>
              </a:rPr>
              <a:t>Excess of couple’s AGI over $305,050 = $194,950 </a:t>
            </a:r>
          </a:p>
          <a:p>
            <a:pPr marL="0" indent="0">
              <a:spcBef>
                <a:spcPct val="0"/>
              </a:spcBef>
              <a:buClrTx/>
              <a:buSzTx/>
              <a:buFont typeface="Wingdings" panose="05000000000000000000" pitchFamily="2" charset="2"/>
              <a:buNone/>
              <a:defRPr/>
            </a:pPr>
            <a:r>
              <a:rPr lang="en-US" sz="1800" kern="1200" dirty="0">
                <a:solidFill>
                  <a:srgbClr val="BBE0E3">
                    <a:lumMod val="25000"/>
                  </a:srgbClr>
                </a:solidFill>
                <a:latin typeface="Arial" panose="020B0604020202020204" pitchFamily="34" charset="0"/>
                <a:ea typeface="ＭＳ Ｐゴシック" panose="020B0600070205080204" pitchFamily="34" charset="-128"/>
              </a:rPr>
              <a:t>3% reduction x 3% </a:t>
            </a:r>
          </a:p>
          <a:p>
            <a:pPr marL="0" indent="0">
              <a:spcBef>
                <a:spcPct val="0"/>
              </a:spcBef>
              <a:buClrTx/>
              <a:buSzTx/>
              <a:buFont typeface="Wingdings" panose="05000000000000000000" pitchFamily="2" charset="2"/>
              <a:buNone/>
              <a:defRPr/>
            </a:pPr>
            <a:r>
              <a:rPr lang="en-US" sz="2000" kern="1200" dirty="0">
                <a:solidFill>
                  <a:srgbClr val="BBE0E3">
                    <a:lumMod val="25000"/>
                  </a:srgbClr>
                </a:solidFill>
                <a:latin typeface="Arial" panose="020B0604020202020204" pitchFamily="34" charset="0"/>
                <a:ea typeface="ＭＳ Ｐゴシック" panose="020B0600070205080204" pitchFamily="34" charset="-128"/>
              </a:rPr>
              <a:t>_______________ </a:t>
            </a:r>
          </a:p>
          <a:p>
            <a:pPr marL="0" indent="0">
              <a:spcBef>
                <a:spcPct val="0"/>
              </a:spcBef>
              <a:buClrTx/>
              <a:buSzTx/>
              <a:buFont typeface="Wingdings" panose="05000000000000000000" pitchFamily="2" charset="2"/>
              <a:buNone/>
              <a:defRPr/>
            </a:pPr>
            <a:r>
              <a:rPr lang="en-US" sz="2000" kern="1200" dirty="0">
                <a:solidFill>
                  <a:srgbClr val="BBE0E3">
                    <a:lumMod val="25000"/>
                  </a:srgbClr>
                </a:solidFill>
                <a:latin typeface="Arial" panose="020B0604020202020204" pitchFamily="34" charset="0"/>
                <a:ea typeface="ＭＳ Ｐゴシック" panose="020B0600070205080204" pitchFamily="34" charset="-128"/>
              </a:rPr>
              <a:t>Reduction of itemized deductions </a:t>
            </a:r>
            <a:r>
              <a:rPr lang="en-US" sz="2000" kern="1200" dirty="0">
                <a:solidFill>
                  <a:srgbClr val="FF0000"/>
                </a:solidFill>
                <a:latin typeface="Arial" panose="020B0604020202020204" pitchFamily="34" charset="0"/>
                <a:ea typeface="ＭＳ Ｐゴシック" panose="020B0600070205080204" pitchFamily="34" charset="-128"/>
              </a:rPr>
              <a:t>$5,848.50 </a:t>
            </a:r>
          </a:p>
          <a:p>
            <a:pPr>
              <a:defRPr/>
            </a:pPr>
            <a:endParaRPr lang="en-US" dirty="0"/>
          </a:p>
          <a:p>
            <a:pPr>
              <a:defRPr/>
            </a:pPr>
            <a:endParaRPr lang="en-US" dirty="0"/>
          </a:p>
        </p:txBody>
      </p:sp>
    </p:spTree>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p:txBody>
          <a:bodyPr/>
          <a:lstStyle/>
          <a:p>
            <a:r>
              <a:rPr lang="en-US" altLang="en-US" sz="3600"/>
              <a:t>Questions to help donors decide</a:t>
            </a:r>
          </a:p>
        </p:txBody>
      </p:sp>
      <p:sp>
        <p:nvSpPr>
          <p:cNvPr id="3" name="Content Placeholder 2"/>
          <p:cNvSpPr>
            <a:spLocks noGrp="1"/>
          </p:cNvSpPr>
          <p:nvPr>
            <p:ph idx="1"/>
          </p:nvPr>
        </p:nvSpPr>
        <p:spPr>
          <a:xfrm>
            <a:off x="738188" y="2017713"/>
            <a:ext cx="8216900" cy="4840287"/>
          </a:xfrm>
        </p:spPr>
        <p:txBody>
          <a:bodyPr/>
          <a:lstStyle/>
          <a:p>
            <a:pPr>
              <a:defRPr/>
            </a:pPr>
            <a:r>
              <a:rPr lang="en-US" dirty="0">
                <a:solidFill>
                  <a:srgbClr val="FF0000"/>
                </a:solidFill>
              </a:rPr>
              <a:t>5.  </a:t>
            </a:r>
            <a:r>
              <a:rPr lang="en-US" dirty="0"/>
              <a:t>Do you take the standard deduction on your tax return and make annual gifts to your favorite charities?</a:t>
            </a:r>
          </a:p>
          <a:p>
            <a:pPr marL="0" indent="0" eaLnBrk="1" hangingPunct="1">
              <a:lnSpc>
                <a:spcPct val="95000"/>
              </a:lnSpc>
              <a:spcBef>
                <a:spcPct val="0"/>
              </a:spcBef>
              <a:buClrTx/>
              <a:buSzTx/>
              <a:buFont typeface="Wingdings" panose="05000000000000000000" pitchFamily="2" charset="2"/>
              <a:buNone/>
              <a:defRPr/>
            </a:pPr>
            <a:endParaRPr lang="en-US" altLang="en-US" sz="1500" b="1" i="1" kern="1200" dirty="0">
              <a:solidFill>
                <a:srgbClr val="01415B"/>
              </a:solidFill>
              <a:latin typeface="Arial" panose="020B0604020202020204" pitchFamily="34" charset="0"/>
              <a:ea typeface="ＭＳ Ｐゴシック" panose="020B0600070205080204" pitchFamily="34" charset="-128"/>
            </a:endParaRPr>
          </a:p>
          <a:p>
            <a:pPr marL="0" indent="0" eaLnBrk="1" hangingPunct="1">
              <a:lnSpc>
                <a:spcPct val="95000"/>
              </a:lnSpc>
              <a:spcBef>
                <a:spcPct val="0"/>
              </a:spcBef>
              <a:buClrTx/>
              <a:buSzTx/>
              <a:buFont typeface="Wingdings" panose="05000000000000000000" pitchFamily="2" charset="2"/>
              <a:buNone/>
              <a:defRPr/>
            </a:pPr>
            <a:endParaRPr lang="en-US" altLang="en-US" sz="1500" b="1" i="1" kern="1200" dirty="0">
              <a:solidFill>
                <a:srgbClr val="01415B"/>
              </a:solidFill>
              <a:latin typeface="Arial" panose="020B0604020202020204" pitchFamily="34" charset="0"/>
              <a:ea typeface="ＭＳ Ｐゴシック" panose="020B0600070205080204" pitchFamily="34" charset="-128"/>
            </a:endParaRPr>
          </a:p>
          <a:p>
            <a:pPr marL="0" indent="0" eaLnBrk="1" hangingPunct="1">
              <a:lnSpc>
                <a:spcPct val="95000"/>
              </a:lnSpc>
              <a:spcBef>
                <a:spcPct val="0"/>
              </a:spcBef>
              <a:buClrTx/>
              <a:buSzTx/>
              <a:buFont typeface="Wingdings" panose="05000000000000000000" pitchFamily="2" charset="2"/>
              <a:buNone/>
              <a:defRPr/>
            </a:pPr>
            <a:r>
              <a:rPr lang="en-US" altLang="en-US" sz="2000" b="1" i="1" kern="1200" dirty="0">
                <a:solidFill>
                  <a:srgbClr val="FF0000"/>
                </a:solidFill>
                <a:latin typeface="Arial" panose="020B0604020202020204" pitchFamily="34" charset="0"/>
                <a:ea typeface="ＭＳ Ｐゴシック" panose="020B0600070205080204" pitchFamily="34" charset="-128"/>
              </a:rPr>
              <a:t>For example:</a:t>
            </a:r>
            <a:r>
              <a:rPr lang="en-US" altLang="en-US" sz="2000" i="1" kern="1200" dirty="0">
                <a:solidFill>
                  <a:srgbClr val="FF0000"/>
                </a:solidFill>
                <a:latin typeface="Arial" panose="020B0604020202020204" pitchFamily="34" charset="0"/>
                <a:ea typeface="ＭＳ Ｐゴシック" panose="020B0600070205080204" pitchFamily="34" charset="-128"/>
              </a:rPr>
              <a:t>  </a:t>
            </a:r>
            <a:r>
              <a:rPr lang="en-US" altLang="en-US" sz="2000" i="1" kern="1200" dirty="0">
                <a:solidFill>
                  <a:srgbClr val="01415B"/>
                </a:solidFill>
                <a:latin typeface="Arial" panose="020B0604020202020204" pitchFamily="34" charset="0"/>
                <a:ea typeface="ＭＳ Ｐゴシック" panose="020B0600070205080204" pitchFamily="34" charset="-128"/>
              </a:rPr>
              <a:t>the standard deduction for a married couple is $15,100 in 2016; if donors have no mortgage and low state/property taxes, they may not itemize and deduct charitable contributions—the new law allows for charitable contributions from IRAs to be excluded from income which is a special advantage for non-itemizers.</a:t>
            </a:r>
          </a:p>
          <a:p>
            <a:pPr>
              <a:defRPr/>
            </a:pPr>
            <a:endParaRPr lang="en-US" dirty="0"/>
          </a:p>
          <a:p>
            <a:pPr>
              <a:defRPr/>
            </a:pPr>
            <a:endParaRPr lang="en-US" dirty="0"/>
          </a:p>
        </p:txBody>
      </p:sp>
    </p:spTree>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3"/>
          <p:cNvSpPr>
            <a:spLocks noGrp="1" noChangeArrowheads="1"/>
          </p:cNvSpPr>
          <p:nvPr>
            <p:ph type="body" idx="1"/>
          </p:nvPr>
        </p:nvSpPr>
        <p:spPr>
          <a:xfrm>
            <a:off x="676275" y="1911350"/>
            <a:ext cx="7618413" cy="4946650"/>
          </a:xfrm>
        </p:spPr>
        <p:txBody>
          <a:bodyPr/>
          <a:lstStyle/>
          <a:p>
            <a:pPr>
              <a:lnSpc>
                <a:spcPct val="90000"/>
              </a:lnSpc>
            </a:pPr>
            <a:r>
              <a:rPr lang="en-US" altLang="en-US"/>
              <a:t>Donor Profile – Non-Itemizers</a:t>
            </a:r>
          </a:p>
          <a:p>
            <a:pPr lvl="2">
              <a:lnSpc>
                <a:spcPct val="90000"/>
              </a:lnSpc>
            </a:pPr>
            <a:r>
              <a:rPr lang="en-US" altLang="en-US" sz="2000"/>
              <a:t>May be donors with modest IRA account balances, but sufficient retirement income from personal investments and tax-exempt accounts</a:t>
            </a:r>
          </a:p>
          <a:p>
            <a:pPr lvl="2">
              <a:lnSpc>
                <a:spcPct val="90000"/>
              </a:lnSpc>
            </a:pPr>
            <a:r>
              <a:rPr lang="en-US" altLang="en-US" sz="2000"/>
              <a:t>Taking MRD may not significantly increase their lifestyle</a:t>
            </a:r>
          </a:p>
          <a:p>
            <a:pPr lvl="2">
              <a:lnSpc>
                <a:spcPct val="90000"/>
              </a:lnSpc>
            </a:pPr>
            <a:r>
              <a:rPr lang="en-US" altLang="en-US" sz="2000"/>
              <a:t>Do not have significant tax deductions</a:t>
            </a:r>
          </a:p>
          <a:p>
            <a:pPr lvl="3">
              <a:lnSpc>
                <a:spcPct val="90000"/>
              </a:lnSpc>
            </a:pPr>
            <a:r>
              <a:rPr lang="en-US" altLang="en-US" sz="1800"/>
              <a:t>State and local income taxes</a:t>
            </a:r>
          </a:p>
          <a:p>
            <a:pPr lvl="3">
              <a:lnSpc>
                <a:spcPct val="90000"/>
              </a:lnSpc>
            </a:pPr>
            <a:r>
              <a:rPr lang="en-US" altLang="en-US" sz="1800"/>
              <a:t>Interest expenses</a:t>
            </a:r>
          </a:p>
          <a:p>
            <a:pPr lvl="3">
              <a:lnSpc>
                <a:spcPct val="90000"/>
              </a:lnSpc>
            </a:pPr>
            <a:r>
              <a:rPr lang="en-US" altLang="en-US" sz="1800"/>
              <a:t>Medical expenses</a:t>
            </a:r>
          </a:p>
          <a:p>
            <a:pPr lvl="3">
              <a:lnSpc>
                <a:spcPct val="90000"/>
              </a:lnSpc>
            </a:pPr>
            <a:r>
              <a:rPr lang="en-US" altLang="en-US" sz="1800"/>
              <a:t>Charitable deductions</a:t>
            </a:r>
          </a:p>
          <a:p>
            <a:pPr lvl="2">
              <a:lnSpc>
                <a:spcPct val="90000"/>
              </a:lnSpc>
            </a:pPr>
            <a:r>
              <a:rPr lang="en-US" altLang="en-US" sz="2000"/>
              <a:t>So the standard deduction applies (2016), over 65</a:t>
            </a:r>
          </a:p>
          <a:p>
            <a:pPr lvl="3">
              <a:lnSpc>
                <a:spcPct val="90000"/>
              </a:lnSpc>
            </a:pPr>
            <a:r>
              <a:rPr lang="en-US" altLang="en-US" sz="1800"/>
              <a:t>Married/Joint - $13,850 one / </a:t>
            </a:r>
            <a:r>
              <a:rPr lang="en-US" altLang="en-US" sz="1800" b="1">
                <a:solidFill>
                  <a:srgbClr val="FF0000"/>
                </a:solidFill>
              </a:rPr>
              <a:t>$15,100 two</a:t>
            </a:r>
          </a:p>
          <a:p>
            <a:pPr lvl="3">
              <a:lnSpc>
                <a:spcPct val="90000"/>
              </a:lnSpc>
            </a:pPr>
            <a:r>
              <a:rPr lang="en-US" altLang="en-US" sz="1800"/>
              <a:t>Single - $7,850</a:t>
            </a:r>
          </a:p>
          <a:p>
            <a:pPr lvl="3">
              <a:lnSpc>
                <a:spcPct val="90000"/>
              </a:lnSpc>
            </a:pPr>
            <a:r>
              <a:rPr lang="en-US" altLang="en-US" sz="1800"/>
              <a:t>Head of household  - $10,850</a:t>
            </a:r>
          </a:p>
          <a:p>
            <a:pPr lvl="3">
              <a:lnSpc>
                <a:spcPct val="90000"/>
              </a:lnSpc>
            </a:pPr>
            <a:endParaRPr lang="en-US" altLang="en-US" sz="1800"/>
          </a:p>
        </p:txBody>
      </p:sp>
      <p:sp>
        <p:nvSpPr>
          <p:cNvPr id="59395" name="Rectangle 5"/>
          <p:cNvSpPr>
            <a:spLocks noGrp="1" noChangeArrowheads="1"/>
          </p:cNvSpPr>
          <p:nvPr>
            <p:ph type="title"/>
          </p:nvPr>
        </p:nvSpPr>
        <p:spPr/>
        <p:txBody>
          <a:bodyPr/>
          <a:lstStyle/>
          <a:p>
            <a:r>
              <a:rPr lang="en-US" altLang="en-US" sz="3200"/>
              <a:t>A Guide to IRA Charitable Rollovers(QCD)</a:t>
            </a:r>
          </a:p>
        </p:txBody>
      </p:sp>
    </p:spTree>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p:txBody>
          <a:bodyPr/>
          <a:lstStyle/>
          <a:p>
            <a:r>
              <a:rPr lang="en-US" altLang="en-US" sz="3600"/>
              <a:t>Questions to help donors decide</a:t>
            </a:r>
          </a:p>
        </p:txBody>
      </p:sp>
      <p:sp>
        <p:nvSpPr>
          <p:cNvPr id="3" name="Content Placeholder 2"/>
          <p:cNvSpPr>
            <a:spLocks noGrp="1"/>
          </p:cNvSpPr>
          <p:nvPr>
            <p:ph idx="1"/>
          </p:nvPr>
        </p:nvSpPr>
        <p:spPr>
          <a:xfrm>
            <a:off x="738188" y="2017713"/>
            <a:ext cx="8216900" cy="4840287"/>
          </a:xfrm>
        </p:spPr>
        <p:txBody>
          <a:bodyPr/>
          <a:lstStyle/>
          <a:p>
            <a:pPr>
              <a:defRPr/>
            </a:pPr>
            <a:r>
              <a:rPr lang="en-US" dirty="0">
                <a:solidFill>
                  <a:srgbClr val="FF0000"/>
                </a:solidFill>
              </a:rPr>
              <a:t>6.  </a:t>
            </a:r>
            <a:r>
              <a:rPr lang="en-US" dirty="0"/>
              <a:t>Do your take minimum distributions from your IRA but have adequate alternative sources of income?</a:t>
            </a:r>
          </a:p>
          <a:p>
            <a:pPr lvl="1">
              <a:defRPr/>
            </a:pPr>
            <a:r>
              <a:rPr lang="en-US" b="1" dirty="0">
                <a:solidFill>
                  <a:srgbClr val="FF0000"/>
                </a:solidFill>
              </a:rPr>
              <a:t>You do not need it for your lifestyle!</a:t>
            </a:r>
          </a:p>
          <a:p>
            <a:pPr marL="0" indent="0" eaLnBrk="1" hangingPunct="1">
              <a:lnSpc>
                <a:spcPct val="95000"/>
              </a:lnSpc>
              <a:spcBef>
                <a:spcPct val="0"/>
              </a:spcBef>
              <a:buClrTx/>
              <a:buSzTx/>
              <a:buFont typeface="Wingdings" panose="05000000000000000000" pitchFamily="2" charset="2"/>
              <a:buNone/>
              <a:defRPr/>
            </a:pPr>
            <a:r>
              <a:rPr lang="en-US" altLang="en-US" sz="2000" b="1" i="1" kern="1200" dirty="0">
                <a:solidFill>
                  <a:srgbClr val="FF0000"/>
                </a:solidFill>
                <a:latin typeface="Arial" panose="020B0604020202020204" pitchFamily="34" charset="0"/>
                <a:ea typeface="ＭＳ Ｐゴシック" panose="020B0600070205080204" pitchFamily="34" charset="-128"/>
              </a:rPr>
              <a:t>For example:</a:t>
            </a:r>
            <a:r>
              <a:rPr lang="en-US" altLang="en-US" sz="2000" i="1" kern="1200" dirty="0">
                <a:solidFill>
                  <a:srgbClr val="FF0000"/>
                </a:solidFill>
                <a:latin typeface="Arial" panose="020B0604020202020204" pitchFamily="34" charset="0"/>
                <a:ea typeface="ＭＳ Ｐゴシック" panose="020B0600070205080204" pitchFamily="34" charset="-128"/>
              </a:rPr>
              <a:t> </a:t>
            </a:r>
            <a:r>
              <a:rPr lang="en-US" altLang="en-US" sz="2000" i="1" kern="1200" dirty="0">
                <a:solidFill>
                  <a:srgbClr val="01415B"/>
                </a:solidFill>
                <a:latin typeface="Arial" panose="020B0604020202020204" pitchFamily="34" charset="0"/>
                <a:ea typeface="ＭＳ Ｐゴシック" panose="020B0600070205080204" pitchFamily="34" charset="-128"/>
              </a:rPr>
              <a:t>By age 70 ½, individuals must start to withdraw funds from their IRAs based on an IRS schedule, a 75 year old with $1,000,000 in IRAs must distribute at least $44,000.</a:t>
            </a:r>
          </a:p>
          <a:p>
            <a:pPr>
              <a:defRPr/>
            </a:pPr>
            <a:endParaRPr lang="en-US" dirty="0"/>
          </a:p>
          <a:p>
            <a:pPr>
              <a:defRPr/>
            </a:pPr>
            <a:endParaRPr lang="en-US" dirty="0"/>
          </a:p>
          <a:p>
            <a:pPr>
              <a:defRPr/>
            </a:pPr>
            <a:endParaRPr lang="en-US" dirty="0"/>
          </a:p>
        </p:txBody>
      </p:sp>
      <p:pic>
        <p:nvPicPr>
          <p:cNvPr id="61444"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89263" y="5006975"/>
            <a:ext cx="3217862" cy="196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p:txBody>
          <a:bodyPr/>
          <a:lstStyle/>
          <a:p>
            <a:r>
              <a:rPr lang="en-US" altLang="en-US" sz="3600"/>
              <a:t>Questions to help donors decide</a:t>
            </a:r>
          </a:p>
        </p:txBody>
      </p:sp>
      <p:sp>
        <p:nvSpPr>
          <p:cNvPr id="3" name="Content Placeholder 2"/>
          <p:cNvSpPr>
            <a:spLocks noGrp="1"/>
          </p:cNvSpPr>
          <p:nvPr>
            <p:ph idx="1"/>
          </p:nvPr>
        </p:nvSpPr>
        <p:spPr>
          <a:xfrm>
            <a:off x="703263" y="2017713"/>
            <a:ext cx="8251825" cy="4840287"/>
          </a:xfrm>
        </p:spPr>
        <p:txBody>
          <a:bodyPr/>
          <a:lstStyle/>
          <a:p>
            <a:pPr>
              <a:defRPr/>
            </a:pPr>
            <a:r>
              <a:rPr lang="en-US" dirty="0">
                <a:solidFill>
                  <a:srgbClr val="FF0000"/>
                </a:solidFill>
              </a:rPr>
              <a:t>7.  </a:t>
            </a:r>
            <a:r>
              <a:rPr lang="en-US" dirty="0"/>
              <a:t>If you take greater distributions from your retirement plans, does doing so affect the amount of Social Security benefits that are taxed?</a:t>
            </a:r>
          </a:p>
          <a:p>
            <a:pPr marL="0" indent="0">
              <a:buFont typeface="Wingdings" panose="05000000000000000000" pitchFamily="2" charset="2"/>
              <a:buNone/>
              <a:defRPr/>
            </a:pPr>
            <a:endParaRPr lang="en-US" altLang="en-US" sz="1500" b="1" i="1" kern="1200" dirty="0">
              <a:solidFill>
                <a:srgbClr val="01415B"/>
              </a:solidFill>
              <a:latin typeface="Arial" panose="020B0604020202020204" pitchFamily="34" charset="0"/>
              <a:ea typeface="ＭＳ Ｐゴシック" panose="020B0600070205080204" pitchFamily="34" charset="-128"/>
            </a:endParaRPr>
          </a:p>
          <a:p>
            <a:pPr marL="0" indent="0">
              <a:buFont typeface="Wingdings" panose="05000000000000000000" pitchFamily="2" charset="2"/>
              <a:buNone/>
              <a:defRPr/>
            </a:pPr>
            <a:r>
              <a:rPr lang="en-US" altLang="en-US" sz="2000" b="1" i="1" kern="1200" dirty="0">
                <a:solidFill>
                  <a:srgbClr val="FF0000"/>
                </a:solidFill>
                <a:latin typeface="Arial" panose="020B0604020202020204" pitchFamily="34" charset="0"/>
                <a:ea typeface="ＭＳ Ｐゴシック" panose="020B0600070205080204" pitchFamily="34" charset="-128"/>
              </a:rPr>
              <a:t>For example:</a:t>
            </a:r>
            <a:r>
              <a:rPr lang="en-US" altLang="en-US" sz="2000" i="1" kern="1200" dirty="0">
                <a:solidFill>
                  <a:srgbClr val="FF0000"/>
                </a:solidFill>
                <a:latin typeface="Arial" panose="020B0604020202020204" pitchFamily="34" charset="0"/>
                <a:ea typeface="ＭＳ Ｐゴシック" panose="020B0600070205080204" pitchFamily="34" charset="-128"/>
              </a:rPr>
              <a:t> </a:t>
            </a:r>
            <a:r>
              <a:rPr lang="en-US" altLang="en-US" sz="2000" i="1" kern="1200" dirty="0">
                <a:solidFill>
                  <a:srgbClr val="01415B"/>
                </a:solidFill>
                <a:latin typeface="Arial" panose="020B0604020202020204" pitchFamily="34" charset="0"/>
                <a:ea typeface="ＭＳ Ｐゴシック" panose="020B0600070205080204" pitchFamily="34" charset="-128"/>
              </a:rPr>
              <a:t>provisional income &lt; $32,000, no tax on SS;</a:t>
            </a:r>
            <a:br>
              <a:rPr lang="en-US" altLang="en-US" sz="2000" i="1" kern="1200" dirty="0">
                <a:solidFill>
                  <a:srgbClr val="01415B"/>
                </a:solidFill>
                <a:latin typeface="Arial" panose="020B0604020202020204" pitchFamily="34" charset="0"/>
                <a:ea typeface="ＭＳ Ｐゴシック" panose="020B0600070205080204" pitchFamily="34" charset="-128"/>
              </a:rPr>
            </a:br>
            <a:r>
              <a:rPr lang="en-US" altLang="en-US" sz="2000" i="1" kern="1200" dirty="0">
                <a:solidFill>
                  <a:srgbClr val="01415B"/>
                </a:solidFill>
                <a:latin typeface="Arial" panose="020B0604020202020204" pitchFamily="34" charset="0"/>
                <a:ea typeface="ＭＳ Ｐゴシック" panose="020B0600070205080204" pitchFamily="34" charset="-128"/>
              </a:rPr>
              <a:t>$32,000 to $44,000, 50% of SS is taxable; greater than $44,000, 85% of SS is taxable</a:t>
            </a:r>
            <a:endParaRPr lang="en-US" sz="4400" dirty="0"/>
          </a:p>
          <a:p>
            <a:pPr>
              <a:defRPr/>
            </a:pPr>
            <a:endParaRPr lang="en-US" dirty="0"/>
          </a:p>
          <a:p>
            <a:pPr>
              <a:defRPr/>
            </a:pPr>
            <a:endParaRPr lang="en-US" dirty="0"/>
          </a:p>
          <a:p>
            <a:pPr>
              <a:defRPr/>
            </a:pPr>
            <a:endParaRPr lang="en-US" dirty="0"/>
          </a:p>
        </p:txBody>
      </p:sp>
      <p:pic>
        <p:nvPicPr>
          <p:cNvPr id="62468"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73413" y="5135563"/>
            <a:ext cx="2730500" cy="159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r>
              <a:rPr lang="en-US" altLang="en-US" sz="3600"/>
              <a:t>Questions to help donors decide</a:t>
            </a:r>
          </a:p>
        </p:txBody>
      </p:sp>
      <p:sp>
        <p:nvSpPr>
          <p:cNvPr id="63491" name="Content Placeholder 2"/>
          <p:cNvSpPr>
            <a:spLocks noGrp="1"/>
          </p:cNvSpPr>
          <p:nvPr>
            <p:ph idx="1"/>
          </p:nvPr>
        </p:nvSpPr>
        <p:spPr>
          <a:xfrm>
            <a:off x="668338" y="2017713"/>
            <a:ext cx="8286750" cy="4840287"/>
          </a:xfrm>
        </p:spPr>
        <p:txBody>
          <a:bodyPr/>
          <a:lstStyle/>
          <a:p>
            <a:r>
              <a:rPr lang="en-US" altLang="en-US">
                <a:solidFill>
                  <a:srgbClr val="FF0000"/>
                </a:solidFill>
              </a:rPr>
              <a:t>8. </a:t>
            </a:r>
            <a:r>
              <a:rPr lang="en-US" altLang="en-US"/>
              <a:t>Is there a special cause you care about?</a:t>
            </a:r>
          </a:p>
          <a:p>
            <a:r>
              <a:rPr lang="en-US" altLang="en-US"/>
              <a:t>Would you like to benefit your community?</a:t>
            </a:r>
          </a:p>
          <a:p>
            <a:r>
              <a:rPr lang="en-US" altLang="en-US"/>
              <a:t>Do you want your charitable gifts to have the greatest impact? </a:t>
            </a:r>
          </a:p>
          <a:p>
            <a:endParaRPr lang="en-US" altLang="en-US"/>
          </a:p>
          <a:p>
            <a:endParaRPr lang="en-US" altLang="en-US"/>
          </a:p>
        </p:txBody>
      </p:sp>
      <p:pic>
        <p:nvPicPr>
          <p:cNvPr id="63492" name="Picture 5" descr="http://s3.evcdn.com/images/edpborder500/I0-001/003/537/870-8.jpeg_/york-college-the-city-university-of-new-york-70.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9725" y="4519613"/>
            <a:ext cx="2336800" cy="2338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3" name="Picture 1" descr="Screen Clippi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89238" y="5292725"/>
            <a:ext cx="3233737" cy="1404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4" name="Picture 2" descr="Screen Clippi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155950" y="4711700"/>
            <a:ext cx="2501900"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5" name="Picture 3" descr="Screen Clippi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022975" y="5121275"/>
            <a:ext cx="2744788" cy="985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p:txBody>
          <a:bodyPr/>
          <a:lstStyle/>
          <a:p>
            <a:r>
              <a:rPr lang="en-US" altLang="en-US" sz="4000"/>
              <a:t>Sample questionnaire </a:t>
            </a:r>
          </a:p>
        </p:txBody>
      </p:sp>
      <p:pic>
        <p:nvPicPr>
          <p:cNvPr id="64515" name="Picture 2" descr="Screen Clippi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36625" y="1862138"/>
            <a:ext cx="5811838" cy="5072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p:txBody>
          <a:bodyPr/>
          <a:lstStyle/>
          <a:p>
            <a:r>
              <a:rPr lang="en-US" altLang="en-US" sz="4000"/>
              <a:t>Custodian notification letter</a:t>
            </a:r>
          </a:p>
        </p:txBody>
      </p:sp>
      <p:pic>
        <p:nvPicPr>
          <p:cNvPr id="65539" name="Picture 3" descr="Screen Clippi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8188" y="2005013"/>
            <a:ext cx="8107362" cy="471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p:txBody>
          <a:bodyPr/>
          <a:lstStyle/>
          <a:p>
            <a:r>
              <a:rPr lang="en-US" altLang="en-US" sz="4000"/>
              <a:t>Charity notification letter</a:t>
            </a:r>
          </a:p>
        </p:txBody>
      </p:sp>
      <p:pic>
        <p:nvPicPr>
          <p:cNvPr id="66563" name="Picture 4" descr="Screen Clippi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6275" y="1925638"/>
            <a:ext cx="6524625" cy="4932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p:txBody>
          <a:bodyPr/>
          <a:lstStyle/>
          <a:p>
            <a:r>
              <a:rPr lang="en-US" altLang="en-US" sz="4000"/>
              <a:t>Charity acknowledgement letter</a:t>
            </a:r>
          </a:p>
        </p:txBody>
      </p:sp>
      <p:pic>
        <p:nvPicPr>
          <p:cNvPr id="67587" name="Picture 1" descr="Screen Clippi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2900" y="1825625"/>
            <a:ext cx="8202613" cy="503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p:txBody>
          <a:bodyPr/>
          <a:lstStyle/>
          <a:p>
            <a:r>
              <a:rPr lang="en-US" altLang="en-US" sz="3600"/>
              <a:t>IRA Legacy act: the future</a:t>
            </a:r>
          </a:p>
        </p:txBody>
      </p:sp>
      <p:sp>
        <p:nvSpPr>
          <p:cNvPr id="68611" name="Content Placeholder 2"/>
          <p:cNvSpPr>
            <a:spLocks noGrp="1"/>
          </p:cNvSpPr>
          <p:nvPr>
            <p:ph idx="1"/>
          </p:nvPr>
        </p:nvSpPr>
        <p:spPr>
          <a:xfrm>
            <a:off x="690563" y="2017713"/>
            <a:ext cx="8264525" cy="4114800"/>
          </a:xfrm>
        </p:spPr>
        <p:txBody>
          <a:bodyPr/>
          <a:lstStyle/>
          <a:p>
            <a:r>
              <a:rPr lang="en-US" altLang="en-US" sz="2400">
                <a:solidFill>
                  <a:srgbClr val="FF0000"/>
                </a:solidFill>
              </a:rPr>
              <a:t>Legacy IRA Act (HR 5171), </a:t>
            </a:r>
            <a:r>
              <a:rPr lang="en-US" altLang="en-US" sz="2400"/>
              <a:t>proposed federal legislation that would significantly expand the current-law IRA Rollover (QCD) to allow for life-income gifts, including charitable gift annuities and charitable remainder trusts.</a:t>
            </a:r>
          </a:p>
          <a:p>
            <a:r>
              <a:rPr lang="en-US" altLang="en-US" sz="2400"/>
              <a:t>CGAs and CRT, no PIF</a:t>
            </a:r>
          </a:p>
          <a:p>
            <a:r>
              <a:rPr lang="en-US" altLang="en-US" sz="2400"/>
              <a:t>$400,000 ceiling for 65+ individuals</a:t>
            </a:r>
          </a:p>
          <a:p>
            <a:r>
              <a:rPr lang="en-US" altLang="en-US" sz="2400"/>
              <a:t>Minimum payout 5%</a:t>
            </a:r>
          </a:p>
          <a:p>
            <a:r>
              <a:rPr lang="en-US" altLang="en-US" sz="2400"/>
              <a:t>Payments: all ordinary income – </a:t>
            </a:r>
            <a:r>
              <a:rPr lang="en-US" altLang="en-US" sz="2400">
                <a:solidFill>
                  <a:srgbClr val="FF0000"/>
                </a:solidFill>
              </a:rPr>
              <a:t>no tax-free</a:t>
            </a:r>
          </a:p>
          <a:p>
            <a:r>
              <a:rPr lang="en-US" altLang="en-US" sz="2400"/>
              <a:t>4 year trial period</a:t>
            </a:r>
          </a:p>
          <a:p>
            <a:r>
              <a:rPr lang="en-US" altLang="en-US" sz="2400"/>
              <a:t>Cost: $100 million over 10 years</a:t>
            </a:r>
          </a:p>
          <a:p>
            <a:endParaRPr lang="en-US" altLang="en-US" sz="2400"/>
          </a:p>
        </p:txBody>
      </p:sp>
      <p:pic>
        <p:nvPicPr>
          <p:cNvPr id="68612"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91313" y="0"/>
            <a:ext cx="2452687" cy="164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p:txBody>
          <a:bodyPr/>
          <a:lstStyle/>
          <a:p>
            <a:r>
              <a:rPr lang="en-US" altLang="en-US"/>
              <a:t>QCD – pledges and delivery</a:t>
            </a:r>
          </a:p>
        </p:txBody>
      </p:sp>
      <p:sp>
        <p:nvSpPr>
          <p:cNvPr id="69635" name="Content Placeholder 2"/>
          <p:cNvSpPr>
            <a:spLocks noGrp="1"/>
          </p:cNvSpPr>
          <p:nvPr>
            <p:ph idx="1"/>
          </p:nvPr>
        </p:nvSpPr>
        <p:spPr>
          <a:xfrm>
            <a:off x="633413" y="1912938"/>
            <a:ext cx="7891462" cy="4114800"/>
          </a:xfrm>
        </p:spPr>
        <p:txBody>
          <a:bodyPr/>
          <a:lstStyle/>
          <a:p>
            <a:r>
              <a:rPr lang="en-US" altLang="en-US" sz="2000">
                <a:solidFill>
                  <a:srgbClr val="FF0000"/>
                </a:solidFill>
              </a:rPr>
              <a:t>IRA Rollovers To Pay Pledges </a:t>
            </a:r>
            <a:r>
              <a:rPr lang="en-US" altLang="en-US" sz="2000"/>
              <a:t>– Because the IRA funds are owned by the IRA owner, they may be used to fulfill a legally-binding pledge. The transfer from the IRA owner to the charity is treated as a receipt by the owner under Sec. 4975(d)(9) and therefore the IRA rollover is not a prohibited transaction.</a:t>
            </a:r>
            <a:br>
              <a:rPr lang="en-US" altLang="en-US" sz="2000"/>
            </a:br>
            <a:endParaRPr lang="en-US" altLang="en-US" sz="2000"/>
          </a:p>
          <a:p>
            <a:r>
              <a:rPr lang="en-US" altLang="en-US" sz="2000">
                <a:solidFill>
                  <a:srgbClr val="FF0000"/>
                </a:solidFill>
              </a:rPr>
              <a:t>IRA Owner Delivers Check </a:t>
            </a:r>
            <a:r>
              <a:rPr lang="en-US" altLang="en-US" sz="2000"/>
              <a:t>– Most IRA custodians transfer IRA rollover funds by check or electronic transfer directly to the charity. However, some IRA custodians issue a check payable to the charity, but send the check to the donor for forwarding to the charity. This transaction will still qualify under Sec. 408(d)(8)(A) as an IRA rollover if the check is issued payable to the charity and the owner delivers the check prior to December 31 of the applicable year. </a:t>
            </a:r>
          </a:p>
          <a:p>
            <a:r>
              <a:rPr lang="en-US" altLang="en-US" sz="2000">
                <a:solidFill>
                  <a:srgbClr val="FF0000"/>
                </a:solidFill>
              </a:rPr>
              <a:t>IRA Custodian May Rely on IRA Owner Representation of charity</a:t>
            </a:r>
          </a:p>
          <a:p>
            <a:endParaRPr lang="en-US" altLang="en-US" sz="2000"/>
          </a:p>
        </p:txBody>
      </p:sp>
    </p:spTree>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4"/>
          <p:cNvSpPr>
            <a:spLocks noGrp="1"/>
          </p:cNvSpPr>
          <p:nvPr>
            <p:ph type="title"/>
          </p:nvPr>
        </p:nvSpPr>
        <p:spPr/>
        <p:txBody>
          <a:bodyPr/>
          <a:lstStyle/>
          <a:p>
            <a:r>
              <a:rPr lang="en-US" altLang="en-US"/>
              <a:t>Video on QCD</a:t>
            </a:r>
          </a:p>
        </p:txBody>
      </p:sp>
      <p:sp>
        <p:nvSpPr>
          <p:cNvPr id="70659" name="Content Placeholder 5"/>
          <p:cNvSpPr>
            <a:spLocks noGrp="1"/>
          </p:cNvSpPr>
          <p:nvPr>
            <p:ph idx="1"/>
          </p:nvPr>
        </p:nvSpPr>
        <p:spPr/>
        <p:txBody>
          <a:bodyPr/>
          <a:lstStyle/>
          <a:p>
            <a:r>
              <a:rPr lang="en-US" altLang="en-US">
                <a:hlinkClick r:id="rId2"/>
              </a:rPr>
              <a:t>http://www.goodnewsqcd.com/</a:t>
            </a:r>
            <a:endParaRPr lang="en-US" altLang="en-US"/>
          </a:p>
          <a:p>
            <a:r>
              <a:rPr lang="en-US" altLang="en-US"/>
              <a:t>Greg Pierce &amp; CPA interview</a:t>
            </a:r>
          </a:p>
          <a:p>
            <a:endParaRPr lang="en-US" altLang="en-US"/>
          </a:p>
        </p:txBody>
      </p:sp>
      <p:pic>
        <p:nvPicPr>
          <p:cNvPr id="70660" name="Picture 6" descr="Screen Clippi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43038" y="3346450"/>
            <a:ext cx="6032500" cy="351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j031554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3" name="Rectangle 3"/>
          <p:cNvSpPr>
            <a:spLocks noGrp="1" noChangeArrowheads="1"/>
          </p:cNvSpPr>
          <p:nvPr>
            <p:ph type="title"/>
          </p:nvPr>
        </p:nvSpPr>
        <p:spPr>
          <a:xfrm>
            <a:off x="0" y="0"/>
            <a:ext cx="9144000" cy="2119313"/>
          </a:xfrm>
        </p:spPr>
        <p:txBody>
          <a:bodyPr/>
          <a:lstStyle/>
          <a:p>
            <a:pPr eaLnBrk="1" hangingPunct="1"/>
            <a:r>
              <a:rPr lang="en-US" altLang="en-US" sz="3600"/>
              <a:t>IRA Charitable Rollover Strategies…..</a:t>
            </a:r>
            <a:br>
              <a:rPr lang="en-US" altLang="en-US" sz="3600"/>
            </a:br>
            <a:r>
              <a:rPr lang="en-US" altLang="en-US" sz="3600">
                <a:solidFill>
                  <a:srgbClr val="FF0000"/>
                </a:solidFill>
              </a:rPr>
              <a:t>The New Annual Fund</a:t>
            </a:r>
            <a:br>
              <a:rPr lang="en-US" altLang="en-US" sz="2800" b="1">
                <a:solidFill>
                  <a:schemeClr val="folHlink"/>
                </a:solidFill>
              </a:rPr>
            </a:br>
            <a:endParaRPr lang="en-US" altLang="en-US" sz="2800" b="1">
              <a:solidFill>
                <a:schemeClr val="folHlink"/>
              </a:solidFill>
            </a:endParaRPr>
          </a:p>
        </p:txBody>
      </p:sp>
      <p:sp>
        <p:nvSpPr>
          <p:cNvPr id="40964" name="WordArt 4"/>
          <p:cNvSpPr>
            <a:spLocks noChangeArrowheads="1" noChangeShapeType="1" noTextEdit="1"/>
          </p:cNvSpPr>
          <p:nvPr/>
        </p:nvSpPr>
        <p:spPr bwMode="auto">
          <a:xfrm>
            <a:off x="2030413" y="2905125"/>
            <a:ext cx="5575300" cy="2079625"/>
          </a:xfrm>
          <a:prstGeom prst="rect">
            <a:avLst/>
          </a:prstGeom>
        </p:spPr>
        <p:txBody>
          <a:bodyPr wrap="none" fromWordArt="1">
            <a:prstTxWarp prst="textDeflateBottom">
              <a:avLst>
                <a:gd name="adj" fmla="val 100000"/>
              </a:avLst>
            </a:prstTxWarp>
            <a:scene3d>
              <a:camera prst="legacyPerspectiveFront">
                <a:rot lat="19799980" lon="19439992" rev="0"/>
              </a:camera>
              <a:lightRig rig="legacyNormal2" dir="t"/>
            </a:scene3d>
            <a:sp3d extrusionH="354000" prstMaterial="legacyMatte">
              <a:extrusionClr>
                <a:srgbClr val="939676"/>
              </a:extrusionClr>
              <a:contourClr>
                <a:srgbClr val="707070"/>
              </a:contourClr>
            </a:sp3d>
          </a:bodyPr>
          <a:lstStyle/>
          <a:p>
            <a:pPr algn="ctr"/>
            <a:r>
              <a:rPr lang="en-US" sz="3600" kern="10">
                <a:ln w="9525">
                  <a:round/>
                  <a:headEnd/>
                  <a:tailEnd/>
                </a:ln>
                <a:gradFill rotWithShape="1">
                  <a:gsLst>
                    <a:gs pos="0">
                      <a:srgbClr val="707070"/>
                    </a:gs>
                    <a:gs pos="50000">
                      <a:srgbClr val="FFFFFF"/>
                    </a:gs>
                    <a:gs pos="100000">
                      <a:srgbClr val="707070"/>
                    </a:gs>
                  </a:gsLst>
                  <a:lin ang="2700000" scaled="1"/>
                </a:gradFill>
                <a:latin typeface="Impact" panose="020B0806030902050204" pitchFamily="34" charset="0"/>
              </a:rPr>
              <a:t>Thank You</a:t>
            </a:r>
          </a:p>
        </p:txBody>
      </p:sp>
      <p:pic>
        <p:nvPicPr>
          <p:cNvPr id="71685"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823075" y="2419350"/>
            <a:ext cx="2320925" cy="174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6" name="Picture 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239000" y="5407025"/>
            <a:ext cx="1905000" cy="145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nodeType="afterEffect">
                                  <p:stCondLst>
                                    <p:cond delay="0"/>
                                  </p:stCondLst>
                                  <p:childTnLst>
                                    <p:set>
                                      <p:cBhvr>
                                        <p:cTn id="6" dur="1" fill="hold">
                                          <p:stCondLst>
                                            <p:cond delay="0"/>
                                          </p:stCondLst>
                                        </p:cTn>
                                        <p:tgtEl>
                                          <p:spTgt spid="40964"/>
                                        </p:tgtEl>
                                        <p:attrNameLst>
                                          <p:attrName>style.visibility</p:attrName>
                                        </p:attrNameLst>
                                      </p:cBhvr>
                                      <p:to>
                                        <p:strVal val="visible"/>
                                      </p:to>
                                    </p:set>
                                    <p:anim calcmode="lin" valueType="num">
                                      <p:cBhvr>
                                        <p:cTn id="7" dur="1000" fill="hold"/>
                                        <p:tgtEl>
                                          <p:spTgt spid="40964"/>
                                        </p:tgtEl>
                                        <p:attrNameLst>
                                          <p:attrName>ppt_w</p:attrName>
                                        </p:attrNameLst>
                                      </p:cBhvr>
                                      <p:tavLst>
                                        <p:tav tm="0">
                                          <p:val>
                                            <p:fltVal val="0"/>
                                          </p:val>
                                        </p:tav>
                                        <p:tav tm="100000">
                                          <p:val>
                                            <p:strVal val="#ppt_w"/>
                                          </p:val>
                                        </p:tav>
                                      </p:tavLst>
                                    </p:anim>
                                    <p:anim calcmode="lin" valueType="num">
                                      <p:cBhvr>
                                        <p:cTn id="8" dur="1000" fill="hold"/>
                                        <p:tgtEl>
                                          <p:spTgt spid="40964"/>
                                        </p:tgtEl>
                                        <p:attrNameLst>
                                          <p:attrName>ppt_h</p:attrName>
                                        </p:attrNameLst>
                                      </p:cBhvr>
                                      <p:tavLst>
                                        <p:tav tm="0">
                                          <p:val>
                                            <p:fltVal val="0"/>
                                          </p:val>
                                        </p:tav>
                                        <p:tav tm="100000">
                                          <p:val>
                                            <p:strVal val="#ppt_h"/>
                                          </p:val>
                                        </p:tav>
                                      </p:tavLst>
                                    </p:anim>
                                    <p:anim calcmode="lin" valueType="num">
                                      <p:cBhvr>
                                        <p:cTn id="9" dur="1000" fill="hold"/>
                                        <p:tgtEl>
                                          <p:spTgt spid="4096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0964"/>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Blends">
  <a:themeElements>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Blends">
  <a:themeElements>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2605</TotalTime>
  <Words>1605</Words>
  <Application>Microsoft Office PowerPoint</Application>
  <PresentationFormat>On-screen Show (4:3)</PresentationFormat>
  <Paragraphs>198</Paragraphs>
  <Slides>37</Slides>
  <Notes>7</Notes>
  <HiddenSlides>0</HiddenSlides>
  <MMClips>0</MMClips>
  <ScaleCrop>false</ScaleCrop>
  <HeadingPairs>
    <vt:vector size="8" baseType="variant">
      <vt:variant>
        <vt:lpstr>Fonts Used</vt:lpstr>
      </vt:variant>
      <vt:variant>
        <vt:i4>6</vt:i4>
      </vt:variant>
      <vt:variant>
        <vt:lpstr>Theme</vt:lpstr>
      </vt:variant>
      <vt:variant>
        <vt:i4>2</vt:i4>
      </vt:variant>
      <vt:variant>
        <vt:lpstr>Embedded OLE Servers</vt:lpstr>
      </vt:variant>
      <vt:variant>
        <vt:i4>1</vt:i4>
      </vt:variant>
      <vt:variant>
        <vt:lpstr>Slide Titles</vt:lpstr>
      </vt:variant>
      <vt:variant>
        <vt:i4>37</vt:i4>
      </vt:variant>
    </vt:vector>
  </HeadingPairs>
  <TitlesOfParts>
    <vt:vector size="46" baseType="lpstr">
      <vt:lpstr>Arial</vt:lpstr>
      <vt:lpstr>ＭＳ Ｐゴシック</vt:lpstr>
      <vt:lpstr>Tahoma</vt:lpstr>
      <vt:lpstr>Wingdings</vt:lpstr>
      <vt:lpstr>Times New Roman</vt:lpstr>
      <vt:lpstr>Monotype Sorts</vt:lpstr>
      <vt:lpstr>Blends</vt:lpstr>
      <vt:lpstr>1_Blends</vt:lpstr>
      <vt:lpstr>Microsoft Word 97 - 2003 Document</vt:lpstr>
      <vt:lpstr>IRA Charitable Rollover (QCD) Strategy and Options</vt:lpstr>
      <vt:lpstr>Retirees lead the nation in giving</vt:lpstr>
      <vt:lpstr>Retirees lead the nation in giving</vt:lpstr>
      <vt:lpstr>PowerPoint Presentation</vt:lpstr>
      <vt:lpstr>What to call it?</vt:lpstr>
      <vt:lpstr>Pennsylvania income tax system</vt:lpstr>
      <vt:lpstr>Pennsylvania income tax system</vt:lpstr>
      <vt:lpstr>What America owns?</vt:lpstr>
      <vt:lpstr>History of the QCD</vt:lpstr>
      <vt:lpstr>IRA statistics </vt:lpstr>
      <vt:lpstr>About the IRA Rollover Law(QCD)</vt:lpstr>
      <vt:lpstr>         A Guide to IRA Charitable Rollovers(QCD) </vt:lpstr>
      <vt:lpstr>A Guide to IRA Charitable Rollovers (QCD)</vt:lpstr>
      <vt:lpstr>Charities and those not eligible</vt:lpstr>
      <vt:lpstr>A Guide to IRA Charitable Rollovers(QCD)</vt:lpstr>
      <vt:lpstr>A Guide to IRA Charitable Rollovers(QCD)</vt:lpstr>
      <vt:lpstr>Marketing campaigns</vt:lpstr>
      <vt:lpstr>Questions to help donors decide</vt:lpstr>
      <vt:lpstr>Questions to help donors decide</vt:lpstr>
      <vt:lpstr>A Guide to IRA Charitable Rollovers(QCD)</vt:lpstr>
      <vt:lpstr>Questions to help donors decide</vt:lpstr>
      <vt:lpstr>Required Minimum Distribution (RMD) IRS table percentages</vt:lpstr>
      <vt:lpstr>PowerPoint Presentation</vt:lpstr>
      <vt:lpstr>Questions to help donors decide</vt:lpstr>
      <vt:lpstr>Questions to help donors decide</vt:lpstr>
      <vt:lpstr>A Guide to IRA Charitable Rollovers(QCD)</vt:lpstr>
      <vt:lpstr>Questions to help donors decide</vt:lpstr>
      <vt:lpstr>Questions to help donors decide</vt:lpstr>
      <vt:lpstr>Questions to help donors decide</vt:lpstr>
      <vt:lpstr>Sample questionnaire </vt:lpstr>
      <vt:lpstr>Custodian notification letter</vt:lpstr>
      <vt:lpstr>Charity notification letter</vt:lpstr>
      <vt:lpstr>Charity acknowledgement letter</vt:lpstr>
      <vt:lpstr>IRA Legacy act: the future</vt:lpstr>
      <vt:lpstr>QCD – pledges and delivery</vt:lpstr>
      <vt:lpstr>Video on QCD</vt:lpstr>
      <vt:lpstr>IRA Charitable Rollover Strategies….. The New Annual Fund </vt:lpstr>
    </vt:vector>
  </TitlesOfParts>
  <Company>Williams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Philanthropy Update</dc:title>
  <dc:creator>mgreene</dc:creator>
  <cp:lastModifiedBy>James Connell</cp:lastModifiedBy>
  <cp:revision>303</cp:revision>
  <cp:lastPrinted>2016-09-01T13:27:43Z</cp:lastPrinted>
  <dcterms:created xsi:type="dcterms:W3CDTF">2006-08-22T13:40:05Z</dcterms:created>
  <dcterms:modified xsi:type="dcterms:W3CDTF">2016-10-26T11:40:07Z</dcterms:modified>
</cp:coreProperties>
</file>