
<file path=[Content_Types].xml><?xml version="1.0" encoding="utf-8"?>
<Types xmlns="http://schemas.openxmlformats.org/package/2006/content-types">
  <Default Extension="tmp" ContentType="image/png"/>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3.xml" ContentType="application/vnd.openxmlformats-officedocument.drawingml.chartshape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1"/>
  </p:notesMasterIdLst>
  <p:handoutMasterIdLst>
    <p:handoutMasterId r:id="rId52"/>
  </p:handoutMasterIdLst>
  <p:sldIdLst>
    <p:sldId id="257" r:id="rId2"/>
    <p:sldId id="293" r:id="rId3"/>
    <p:sldId id="269" r:id="rId4"/>
    <p:sldId id="279" r:id="rId5"/>
    <p:sldId id="268" r:id="rId6"/>
    <p:sldId id="294" r:id="rId7"/>
    <p:sldId id="295" r:id="rId8"/>
    <p:sldId id="263" r:id="rId9"/>
    <p:sldId id="284" r:id="rId10"/>
    <p:sldId id="260" r:id="rId11"/>
    <p:sldId id="282" r:id="rId12"/>
    <p:sldId id="259" r:id="rId13"/>
    <p:sldId id="283" r:id="rId14"/>
    <p:sldId id="280" r:id="rId15"/>
    <p:sldId id="290" r:id="rId16"/>
    <p:sldId id="281" r:id="rId17"/>
    <p:sldId id="264" r:id="rId18"/>
    <p:sldId id="285" r:id="rId19"/>
    <p:sldId id="262" r:id="rId20"/>
    <p:sldId id="286" r:id="rId21"/>
    <p:sldId id="306" r:id="rId22"/>
    <p:sldId id="291" r:id="rId23"/>
    <p:sldId id="292" r:id="rId24"/>
    <p:sldId id="265" r:id="rId25"/>
    <p:sldId id="267" r:id="rId26"/>
    <p:sldId id="289" r:id="rId27"/>
    <p:sldId id="288" r:id="rId28"/>
    <p:sldId id="296" r:id="rId29"/>
    <p:sldId id="278" r:id="rId30"/>
    <p:sldId id="310" r:id="rId31"/>
    <p:sldId id="298" r:id="rId32"/>
    <p:sldId id="312" r:id="rId33"/>
    <p:sldId id="299" r:id="rId34"/>
    <p:sldId id="287" r:id="rId35"/>
    <p:sldId id="300" r:id="rId36"/>
    <p:sldId id="301" r:id="rId37"/>
    <p:sldId id="302" r:id="rId38"/>
    <p:sldId id="313" r:id="rId39"/>
    <p:sldId id="314" r:id="rId40"/>
    <p:sldId id="316" r:id="rId41"/>
    <p:sldId id="315" r:id="rId42"/>
    <p:sldId id="303" r:id="rId43"/>
    <p:sldId id="304" r:id="rId44"/>
    <p:sldId id="307" r:id="rId45"/>
    <p:sldId id="308" r:id="rId46"/>
    <p:sldId id="273" r:id="rId47"/>
    <p:sldId id="275" r:id="rId48"/>
    <p:sldId id="309" r:id="rId49"/>
    <p:sldId id="305" r:id="rId50"/>
  </p:sldIdLst>
  <p:sldSz cx="9144000" cy="6858000" type="screen4x3"/>
  <p:notesSz cx="7019925" cy="9305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8" d="100"/>
          <a:sy n="68" d="100"/>
        </p:scale>
        <p:origin x="1264" y="56"/>
      </p:cViewPr>
      <p:guideLst/>
    </p:cSldViewPr>
  </p:slideViewPr>
  <p:notesTextViewPr>
    <p:cViewPr>
      <p:scale>
        <a:sx n="3" d="2"/>
        <a:sy n="3" d="2"/>
      </p:scale>
      <p:origin x="0" y="0"/>
    </p:cViewPr>
  </p:notesTextViewPr>
  <p:sorterViewPr>
    <p:cViewPr varScale="1">
      <p:scale>
        <a:sx n="100" d="100"/>
        <a:sy n="100" d="100"/>
      </p:scale>
      <p:origin x="0" y="-11040"/>
    </p:cViewPr>
  </p:sorterViewPr>
  <p:notesViewPr>
    <p:cSldViewPr snapToGrid="0">
      <p:cViewPr varScale="1">
        <p:scale>
          <a:sx n="51" d="100"/>
          <a:sy n="51" d="100"/>
        </p:scale>
        <p:origin x="2668" y="3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baseline="0">
                <a:solidFill>
                  <a:schemeClr val="tx2"/>
                </a:solidFill>
                <a:latin typeface="+mn-lt"/>
                <a:ea typeface="+mn-ea"/>
                <a:cs typeface="+mn-cs"/>
              </a:defRPr>
            </a:pPr>
            <a:r>
              <a:rPr lang="en-US" sz="1862" b="1" i="0" u="none" strike="noStrike" baseline="0" dirty="0">
                <a:solidFill>
                  <a:schemeClr val="tx2"/>
                </a:solidFill>
                <a:latin typeface="Tahoma"/>
              </a:rPr>
              <a:t>STANDARD DEDUCTION THRESHOLD</a:t>
            </a:r>
          </a:p>
          <a:p>
            <a:pPr>
              <a:defRPr>
                <a:solidFill>
                  <a:schemeClr val="tx2"/>
                </a:solidFill>
              </a:defRPr>
            </a:pPr>
            <a:r>
              <a:rPr lang="en-US" sz="1862" b="1" i="0" u="none" strike="noStrike" baseline="0" dirty="0">
                <a:solidFill>
                  <a:schemeClr val="tx2"/>
                </a:solidFill>
                <a:latin typeface="Tahoma"/>
              </a:rPr>
              <a:t>JOINT PAYERS &lt;65, $24,000</a:t>
            </a:r>
          </a:p>
        </c:rich>
      </c:tx>
      <c:layout>
        <c:manualLayout>
          <c:xMode val="edge"/>
          <c:yMode val="edge"/>
          <c:x val="0.26553632476570593"/>
          <c:y val="3.7037037037037035E-2"/>
        </c:manualLayout>
      </c:layout>
      <c:overlay val="0"/>
      <c:spPr>
        <a:noFill/>
        <a:ln>
          <a:noFill/>
        </a:ln>
        <a:effectLst/>
      </c:spPr>
      <c:txPr>
        <a:bodyPr rot="0" spcFirstLastPara="1" vertOverflow="ellipsis" vert="horz" wrap="square" anchor="ctr" anchorCtr="1"/>
        <a:lstStyle/>
        <a:p>
          <a:pPr>
            <a:defRPr sz="1862" b="0" i="0" u="none" strike="noStrike" baseline="0">
              <a:solidFill>
                <a:schemeClr val="tx2"/>
              </a:solidFill>
              <a:latin typeface="+mn-lt"/>
              <a:ea typeface="+mn-ea"/>
              <a:cs typeface="+mn-cs"/>
            </a:defRPr>
          </a:pPr>
          <a:endParaRPr lang="en-US"/>
        </a:p>
      </c:txPr>
    </c:title>
    <c:autoTitleDeleted val="0"/>
    <c:plotArea>
      <c:layout/>
      <c:barChart>
        <c:barDir val="col"/>
        <c:grouping val="clustered"/>
        <c:varyColors val="0"/>
        <c:ser>
          <c:idx val="0"/>
          <c:order val="0"/>
          <c:tx>
            <c:strRef>
              <c:f>Sheet1!$A$1</c:f>
              <c:strCache>
                <c:ptCount val="1"/>
                <c:pt idx="0">
                  <c:v>10</c:v>
                </c:pt>
              </c:strCache>
            </c:strRef>
          </c:tx>
          <c:spPr>
            <a:solidFill>
              <a:schemeClr val="accent1"/>
            </a:solidFill>
            <a:ln>
              <a:noFill/>
            </a:ln>
            <a:effectLst/>
          </c:spPr>
          <c:invertIfNegative val="0"/>
          <c:val>
            <c:numRef>
              <c:f>Sheet1!$A$2:$A$15</c:f>
              <c:numCache>
                <c:formatCode>General</c:formatCode>
                <c:ptCount val="14"/>
                <c:pt idx="0">
                  <c:v>10</c:v>
                </c:pt>
                <c:pt idx="1">
                  <c:v>10</c:v>
                </c:pt>
                <c:pt idx="2">
                  <c:v>10</c:v>
                </c:pt>
                <c:pt idx="3">
                  <c:v>10</c:v>
                </c:pt>
                <c:pt idx="4">
                  <c:v>15</c:v>
                </c:pt>
                <c:pt idx="5">
                  <c:v>15</c:v>
                </c:pt>
                <c:pt idx="6">
                  <c:v>15</c:v>
                </c:pt>
                <c:pt idx="7">
                  <c:v>15</c:v>
                </c:pt>
                <c:pt idx="8">
                  <c:v>15</c:v>
                </c:pt>
                <c:pt idx="9">
                  <c:v>24</c:v>
                </c:pt>
                <c:pt idx="10">
                  <c:v>24</c:v>
                </c:pt>
                <c:pt idx="11">
                  <c:v>24</c:v>
                </c:pt>
                <c:pt idx="12">
                  <c:v>24</c:v>
                </c:pt>
                <c:pt idx="13">
                  <c:v>24</c:v>
                </c:pt>
              </c:numCache>
            </c:numRef>
          </c:val>
          <c:extLst>
            <c:ext xmlns:c16="http://schemas.microsoft.com/office/drawing/2014/chart" uri="{C3380CC4-5D6E-409C-BE32-E72D297353CC}">
              <c16:uniqueId val="{00000000-BBD3-46F4-9EA9-A5A8A3C7F12F}"/>
            </c:ext>
          </c:extLst>
        </c:ser>
        <c:dLbls>
          <c:showLegendKey val="0"/>
          <c:showVal val="0"/>
          <c:showCatName val="0"/>
          <c:showSerName val="0"/>
          <c:showPercent val="0"/>
          <c:showBubbleSize val="0"/>
        </c:dLbls>
        <c:gapWidth val="5"/>
        <c:overlap val="-5"/>
        <c:axId val="605624104"/>
        <c:axId val="605624432"/>
      </c:barChart>
      <c:catAx>
        <c:axId val="605624104"/>
        <c:scaling>
          <c:orientation val="minMax"/>
        </c:scaling>
        <c:delete val="1"/>
        <c:axPos val="b"/>
        <c:title>
          <c:tx>
            <c:rich>
              <a:bodyPr rot="0" spcFirstLastPara="1" vertOverflow="ellipsis" vert="horz" wrap="square" anchor="ctr" anchorCtr="1"/>
              <a:lstStyle/>
              <a:p>
                <a:pPr>
                  <a:defRPr sz="1197" b="1" i="0" u="none" strike="noStrike" baseline="0">
                    <a:solidFill>
                      <a:schemeClr val="tx1">
                        <a:lumMod val="65000"/>
                        <a:lumOff val="35000"/>
                      </a:schemeClr>
                    </a:solidFill>
                    <a:latin typeface="+mn-lt"/>
                    <a:ea typeface="+mn-ea"/>
                    <a:cs typeface="+mn-cs"/>
                  </a:defRPr>
                </a:pPr>
                <a:r>
                  <a:rPr lang="en-US" sz="2400" b="1" dirty="0">
                    <a:solidFill>
                      <a:srgbClr val="FF0000"/>
                    </a:solidFill>
                  </a:rPr>
                  <a:t>SALT</a:t>
                </a:r>
              </a:p>
            </c:rich>
          </c:tx>
          <c:layout>
            <c:manualLayout>
              <c:xMode val="edge"/>
              <c:yMode val="edge"/>
              <c:x val="0.1492780474311097"/>
              <c:y val="0.52469901473722069"/>
            </c:manualLayout>
          </c:layout>
          <c:overlay val="0"/>
          <c:spPr>
            <a:noFill/>
            <a:ln>
              <a:noFill/>
            </a:ln>
            <a:effectLst/>
          </c:spPr>
          <c:txPr>
            <a:bodyPr rot="0" spcFirstLastPara="1" vertOverflow="ellipsis" vert="horz" wrap="square" anchor="ctr" anchorCtr="1"/>
            <a:lstStyle/>
            <a:p>
              <a:pPr>
                <a:defRPr sz="1197" b="1" i="0" u="none" strike="noStrike" baseline="0">
                  <a:solidFill>
                    <a:schemeClr val="tx1">
                      <a:lumMod val="65000"/>
                      <a:lumOff val="35000"/>
                    </a:schemeClr>
                  </a:solidFill>
                  <a:latin typeface="+mn-lt"/>
                  <a:ea typeface="+mn-ea"/>
                  <a:cs typeface="+mn-cs"/>
                </a:defRPr>
              </a:pPr>
              <a:endParaRPr lang="en-US"/>
            </a:p>
          </c:txPr>
        </c:title>
        <c:majorTickMark val="none"/>
        <c:minorTickMark val="none"/>
        <c:tickLblPos val="nextTo"/>
        <c:crossAx val="605624432"/>
        <c:crosses val="autoZero"/>
        <c:auto val="1"/>
        <c:lblAlgn val="ctr"/>
        <c:lblOffset val="100"/>
        <c:noMultiLvlLbl val="0"/>
      </c:catAx>
      <c:valAx>
        <c:axId val="60562443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197" b="0" i="0" u="none" strike="noStrike" baseline="0">
                    <a:solidFill>
                      <a:schemeClr val="tx1">
                        <a:lumMod val="65000"/>
                        <a:lumOff val="35000"/>
                      </a:schemeClr>
                    </a:solidFill>
                    <a:latin typeface="+mn-lt"/>
                    <a:ea typeface="+mn-ea"/>
                    <a:cs typeface="+mn-cs"/>
                  </a:defRPr>
                </a:pPr>
                <a:r>
                  <a:rPr lang="en-US" b="1" dirty="0"/>
                  <a:t>THOUSANDS</a:t>
                </a:r>
              </a:p>
            </c:rich>
          </c:tx>
          <c:overlay val="0"/>
          <c:spPr>
            <a:noFill/>
            <a:ln>
              <a:noFill/>
            </a:ln>
            <a:effectLst/>
          </c:spPr>
          <c:txPr>
            <a:bodyPr rot="-5400000" spcFirstLastPara="1" vertOverflow="ellipsis" vert="horz" wrap="square" anchor="ctr" anchorCtr="1"/>
            <a:lstStyle/>
            <a:p>
              <a:pPr>
                <a:defRPr sz="1197" b="0" i="0" u="none" strike="noStrike" baseline="0">
                  <a:solidFill>
                    <a:schemeClr val="tx1">
                      <a:lumMod val="65000"/>
                      <a:lumOff val="35000"/>
                    </a:schemeClr>
                  </a:solidFill>
                  <a:latin typeface="+mn-lt"/>
                  <a:ea typeface="+mn-ea"/>
                  <a:cs typeface="+mn-cs"/>
                </a:defRPr>
              </a:pPr>
              <a:endParaRPr lang="en-US"/>
            </a:p>
          </c:txPr>
        </c:title>
        <c:numFmt formatCode="&quot;$&quot;#,##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baseline="0">
                <a:solidFill>
                  <a:schemeClr val="tx1">
                    <a:lumMod val="65000"/>
                    <a:lumOff val="35000"/>
                  </a:schemeClr>
                </a:solidFill>
                <a:latin typeface="+mn-lt"/>
                <a:ea typeface="+mn-ea"/>
                <a:cs typeface="+mn-cs"/>
              </a:defRPr>
            </a:pPr>
            <a:endParaRPr lang="en-US"/>
          </a:p>
        </c:txPr>
        <c:crossAx val="6056241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baseline="0">
                <a:solidFill>
                  <a:schemeClr val="tx2"/>
                </a:solidFill>
                <a:latin typeface="+mn-lt"/>
                <a:ea typeface="+mn-ea"/>
                <a:cs typeface="+mn-cs"/>
              </a:defRPr>
            </a:pPr>
            <a:r>
              <a:rPr lang="en-US" sz="1862" b="1" i="0" u="none" strike="noStrike" baseline="0" dirty="0">
                <a:solidFill>
                  <a:schemeClr val="tx2"/>
                </a:solidFill>
                <a:latin typeface="Tahoma"/>
              </a:rPr>
              <a:t>STANDARD DEDUCTION THRESHOLD</a:t>
            </a:r>
          </a:p>
          <a:p>
            <a:pPr>
              <a:defRPr>
                <a:solidFill>
                  <a:schemeClr val="tx2"/>
                </a:solidFill>
              </a:defRPr>
            </a:pPr>
            <a:r>
              <a:rPr lang="en-US" sz="1862" b="1" i="0" u="none" strike="noStrike" baseline="0" dirty="0">
                <a:solidFill>
                  <a:schemeClr val="tx2"/>
                </a:solidFill>
                <a:latin typeface="Tahoma"/>
              </a:rPr>
              <a:t>JOINT PAYERS ,65, $24,000</a:t>
            </a:r>
          </a:p>
        </c:rich>
      </c:tx>
      <c:layout>
        <c:manualLayout>
          <c:xMode val="edge"/>
          <c:yMode val="edge"/>
          <c:x val="0.26553632476570593"/>
          <c:y val="3.7037037037037035E-2"/>
        </c:manualLayout>
      </c:layout>
      <c:overlay val="0"/>
      <c:spPr>
        <a:noFill/>
        <a:ln>
          <a:noFill/>
        </a:ln>
        <a:effectLst/>
      </c:spPr>
      <c:txPr>
        <a:bodyPr rot="0" spcFirstLastPara="1" vertOverflow="ellipsis" vert="horz" wrap="square" anchor="ctr" anchorCtr="1"/>
        <a:lstStyle/>
        <a:p>
          <a:pPr>
            <a:defRPr sz="1862" b="0" i="0" u="none" strike="noStrike" baseline="0">
              <a:solidFill>
                <a:schemeClr val="tx2"/>
              </a:solidFill>
              <a:latin typeface="+mn-lt"/>
              <a:ea typeface="+mn-ea"/>
              <a:cs typeface="+mn-cs"/>
            </a:defRPr>
          </a:pPr>
          <a:endParaRPr lang="en-US"/>
        </a:p>
      </c:txPr>
    </c:title>
    <c:autoTitleDeleted val="0"/>
    <c:plotArea>
      <c:layout/>
      <c:barChart>
        <c:barDir val="col"/>
        <c:grouping val="clustered"/>
        <c:varyColors val="0"/>
        <c:ser>
          <c:idx val="0"/>
          <c:order val="0"/>
          <c:tx>
            <c:strRef>
              <c:f>Sheet1!$A$1</c:f>
              <c:strCache>
                <c:ptCount val="1"/>
                <c:pt idx="0">
                  <c:v>10</c:v>
                </c:pt>
              </c:strCache>
            </c:strRef>
          </c:tx>
          <c:spPr>
            <a:solidFill>
              <a:schemeClr val="accent1"/>
            </a:solidFill>
            <a:ln>
              <a:noFill/>
            </a:ln>
            <a:effectLst/>
          </c:spPr>
          <c:invertIfNegative val="0"/>
          <c:val>
            <c:numRef>
              <c:f>Sheet1!$A$2:$A$15</c:f>
              <c:numCache>
                <c:formatCode>General</c:formatCode>
                <c:ptCount val="14"/>
                <c:pt idx="0">
                  <c:v>10</c:v>
                </c:pt>
                <c:pt idx="1">
                  <c:v>10</c:v>
                </c:pt>
                <c:pt idx="2">
                  <c:v>10</c:v>
                </c:pt>
                <c:pt idx="3">
                  <c:v>10</c:v>
                </c:pt>
                <c:pt idx="4">
                  <c:v>20</c:v>
                </c:pt>
                <c:pt idx="5">
                  <c:v>20</c:v>
                </c:pt>
                <c:pt idx="6">
                  <c:v>20</c:v>
                </c:pt>
                <c:pt idx="7">
                  <c:v>20</c:v>
                </c:pt>
                <c:pt idx="8">
                  <c:v>20</c:v>
                </c:pt>
                <c:pt idx="9">
                  <c:v>24</c:v>
                </c:pt>
                <c:pt idx="10">
                  <c:v>24</c:v>
                </c:pt>
                <c:pt idx="11">
                  <c:v>24</c:v>
                </c:pt>
                <c:pt idx="12">
                  <c:v>24</c:v>
                </c:pt>
                <c:pt idx="13">
                  <c:v>24</c:v>
                </c:pt>
              </c:numCache>
            </c:numRef>
          </c:val>
          <c:extLst>
            <c:ext xmlns:c16="http://schemas.microsoft.com/office/drawing/2014/chart" uri="{C3380CC4-5D6E-409C-BE32-E72D297353CC}">
              <c16:uniqueId val="{00000000-BBD3-46F4-9EA9-A5A8A3C7F12F}"/>
            </c:ext>
          </c:extLst>
        </c:ser>
        <c:dLbls>
          <c:showLegendKey val="0"/>
          <c:showVal val="0"/>
          <c:showCatName val="0"/>
          <c:showSerName val="0"/>
          <c:showPercent val="0"/>
          <c:showBubbleSize val="0"/>
        </c:dLbls>
        <c:gapWidth val="5"/>
        <c:overlap val="-5"/>
        <c:axId val="605624104"/>
        <c:axId val="605624432"/>
      </c:barChart>
      <c:catAx>
        <c:axId val="605624104"/>
        <c:scaling>
          <c:orientation val="minMax"/>
        </c:scaling>
        <c:delete val="1"/>
        <c:axPos val="b"/>
        <c:title>
          <c:tx>
            <c:rich>
              <a:bodyPr rot="0" spcFirstLastPara="1" vertOverflow="ellipsis" vert="horz" wrap="square" anchor="ctr" anchorCtr="1"/>
              <a:lstStyle/>
              <a:p>
                <a:pPr>
                  <a:defRPr sz="1197" b="1" i="0" u="none" strike="noStrike" baseline="0">
                    <a:solidFill>
                      <a:schemeClr val="tx1">
                        <a:lumMod val="65000"/>
                        <a:lumOff val="35000"/>
                      </a:schemeClr>
                    </a:solidFill>
                    <a:latin typeface="+mn-lt"/>
                    <a:ea typeface="+mn-ea"/>
                    <a:cs typeface="+mn-cs"/>
                  </a:defRPr>
                </a:pPr>
                <a:r>
                  <a:rPr lang="en-US" sz="2400" b="1" dirty="0">
                    <a:solidFill>
                      <a:srgbClr val="FF0000"/>
                    </a:solidFill>
                  </a:rPr>
                  <a:t>SALT</a:t>
                </a:r>
              </a:p>
            </c:rich>
          </c:tx>
          <c:layout>
            <c:manualLayout>
              <c:xMode val="edge"/>
              <c:yMode val="edge"/>
              <c:x val="0.1492780474311097"/>
              <c:y val="0.52469901473722069"/>
            </c:manualLayout>
          </c:layout>
          <c:overlay val="0"/>
          <c:spPr>
            <a:noFill/>
            <a:ln>
              <a:noFill/>
            </a:ln>
            <a:effectLst/>
          </c:spPr>
          <c:txPr>
            <a:bodyPr rot="0" spcFirstLastPara="1" vertOverflow="ellipsis" vert="horz" wrap="square" anchor="ctr" anchorCtr="1"/>
            <a:lstStyle/>
            <a:p>
              <a:pPr>
                <a:defRPr sz="1197" b="1" i="0" u="none" strike="noStrike" baseline="0">
                  <a:solidFill>
                    <a:schemeClr val="tx1">
                      <a:lumMod val="65000"/>
                      <a:lumOff val="35000"/>
                    </a:schemeClr>
                  </a:solidFill>
                  <a:latin typeface="+mn-lt"/>
                  <a:ea typeface="+mn-ea"/>
                  <a:cs typeface="+mn-cs"/>
                </a:defRPr>
              </a:pPr>
              <a:endParaRPr lang="en-US"/>
            </a:p>
          </c:txPr>
        </c:title>
        <c:majorTickMark val="none"/>
        <c:minorTickMark val="none"/>
        <c:tickLblPos val="nextTo"/>
        <c:crossAx val="605624432"/>
        <c:crosses val="autoZero"/>
        <c:auto val="1"/>
        <c:lblAlgn val="ctr"/>
        <c:lblOffset val="100"/>
        <c:noMultiLvlLbl val="0"/>
      </c:catAx>
      <c:valAx>
        <c:axId val="60562443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197" b="0" i="0" u="none" strike="noStrike" baseline="0">
                    <a:solidFill>
                      <a:schemeClr val="tx1">
                        <a:lumMod val="65000"/>
                        <a:lumOff val="35000"/>
                      </a:schemeClr>
                    </a:solidFill>
                    <a:latin typeface="+mn-lt"/>
                    <a:ea typeface="+mn-ea"/>
                    <a:cs typeface="+mn-cs"/>
                  </a:defRPr>
                </a:pPr>
                <a:r>
                  <a:rPr lang="en-US" b="1" dirty="0"/>
                  <a:t>THOUSANDS</a:t>
                </a:r>
              </a:p>
            </c:rich>
          </c:tx>
          <c:overlay val="0"/>
          <c:spPr>
            <a:noFill/>
            <a:ln>
              <a:noFill/>
            </a:ln>
            <a:effectLst/>
          </c:spPr>
          <c:txPr>
            <a:bodyPr rot="-5400000" spcFirstLastPara="1" vertOverflow="ellipsis" vert="horz" wrap="square" anchor="ctr" anchorCtr="1"/>
            <a:lstStyle/>
            <a:p>
              <a:pPr>
                <a:defRPr sz="1197" b="0" i="0" u="none" strike="noStrike" baseline="0">
                  <a:solidFill>
                    <a:schemeClr val="tx1">
                      <a:lumMod val="65000"/>
                      <a:lumOff val="35000"/>
                    </a:schemeClr>
                  </a:solidFill>
                  <a:latin typeface="+mn-lt"/>
                  <a:ea typeface="+mn-ea"/>
                  <a:cs typeface="+mn-cs"/>
                </a:defRPr>
              </a:pPr>
              <a:endParaRPr lang="en-US"/>
            </a:p>
          </c:txPr>
        </c:title>
        <c:numFmt formatCode="&quot;$&quot;#,##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baseline="0">
                <a:solidFill>
                  <a:schemeClr val="tx1">
                    <a:lumMod val="65000"/>
                    <a:lumOff val="35000"/>
                  </a:schemeClr>
                </a:solidFill>
                <a:latin typeface="+mn-lt"/>
                <a:ea typeface="+mn-ea"/>
                <a:cs typeface="+mn-cs"/>
              </a:defRPr>
            </a:pPr>
            <a:endParaRPr lang="en-US"/>
          </a:p>
        </c:txPr>
        <c:crossAx val="6056241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baseline="0">
                <a:solidFill>
                  <a:schemeClr val="tx2"/>
                </a:solidFill>
                <a:latin typeface="+mn-lt"/>
                <a:ea typeface="+mn-ea"/>
                <a:cs typeface="+mn-cs"/>
              </a:defRPr>
            </a:pPr>
            <a:r>
              <a:rPr lang="en-US" sz="1862" b="1" i="0" u="none" strike="noStrike" baseline="0" dirty="0">
                <a:solidFill>
                  <a:schemeClr val="tx2"/>
                </a:solidFill>
                <a:latin typeface="Tahoma"/>
              </a:rPr>
              <a:t>STANDARD DEDUCTION THRESHOLD</a:t>
            </a:r>
          </a:p>
          <a:p>
            <a:pPr>
              <a:defRPr>
                <a:solidFill>
                  <a:schemeClr val="tx2"/>
                </a:solidFill>
              </a:defRPr>
            </a:pPr>
            <a:r>
              <a:rPr lang="en-US" sz="1862" b="1" i="0" u="none" strike="noStrike" baseline="0" dirty="0">
                <a:solidFill>
                  <a:schemeClr val="tx2"/>
                </a:solidFill>
                <a:latin typeface="Tahoma"/>
              </a:rPr>
              <a:t>JOINT PAYERS  1&lt;65, 1&gt;65, $25,300</a:t>
            </a:r>
          </a:p>
        </c:rich>
      </c:tx>
      <c:layout>
        <c:manualLayout>
          <c:xMode val="edge"/>
          <c:yMode val="edge"/>
          <c:x val="0.18540734643059237"/>
          <c:y val="4.7729247871699361E-2"/>
        </c:manualLayout>
      </c:layout>
      <c:overlay val="0"/>
      <c:spPr>
        <a:noFill/>
        <a:ln>
          <a:noFill/>
        </a:ln>
        <a:effectLst/>
      </c:spPr>
      <c:txPr>
        <a:bodyPr rot="0" spcFirstLastPara="1" vertOverflow="ellipsis" vert="horz" wrap="square" anchor="ctr" anchorCtr="1"/>
        <a:lstStyle/>
        <a:p>
          <a:pPr>
            <a:defRPr sz="1862" b="0" i="0" u="none" strike="noStrike" baseline="0">
              <a:solidFill>
                <a:schemeClr val="tx2"/>
              </a:solidFill>
              <a:latin typeface="+mn-lt"/>
              <a:ea typeface="+mn-ea"/>
              <a:cs typeface="+mn-cs"/>
            </a:defRPr>
          </a:pPr>
          <a:endParaRPr lang="en-US"/>
        </a:p>
      </c:txPr>
    </c:title>
    <c:autoTitleDeleted val="0"/>
    <c:plotArea>
      <c:layout/>
      <c:barChart>
        <c:barDir val="col"/>
        <c:grouping val="clustered"/>
        <c:varyColors val="0"/>
        <c:ser>
          <c:idx val="0"/>
          <c:order val="0"/>
          <c:tx>
            <c:strRef>
              <c:f>Sheet1!$A$1</c:f>
              <c:strCache>
                <c:ptCount val="1"/>
                <c:pt idx="0">
                  <c:v>10</c:v>
                </c:pt>
              </c:strCache>
            </c:strRef>
          </c:tx>
          <c:spPr>
            <a:solidFill>
              <a:schemeClr val="accent1"/>
            </a:solidFill>
            <a:ln>
              <a:noFill/>
            </a:ln>
            <a:effectLst/>
          </c:spPr>
          <c:invertIfNegative val="0"/>
          <c:val>
            <c:numRef>
              <c:f>Sheet1!$A$2:$A$15</c:f>
              <c:numCache>
                <c:formatCode>General</c:formatCode>
                <c:ptCount val="14"/>
                <c:pt idx="0">
                  <c:v>10</c:v>
                </c:pt>
                <c:pt idx="1">
                  <c:v>10</c:v>
                </c:pt>
                <c:pt idx="2">
                  <c:v>10</c:v>
                </c:pt>
                <c:pt idx="3">
                  <c:v>10</c:v>
                </c:pt>
                <c:pt idx="4">
                  <c:v>10</c:v>
                </c:pt>
                <c:pt idx="5">
                  <c:v>10</c:v>
                </c:pt>
                <c:pt idx="6">
                  <c:v>10</c:v>
                </c:pt>
                <c:pt idx="7">
                  <c:v>10</c:v>
                </c:pt>
                <c:pt idx="8">
                  <c:v>10</c:v>
                </c:pt>
                <c:pt idx="9">
                  <c:v>24</c:v>
                </c:pt>
                <c:pt idx="10">
                  <c:v>24</c:v>
                </c:pt>
                <c:pt idx="11">
                  <c:v>24</c:v>
                </c:pt>
                <c:pt idx="12">
                  <c:v>24</c:v>
                </c:pt>
                <c:pt idx="13">
                  <c:v>24</c:v>
                </c:pt>
              </c:numCache>
            </c:numRef>
          </c:val>
          <c:extLst>
            <c:ext xmlns:c16="http://schemas.microsoft.com/office/drawing/2014/chart" uri="{C3380CC4-5D6E-409C-BE32-E72D297353CC}">
              <c16:uniqueId val="{00000000-BBD3-46F4-9EA9-A5A8A3C7F12F}"/>
            </c:ext>
          </c:extLst>
        </c:ser>
        <c:dLbls>
          <c:showLegendKey val="0"/>
          <c:showVal val="0"/>
          <c:showCatName val="0"/>
          <c:showSerName val="0"/>
          <c:showPercent val="0"/>
          <c:showBubbleSize val="0"/>
        </c:dLbls>
        <c:gapWidth val="5"/>
        <c:overlap val="-5"/>
        <c:axId val="605624104"/>
        <c:axId val="605624432"/>
      </c:barChart>
      <c:catAx>
        <c:axId val="605624104"/>
        <c:scaling>
          <c:orientation val="minMax"/>
        </c:scaling>
        <c:delete val="1"/>
        <c:axPos val="b"/>
        <c:title>
          <c:tx>
            <c:rich>
              <a:bodyPr rot="0" spcFirstLastPara="1" vertOverflow="ellipsis" vert="horz" wrap="square" anchor="ctr" anchorCtr="1"/>
              <a:lstStyle/>
              <a:p>
                <a:pPr>
                  <a:defRPr sz="1197" b="1" i="0" u="none" strike="noStrike" baseline="0">
                    <a:solidFill>
                      <a:schemeClr val="tx1">
                        <a:lumMod val="65000"/>
                        <a:lumOff val="35000"/>
                      </a:schemeClr>
                    </a:solidFill>
                    <a:latin typeface="+mn-lt"/>
                    <a:ea typeface="+mn-ea"/>
                    <a:cs typeface="+mn-cs"/>
                  </a:defRPr>
                </a:pPr>
                <a:r>
                  <a:rPr lang="en-US" sz="2400" b="1" dirty="0">
                    <a:solidFill>
                      <a:srgbClr val="FF0000"/>
                    </a:solidFill>
                  </a:rPr>
                  <a:t>$10K limit</a:t>
                </a:r>
              </a:p>
            </c:rich>
          </c:tx>
          <c:layout>
            <c:manualLayout>
              <c:xMode val="edge"/>
              <c:yMode val="edge"/>
              <c:x val="0.12728185729990207"/>
              <c:y val="0.52737213410561901"/>
            </c:manualLayout>
          </c:layout>
          <c:overlay val="0"/>
          <c:spPr>
            <a:noFill/>
            <a:ln>
              <a:noFill/>
            </a:ln>
            <a:effectLst/>
          </c:spPr>
          <c:txPr>
            <a:bodyPr rot="0" spcFirstLastPara="1" vertOverflow="ellipsis" vert="horz" wrap="square" anchor="ctr" anchorCtr="1"/>
            <a:lstStyle/>
            <a:p>
              <a:pPr>
                <a:defRPr sz="1197" b="1" i="0" u="none" strike="noStrike" baseline="0">
                  <a:solidFill>
                    <a:schemeClr val="tx1">
                      <a:lumMod val="65000"/>
                      <a:lumOff val="35000"/>
                    </a:schemeClr>
                  </a:solidFill>
                  <a:latin typeface="+mn-lt"/>
                  <a:ea typeface="+mn-ea"/>
                  <a:cs typeface="+mn-cs"/>
                </a:defRPr>
              </a:pPr>
              <a:endParaRPr lang="en-US"/>
            </a:p>
          </c:txPr>
        </c:title>
        <c:majorTickMark val="none"/>
        <c:minorTickMark val="none"/>
        <c:tickLblPos val="nextTo"/>
        <c:crossAx val="605624432"/>
        <c:crosses val="autoZero"/>
        <c:auto val="1"/>
        <c:lblAlgn val="ctr"/>
        <c:lblOffset val="100"/>
        <c:noMultiLvlLbl val="0"/>
      </c:catAx>
      <c:valAx>
        <c:axId val="60562443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197" b="0" i="0" u="none" strike="noStrike" baseline="0">
                    <a:solidFill>
                      <a:schemeClr val="tx1">
                        <a:lumMod val="65000"/>
                        <a:lumOff val="35000"/>
                      </a:schemeClr>
                    </a:solidFill>
                    <a:latin typeface="+mn-lt"/>
                    <a:ea typeface="+mn-ea"/>
                    <a:cs typeface="+mn-cs"/>
                  </a:defRPr>
                </a:pPr>
                <a:r>
                  <a:rPr lang="en-US" b="1" dirty="0"/>
                  <a:t>THOUSANDS</a:t>
                </a:r>
              </a:p>
            </c:rich>
          </c:tx>
          <c:overlay val="0"/>
          <c:spPr>
            <a:noFill/>
            <a:ln>
              <a:noFill/>
            </a:ln>
            <a:effectLst/>
          </c:spPr>
          <c:txPr>
            <a:bodyPr rot="-5400000" spcFirstLastPara="1" vertOverflow="ellipsis" vert="horz" wrap="square" anchor="ctr" anchorCtr="1"/>
            <a:lstStyle/>
            <a:p>
              <a:pPr>
                <a:defRPr sz="1197" b="0" i="0" u="none" strike="noStrike" baseline="0">
                  <a:solidFill>
                    <a:schemeClr val="tx1">
                      <a:lumMod val="65000"/>
                      <a:lumOff val="35000"/>
                    </a:schemeClr>
                  </a:solidFill>
                  <a:latin typeface="+mn-lt"/>
                  <a:ea typeface="+mn-ea"/>
                  <a:cs typeface="+mn-cs"/>
                </a:defRPr>
              </a:pPr>
              <a:endParaRPr lang="en-US"/>
            </a:p>
          </c:txPr>
        </c:title>
        <c:numFmt formatCode="&quot;$&quot;#,##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baseline="0">
                <a:solidFill>
                  <a:schemeClr val="tx1">
                    <a:lumMod val="65000"/>
                    <a:lumOff val="35000"/>
                  </a:schemeClr>
                </a:solidFill>
                <a:latin typeface="+mn-lt"/>
                <a:ea typeface="+mn-ea"/>
                <a:cs typeface="+mn-cs"/>
              </a:defRPr>
            </a:pPr>
            <a:endParaRPr lang="en-US"/>
          </a:p>
        </c:txPr>
        <c:crossAx val="6056241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66">
  <cs:axisTitle>
    <cs:lnRef idx="0"/>
    <cs:fillRef idx="0"/>
    <cs:effectRef idx="0"/>
    <cs:fontRef idx="minor">
      <a:schemeClr val="tx1">
        <a:lumMod val="65000"/>
        <a:lumOff val="35000"/>
      </a:schemeClr>
    </cs:fontRef>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cs:chartArea>
  <cs:dataLabel>
    <cs:lnRef idx="0"/>
    <cs:fillRef idx="0"/>
    <cs:effectRef idx="0"/>
    <cs:fontRef idx="minor">
      <a:schemeClr val="tx1">
        <a:lumMod val="65000"/>
        <a:lumOff val="35000"/>
      </a:schemeClr>
    </cs:fontRef>
    <cs:defRPr sz="1197"/>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366">
  <cs:axisTitle>
    <cs:lnRef idx="0"/>
    <cs:fillRef idx="0"/>
    <cs:effectRef idx="0"/>
    <cs:fontRef idx="minor">
      <a:schemeClr val="tx1">
        <a:lumMod val="65000"/>
        <a:lumOff val="35000"/>
      </a:schemeClr>
    </cs:fontRef>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cs:chartArea>
  <cs:dataLabel>
    <cs:lnRef idx="0"/>
    <cs:fillRef idx="0"/>
    <cs:effectRef idx="0"/>
    <cs:fontRef idx="minor">
      <a:schemeClr val="tx1">
        <a:lumMod val="65000"/>
        <a:lumOff val="35000"/>
      </a:schemeClr>
    </cs:fontRef>
    <cs:defRPr sz="1197"/>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charts/style3.xml><?xml version="1.0" encoding="utf-8"?>
<cs:chartStyle xmlns:cs="http://schemas.microsoft.com/office/drawing/2012/chartStyle" xmlns:a="http://schemas.openxmlformats.org/drawingml/2006/main" id="366">
  <cs:axisTitle>
    <cs:lnRef idx="0"/>
    <cs:fillRef idx="0"/>
    <cs:effectRef idx="0"/>
    <cs:fontRef idx="minor">
      <a:schemeClr val="tx1">
        <a:lumMod val="65000"/>
        <a:lumOff val="35000"/>
      </a:schemeClr>
    </cs:fontRef>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cs:chartArea>
  <cs:dataLabel>
    <cs:lnRef idx="0"/>
    <cs:fillRef idx="0"/>
    <cs:effectRef idx="0"/>
    <cs:fontRef idx="minor">
      <a:schemeClr val="tx1">
        <a:lumMod val="65000"/>
        <a:lumOff val="35000"/>
      </a:schemeClr>
    </cs:fontRef>
    <cs:defRPr sz="1197"/>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drawings/drawing1.xml><?xml version="1.0" encoding="utf-8"?>
<c:userShapes xmlns:c="http://schemas.openxmlformats.org/drawingml/2006/chart">
  <cdr:relSizeAnchor xmlns:cdr="http://schemas.openxmlformats.org/drawingml/2006/chartDrawing">
    <cdr:from>
      <cdr:x>0.74451</cdr:x>
      <cdr:y>0.2099</cdr:y>
    </cdr:from>
    <cdr:to>
      <cdr:x>0.83659</cdr:x>
      <cdr:y>0.34298</cdr:y>
    </cdr:to>
    <cdr:sp macro="" textlink="">
      <cdr:nvSpPr>
        <cdr:cNvPr id="2" name="TextBox 1">
          <a:extLst xmlns:a="http://schemas.openxmlformats.org/drawingml/2006/main">
            <a:ext uri="{FF2B5EF4-FFF2-40B4-BE49-F238E27FC236}">
              <a16:creationId xmlns:a16="http://schemas.microsoft.com/office/drawing/2014/main" id="{DFC61AF8-72F1-4082-A4E8-41F08EA8F8A6}"/>
            </a:ext>
          </a:extLst>
        </cdr:cNvPr>
        <cdr:cNvSpPr txBox="1"/>
      </cdr:nvSpPr>
      <cdr:spPr>
        <a:xfrm xmlns:a="http://schemas.openxmlformats.org/drawingml/2006/main">
          <a:off x="6018028" y="863710"/>
          <a:ext cx="744279" cy="547577"/>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2400" b="1" dirty="0">
              <a:solidFill>
                <a:srgbClr val="FF0000"/>
              </a:solidFill>
            </a:rPr>
            <a:t>GIFTS</a:t>
          </a:r>
        </a:p>
      </cdr:txBody>
    </cdr:sp>
  </cdr:relSizeAnchor>
  <cdr:relSizeAnchor xmlns:cdr="http://schemas.openxmlformats.org/drawingml/2006/chartDrawing">
    <cdr:from>
      <cdr:x>0.79844</cdr:x>
      <cdr:y>0.43708</cdr:y>
    </cdr:from>
    <cdr:to>
      <cdr:x>0.84448</cdr:x>
      <cdr:y>0.5</cdr:y>
    </cdr:to>
    <cdr:sp macro="" textlink="">
      <cdr:nvSpPr>
        <cdr:cNvPr id="3" name="TextBox 2">
          <a:extLst xmlns:a="http://schemas.openxmlformats.org/drawingml/2006/main">
            <a:ext uri="{FF2B5EF4-FFF2-40B4-BE49-F238E27FC236}">
              <a16:creationId xmlns:a16="http://schemas.microsoft.com/office/drawing/2014/main" id="{4C68A472-06D8-49DF-A8CB-FB1CFB663020}"/>
            </a:ext>
          </a:extLst>
        </cdr:cNvPr>
        <cdr:cNvSpPr txBox="1"/>
      </cdr:nvSpPr>
      <cdr:spPr>
        <a:xfrm xmlns:a="http://schemas.openxmlformats.org/drawingml/2006/main">
          <a:off x="6453964" y="2076616"/>
          <a:ext cx="372139" cy="298929"/>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800" b="1" dirty="0"/>
            <a:t>$9K</a:t>
          </a:r>
        </a:p>
      </cdr:txBody>
    </cdr:sp>
  </cdr:relSizeAnchor>
  <cdr:relSizeAnchor xmlns:cdr="http://schemas.openxmlformats.org/drawingml/2006/chartDrawing">
    <cdr:from>
      <cdr:x>0.45366</cdr:x>
      <cdr:y>1</cdr:y>
    </cdr:from>
    <cdr:to>
      <cdr:x>0.76673</cdr:x>
      <cdr:y>1</cdr:y>
    </cdr:to>
    <cdr:cxnSp macro="">
      <cdr:nvCxnSpPr>
        <cdr:cNvPr id="4" name="Straight Connector 3">
          <a:extLst xmlns:a="http://schemas.openxmlformats.org/drawingml/2006/main">
            <a:ext uri="{FF2B5EF4-FFF2-40B4-BE49-F238E27FC236}">
              <a16:creationId xmlns:a16="http://schemas.microsoft.com/office/drawing/2014/main" id="{7F397C86-48E1-4150-AE8B-D317A56DE746}"/>
            </a:ext>
          </a:extLst>
        </cdr:cNvPr>
        <cdr:cNvCxnSpPr>
          <a:cxnSpLocks xmlns:a="http://schemas.openxmlformats.org/drawingml/2006/main"/>
        </cdr:cNvCxnSpPr>
      </cdr:nvCxnSpPr>
      <cdr:spPr bwMode="auto">
        <a:xfrm xmlns:a="http://schemas.openxmlformats.org/drawingml/2006/main" flipH="1">
          <a:off x="3667066" y="5077334"/>
          <a:ext cx="2530548" cy="0"/>
        </a:xfrm>
        <a:prstGeom xmlns:a="http://schemas.openxmlformats.org/drawingml/2006/main" prst="line">
          <a:avLst/>
        </a:prstGeom>
        <a:solidFill xmlns:a="http://schemas.openxmlformats.org/drawingml/2006/main">
          <a:schemeClr val="accent1"/>
        </a:solidFill>
        <a:ln xmlns:a="http://schemas.openxmlformats.org/drawingml/2006/main" w="25400" cap="flat" cmpd="sng" algn="ctr">
          <a:solidFill>
            <a:srgbClr val="FF0000"/>
          </a:solidFill>
          <a:prstDash val="solid"/>
          <a:round/>
          <a:headEnd type="none" w="med" len="med"/>
          <a:tailEnd type="none" w="med" len="med"/>
        </a:ln>
        <a:effectLst xmlns:a="http://schemas.openxmlformats.org/drawingml/2006/main"/>
        <a:extLst xmlns:a="http://schemas.openxmlformats.org/drawingml/2006/main">
          <a:ext uri="{AF507438-7753-43E0-B8FC-AC1667EBCBE1}">
            <a14:hiddenEffects xmlns:a14="http://schemas.microsoft.com/office/drawing/2010/main">
              <a:effectLst>
                <a:outerShdw dist="35921" dir="2700000" algn="ctr" rotWithShape="0">
                  <a:schemeClr val="bg2"/>
                </a:outerShdw>
              </a:effectLst>
            </a14:hiddenEffects>
          </a:ext>
        </a:extLst>
      </cdr:spPr>
    </cdr:cxnSp>
  </cdr:relSizeAnchor>
</c:userShapes>
</file>

<file path=ppt/drawings/drawing2.xml><?xml version="1.0" encoding="utf-8"?>
<c:userShapes xmlns:c="http://schemas.openxmlformats.org/drawingml/2006/chart">
  <cdr:relSizeAnchor xmlns:cdr="http://schemas.openxmlformats.org/drawingml/2006/chartDrawing">
    <cdr:from>
      <cdr:x>0.74451</cdr:x>
      <cdr:y>0.2099</cdr:y>
    </cdr:from>
    <cdr:to>
      <cdr:x>0.83659</cdr:x>
      <cdr:y>0.34298</cdr:y>
    </cdr:to>
    <cdr:sp macro="" textlink="">
      <cdr:nvSpPr>
        <cdr:cNvPr id="2" name="TextBox 1">
          <a:extLst xmlns:a="http://schemas.openxmlformats.org/drawingml/2006/main">
            <a:ext uri="{FF2B5EF4-FFF2-40B4-BE49-F238E27FC236}">
              <a16:creationId xmlns:a16="http://schemas.microsoft.com/office/drawing/2014/main" id="{DFC61AF8-72F1-4082-A4E8-41F08EA8F8A6}"/>
            </a:ext>
          </a:extLst>
        </cdr:cNvPr>
        <cdr:cNvSpPr txBox="1"/>
      </cdr:nvSpPr>
      <cdr:spPr>
        <a:xfrm xmlns:a="http://schemas.openxmlformats.org/drawingml/2006/main">
          <a:off x="6018028" y="863710"/>
          <a:ext cx="744279" cy="547577"/>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2400" b="1" dirty="0">
              <a:solidFill>
                <a:srgbClr val="FF0000"/>
              </a:solidFill>
            </a:rPr>
            <a:t>GIFTS</a:t>
          </a:r>
        </a:p>
      </cdr:txBody>
    </cdr:sp>
  </cdr:relSizeAnchor>
  <cdr:relSizeAnchor xmlns:cdr="http://schemas.openxmlformats.org/drawingml/2006/chartDrawing">
    <cdr:from>
      <cdr:x>0.78098</cdr:x>
      <cdr:y>0.33208</cdr:y>
    </cdr:from>
    <cdr:to>
      <cdr:x>0.82702</cdr:x>
      <cdr:y>0.395</cdr:y>
    </cdr:to>
    <cdr:sp macro="" textlink="">
      <cdr:nvSpPr>
        <cdr:cNvPr id="3" name="TextBox 2">
          <a:extLst xmlns:a="http://schemas.openxmlformats.org/drawingml/2006/main">
            <a:ext uri="{FF2B5EF4-FFF2-40B4-BE49-F238E27FC236}">
              <a16:creationId xmlns:a16="http://schemas.microsoft.com/office/drawing/2014/main" id="{4C68A472-06D8-49DF-A8CB-FB1CFB663020}"/>
            </a:ext>
          </a:extLst>
        </cdr:cNvPr>
        <cdr:cNvSpPr txBox="1"/>
      </cdr:nvSpPr>
      <cdr:spPr>
        <a:xfrm xmlns:a="http://schemas.openxmlformats.org/drawingml/2006/main">
          <a:off x="6312835" y="1648902"/>
          <a:ext cx="372151" cy="312424"/>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800" b="1" dirty="0"/>
            <a:t>$4K</a:t>
          </a:r>
        </a:p>
      </cdr:txBody>
    </cdr:sp>
  </cdr:relSizeAnchor>
  <cdr:relSizeAnchor xmlns:cdr="http://schemas.openxmlformats.org/drawingml/2006/chartDrawing">
    <cdr:from>
      <cdr:x>0.45366</cdr:x>
      <cdr:y>1</cdr:y>
    </cdr:from>
    <cdr:to>
      <cdr:x>0.76673</cdr:x>
      <cdr:y>1</cdr:y>
    </cdr:to>
    <cdr:cxnSp macro="">
      <cdr:nvCxnSpPr>
        <cdr:cNvPr id="4" name="Straight Connector 3">
          <a:extLst xmlns:a="http://schemas.openxmlformats.org/drawingml/2006/main">
            <a:ext uri="{FF2B5EF4-FFF2-40B4-BE49-F238E27FC236}">
              <a16:creationId xmlns:a16="http://schemas.microsoft.com/office/drawing/2014/main" id="{7F397C86-48E1-4150-AE8B-D317A56DE746}"/>
            </a:ext>
          </a:extLst>
        </cdr:cNvPr>
        <cdr:cNvCxnSpPr>
          <a:cxnSpLocks xmlns:a="http://schemas.openxmlformats.org/drawingml/2006/main"/>
        </cdr:cNvCxnSpPr>
      </cdr:nvCxnSpPr>
      <cdr:spPr bwMode="auto">
        <a:xfrm xmlns:a="http://schemas.openxmlformats.org/drawingml/2006/main" flipH="1">
          <a:off x="3667066" y="5077334"/>
          <a:ext cx="2530548" cy="0"/>
        </a:xfrm>
        <a:prstGeom xmlns:a="http://schemas.openxmlformats.org/drawingml/2006/main" prst="line">
          <a:avLst/>
        </a:prstGeom>
        <a:solidFill xmlns:a="http://schemas.openxmlformats.org/drawingml/2006/main">
          <a:schemeClr val="accent1"/>
        </a:solidFill>
        <a:ln xmlns:a="http://schemas.openxmlformats.org/drawingml/2006/main" w="25400" cap="flat" cmpd="sng" algn="ctr">
          <a:solidFill>
            <a:srgbClr val="FF0000"/>
          </a:solidFill>
          <a:prstDash val="solid"/>
          <a:round/>
          <a:headEnd type="none" w="med" len="med"/>
          <a:tailEnd type="none" w="med" len="med"/>
        </a:ln>
        <a:effectLst xmlns:a="http://schemas.openxmlformats.org/drawingml/2006/main"/>
        <a:extLst xmlns:a="http://schemas.openxmlformats.org/drawingml/2006/main">
          <a:ext uri="{AF507438-7753-43E0-B8FC-AC1667EBCBE1}">
            <a14:hiddenEffects xmlns:a14="http://schemas.microsoft.com/office/drawing/2010/main">
              <a:effectLst>
                <a:outerShdw dist="35921" dir="2700000" algn="ctr" rotWithShape="0">
                  <a:schemeClr val="bg2"/>
                </a:outerShdw>
              </a:effectLst>
            </a14:hiddenEffects>
          </a:ext>
        </a:extLst>
      </cdr:spPr>
    </cdr:cxnSp>
  </cdr:relSizeAnchor>
</c:userShapes>
</file>

<file path=ppt/drawings/drawing3.xml><?xml version="1.0" encoding="utf-8"?>
<c:userShapes xmlns:c="http://schemas.openxmlformats.org/drawingml/2006/chart">
  <cdr:relSizeAnchor xmlns:cdr="http://schemas.openxmlformats.org/drawingml/2006/chartDrawing">
    <cdr:from>
      <cdr:x>0.74451</cdr:x>
      <cdr:y>0.2099</cdr:y>
    </cdr:from>
    <cdr:to>
      <cdr:x>0.83659</cdr:x>
      <cdr:y>0.34298</cdr:y>
    </cdr:to>
    <cdr:sp macro="" textlink="">
      <cdr:nvSpPr>
        <cdr:cNvPr id="2" name="TextBox 1">
          <a:extLst xmlns:a="http://schemas.openxmlformats.org/drawingml/2006/main">
            <a:ext uri="{FF2B5EF4-FFF2-40B4-BE49-F238E27FC236}">
              <a16:creationId xmlns:a16="http://schemas.microsoft.com/office/drawing/2014/main" id="{DFC61AF8-72F1-4082-A4E8-41F08EA8F8A6}"/>
            </a:ext>
          </a:extLst>
        </cdr:cNvPr>
        <cdr:cNvSpPr txBox="1"/>
      </cdr:nvSpPr>
      <cdr:spPr>
        <a:xfrm xmlns:a="http://schemas.openxmlformats.org/drawingml/2006/main">
          <a:off x="6018028" y="863710"/>
          <a:ext cx="744279" cy="547577"/>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2400" b="1" dirty="0">
              <a:solidFill>
                <a:srgbClr val="FF0000"/>
              </a:solidFill>
            </a:rPr>
            <a:t>GIFTS</a:t>
          </a:r>
        </a:p>
      </cdr:txBody>
    </cdr:sp>
  </cdr:relSizeAnchor>
  <cdr:relSizeAnchor xmlns:cdr="http://schemas.openxmlformats.org/drawingml/2006/chartDrawing">
    <cdr:from>
      <cdr:x>0.73928</cdr:x>
      <cdr:y>0.416</cdr:y>
    </cdr:from>
    <cdr:to>
      <cdr:x>0.88266</cdr:x>
      <cdr:y>0.49208</cdr:y>
    </cdr:to>
    <cdr:sp macro="" textlink="">
      <cdr:nvSpPr>
        <cdr:cNvPr id="3" name="TextBox 2">
          <a:extLst xmlns:a="http://schemas.openxmlformats.org/drawingml/2006/main">
            <a:ext uri="{FF2B5EF4-FFF2-40B4-BE49-F238E27FC236}">
              <a16:creationId xmlns:a16="http://schemas.microsoft.com/office/drawing/2014/main" id="{4C68A472-06D8-49DF-A8CB-FB1CFB663020}"/>
            </a:ext>
          </a:extLst>
        </cdr:cNvPr>
        <cdr:cNvSpPr txBox="1"/>
      </cdr:nvSpPr>
      <cdr:spPr>
        <a:xfrm xmlns:a="http://schemas.openxmlformats.org/drawingml/2006/main">
          <a:off x="5975793" y="1976439"/>
          <a:ext cx="1158948" cy="361488"/>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2000" b="1" dirty="0">
              <a:solidFill>
                <a:schemeClr val="tx2">
                  <a:lumMod val="60000"/>
                  <a:lumOff val="40000"/>
                </a:schemeClr>
              </a:solidFill>
            </a:rPr>
            <a:t>$21,549</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64471A3-4992-453F-9892-70560BF95244}"/>
              </a:ext>
            </a:extLst>
          </p:cNvPr>
          <p:cNvSpPr>
            <a:spLocks noGrp="1"/>
          </p:cNvSpPr>
          <p:nvPr>
            <p:ph type="hdr" sz="quarter"/>
          </p:nvPr>
        </p:nvSpPr>
        <p:spPr>
          <a:xfrm>
            <a:off x="0" y="-1"/>
            <a:ext cx="3883068" cy="638827"/>
          </a:xfrm>
          <a:prstGeom prst="rect">
            <a:avLst/>
          </a:prstGeom>
        </p:spPr>
        <p:txBody>
          <a:bodyPr vert="horz" lIns="93287" tIns="46644" rIns="93287" bIns="46644" rtlCol="0"/>
          <a:lstStyle>
            <a:lvl1pPr algn="l">
              <a:defRPr sz="1200"/>
            </a:lvl1pPr>
          </a:lstStyle>
          <a:p>
            <a:r>
              <a:rPr lang="en-US" altLang="en-US" sz="1800" b="1" dirty="0"/>
              <a:t>7 Charitable strategies to increase income and decrease taxes</a:t>
            </a:r>
            <a:endParaRPr lang="en-US" sz="1800" b="1" dirty="0"/>
          </a:p>
        </p:txBody>
      </p:sp>
      <p:sp>
        <p:nvSpPr>
          <p:cNvPr id="3" name="Date Placeholder 2">
            <a:extLst>
              <a:ext uri="{FF2B5EF4-FFF2-40B4-BE49-F238E27FC236}">
                <a16:creationId xmlns:a16="http://schemas.microsoft.com/office/drawing/2014/main" id="{6E577E59-79A1-4A63-A2D9-4DAAD7408C3B}"/>
              </a:ext>
            </a:extLst>
          </p:cNvPr>
          <p:cNvSpPr>
            <a:spLocks noGrp="1"/>
          </p:cNvSpPr>
          <p:nvPr>
            <p:ph type="dt" sz="quarter" idx="1"/>
          </p:nvPr>
        </p:nvSpPr>
        <p:spPr>
          <a:xfrm>
            <a:off x="3976333" y="0"/>
            <a:ext cx="3041968" cy="466912"/>
          </a:xfrm>
          <a:prstGeom prst="rect">
            <a:avLst/>
          </a:prstGeom>
        </p:spPr>
        <p:txBody>
          <a:bodyPr vert="horz" lIns="93287" tIns="46644" rIns="93287" bIns="46644" rtlCol="0"/>
          <a:lstStyle>
            <a:lvl1pPr algn="r">
              <a:defRPr sz="1200"/>
            </a:lvl1pPr>
          </a:lstStyle>
          <a:p>
            <a:r>
              <a:rPr lang="en-US" sz="1800" b="1" dirty="0"/>
              <a:t>May, 2018</a:t>
            </a:r>
          </a:p>
        </p:txBody>
      </p:sp>
      <p:sp>
        <p:nvSpPr>
          <p:cNvPr id="4" name="Footer Placeholder 3">
            <a:extLst>
              <a:ext uri="{FF2B5EF4-FFF2-40B4-BE49-F238E27FC236}">
                <a16:creationId xmlns:a16="http://schemas.microsoft.com/office/drawing/2014/main" id="{4A788A8D-E4C2-45CC-9823-A95DB285B4D8}"/>
              </a:ext>
            </a:extLst>
          </p:cNvPr>
          <p:cNvSpPr>
            <a:spLocks noGrp="1"/>
          </p:cNvSpPr>
          <p:nvPr>
            <p:ph type="ftr" sz="quarter" idx="2"/>
          </p:nvPr>
        </p:nvSpPr>
        <p:spPr>
          <a:xfrm>
            <a:off x="0" y="8839013"/>
            <a:ext cx="3154158" cy="466912"/>
          </a:xfrm>
          <a:prstGeom prst="rect">
            <a:avLst/>
          </a:prstGeom>
        </p:spPr>
        <p:txBody>
          <a:bodyPr vert="horz" lIns="93287" tIns="46644" rIns="93287" bIns="46644" rtlCol="0" anchor="b"/>
          <a:lstStyle>
            <a:lvl1pPr algn="l">
              <a:defRPr sz="1200"/>
            </a:lvl1pPr>
          </a:lstStyle>
          <a:p>
            <a:r>
              <a:rPr lang="en-US" sz="900" dirty="0"/>
              <a:t>James E. Connell FAHP, CSA</a:t>
            </a:r>
          </a:p>
          <a:p>
            <a:r>
              <a:rPr lang="en-US" sz="900" dirty="0"/>
              <a:t>Charitable Estate and Gift Planning Specialists</a:t>
            </a:r>
          </a:p>
          <a:p>
            <a:r>
              <a:rPr lang="en-US" sz="900" dirty="0"/>
              <a:t>Box 3335, Pinehurst, North Carolina 28374-3335</a:t>
            </a:r>
          </a:p>
          <a:p>
            <a:r>
              <a:rPr lang="en-US" sz="900" dirty="0"/>
              <a:t>Phone 910-295-6800 …. Fax 910-295-6866</a:t>
            </a:r>
          </a:p>
          <a:p>
            <a:r>
              <a:rPr lang="en-US" sz="900" dirty="0"/>
              <a:t>e-mail:  jec42644@aol.com  Internet: www.connellandassoc.com</a:t>
            </a:r>
          </a:p>
        </p:txBody>
      </p:sp>
      <p:sp>
        <p:nvSpPr>
          <p:cNvPr id="5" name="Slide Number Placeholder 4">
            <a:extLst>
              <a:ext uri="{FF2B5EF4-FFF2-40B4-BE49-F238E27FC236}">
                <a16:creationId xmlns:a16="http://schemas.microsoft.com/office/drawing/2014/main" id="{4209041C-53D3-4923-87C3-43300B81FEE4}"/>
              </a:ext>
            </a:extLst>
          </p:cNvPr>
          <p:cNvSpPr>
            <a:spLocks noGrp="1"/>
          </p:cNvSpPr>
          <p:nvPr>
            <p:ph type="sldNum" sz="quarter" idx="3"/>
          </p:nvPr>
        </p:nvSpPr>
        <p:spPr>
          <a:xfrm>
            <a:off x="3976333" y="8839014"/>
            <a:ext cx="3041968" cy="466911"/>
          </a:xfrm>
          <a:prstGeom prst="rect">
            <a:avLst/>
          </a:prstGeom>
        </p:spPr>
        <p:txBody>
          <a:bodyPr vert="horz" lIns="93287" tIns="46644" rIns="93287" bIns="46644" rtlCol="0" anchor="b"/>
          <a:lstStyle>
            <a:lvl1pPr algn="r">
              <a:defRPr sz="1200"/>
            </a:lvl1pPr>
          </a:lstStyle>
          <a:p>
            <a:endParaRPr lang="en-US" dirty="0"/>
          </a:p>
          <a:p>
            <a:endParaRPr lang="en-US" dirty="0"/>
          </a:p>
          <a:p>
            <a:r>
              <a:rPr lang="en-US" sz="1800" b="1" dirty="0"/>
              <a:t>Page…..</a:t>
            </a:r>
            <a:fld id="{91FC8497-D6DE-4543-906C-7F4D6B401558}" type="slidenum">
              <a:rPr lang="en-US" sz="1800" b="1" smtClean="0"/>
              <a:t>‹#›</a:t>
            </a:fld>
            <a:endParaRPr lang="en-US" sz="1800" b="1" dirty="0"/>
          </a:p>
          <a:p>
            <a:endParaRPr lang="en-US" dirty="0"/>
          </a:p>
        </p:txBody>
      </p:sp>
    </p:spTree>
    <p:extLst>
      <p:ext uri="{BB962C8B-B14F-4D97-AF65-F5344CB8AC3E}">
        <p14:creationId xmlns:p14="http://schemas.microsoft.com/office/powerpoint/2010/main" val="30002478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1650"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6688" y="0"/>
            <a:ext cx="3041650" cy="466725"/>
          </a:xfrm>
          <a:prstGeom prst="rect">
            <a:avLst/>
          </a:prstGeom>
        </p:spPr>
        <p:txBody>
          <a:bodyPr vert="horz" lIns="91440" tIns="45720" rIns="91440" bIns="45720" rtlCol="0"/>
          <a:lstStyle>
            <a:lvl1pPr algn="r">
              <a:defRPr sz="1200"/>
            </a:lvl1pPr>
          </a:lstStyle>
          <a:p>
            <a:fld id="{3AFA5153-8D53-49E7-9023-0AB8F986E804}" type="datetimeFigureOut">
              <a:rPr lang="en-US" smtClean="0"/>
              <a:t>5/27/2018</a:t>
            </a:fld>
            <a:endParaRPr lang="en-US"/>
          </a:p>
        </p:txBody>
      </p:sp>
      <p:sp>
        <p:nvSpPr>
          <p:cNvPr id="4" name="Slide Image Placeholder 3"/>
          <p:cNvSpPr>
            <a:spLocks noGrp="1" noRot="1" noChangeAspect="1"/>
          </p:cNvSpPr>
          <p:nvPr>
            <p:ph type="sldImg" idx="2"/>
          </p:nvPr>
        </p:nvSpPr>
        <p:spPr>
          <a:xfrm>
            <a:off x="1416050" y="1163638"/>
            <a:ext cx="4187825" cy="31400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8338"/>
            <a:ext cx="5616575" cy="36639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39200"/>
            <a:ext cx="3041650"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6688" y="8839200"/>
            <a:ext cx="3041650" cy="466725"/>
          </a:xfrm>
          <a:prstGeom prst="rect">
            <a:avLst/>
          </a:prstGeom>
        </p:spPr>
        <p:txBody>
          <a:bodyPr vert="horz" lIns="91440" tIns="45720" rIns="91440" bIns="45720" rtlCol="0" anchor="b"/>
          <a:lstStyle>
            <a:lvl1pPr algn="r">
              <a:defRPr sz="1200"/>
            </a:lvl1pPr>
          </a:lstStyle>
          <a:p>
            <a:fld id="{73AA2506-75EE-4FCD-8B48-D1987A8EAE2E}" type="slidenum">
              <a:rPr lang="en-US" smtClean="0"/>
              <a:t>‹#›</a:t>
            </a:fld>
            <a:endParaRPr lang="en-US"/>
          </a:p>
        </p:txBody>
      </p:sp>
    </p:spTree>
    <p:extLst>
      <p:ext uri="{BB962C8B-B14F-4D97-AF65-F5344CB8AC3E}">
        <p14:creationId xmlns:p14="http://schemas.microsoft.com/office/powerpoint/2010/main" val="36898463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6050" y="1163638"/>
            <a:ext cx="4187825" cy="3140075"/>
          </a:xfrm>
        </p:spPr>
      </p:sp>
      <p:sp>
        <p:nvSpPr>
          <p:cNvPr id="3" name="Notes Placeholder 2"/>
          <p:cNvSpPr>
            <a:spLocks noGrp="1"/>
          </p:cNvSpPr>
          <p:nvPr>
            <p:ph type="body" idx="1"/>
          </p:nvPr>
        </p:nvSpPr>
        <p:spPr/>
        <p:txBody>
          <a:bodyPr/>
          <a:lstStyle/>
          <a:p>
            <a:r>
              <a:rPr lang="en-US" dirty="0"/>
              <a:t>While taxes may drive you to the planning table</a:t>
            </a:r>
          </a:p>
          <a:p>
            <a:endParaRPr lang="en-US" dirty="0"/>
          </a:p>
          <a:p>
            <a:r>
              <a:rPr lang="en-US" dirty="0"/>
              <a:t>Study after study has indicated - Most charitable gifts are made because the donor believes in the mission of the charity/organization</a:t>
            </a:r>
          </a:p>
        </p:txBody>
      </p:sp>
      <p:sp>
        <p:nvSpPr>
          <p:cNvPr id="4" name="Slide Number Placeholder 3"/>
          <p:cNvSpPr>
            <a:spLocks noGrp="1"/>
          </p:cNvSpPr>
          <p:nvPr>
            <p:ph type="sldNum" sz="quarter" idx="10"/>
          </p:nvPr>
        </p:nvSpPr>
        <p:spPr/>
        <p:txBody>
          <a:bodyPr/>
          <a:lstStyle/>
          <a:p>
            <a:fld id="{B4D35210-B632-4909-B1D5-5A94444DA4E9}" type="slidenum">
              <a:rPr lang="en-US" smtClean="0"/>
              <a:t>2</a:t>
            </a:fld>
            <a:endParaRPr lang="en-US"/>
          </a:p>
        </p:txBody>
      </p:sp>
    </p:spTree>
    <p:extLst>
      <p:ext uri="{BB962C8B-B14F-4D97-AF65-F5344CB8AC3E}">
        <p14:creationId xmlns:p14="http://schemas.microsoft.com/office/powerpoint/2010/main" val="17352874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a:extLst>
              <a:ext uri="{FF2B5EF4-FFF2-40B4-BE49-F238E27FC236}">
                <a16:creationId xmlns:a16="http://schemas.microsoft.com/office/drawing/2014/main" id="{BDDCB228-1207-4677-906F-86EC84427EBF}"/>
              </a:ext>
            </a:extLst>
          </p:cNvPr>
          <p:cNvSpPr>
            <a:spLocks noGrp="1" noChangeArrowheads="1"/>
          </p:cNvSpPr>
          <p:nvPr>
            <p:ph type="dt" idx="1"/>
          </p:nvPr>
        </p:nvSpPr>
        <p:spPr>
          <a:ln/>
        </p:spPr>
        <p:txBody>
          <a:bodyPr/>
          <a:lstStyle/>
          <a:p>
            <a:r>
              <a:rPr lang="en-US" altLang="en-US"/>
              <a:t>October, 2009</a:t>
            </a:r>
          </a:p>
        </p:txBody>
      </p:sp>
      <p:sp>
        <p:nvSpPr>
          <p:cNvPr id="7" name="Rectangle 7">
            <a:extLst>
              <a:ext uri="{FF2B5EF4-FFF2-40B4-BE49-F238E27FC236}">
                <a16:creationId xmlns:a16="http://schemas.microsoft.com/office/drawing/2014/main" id="{6217779B-17F7-426C-9C2E-AE4A5F6E6A64}"/>
              </a:ext>
            </a:extLst>
          </p:cNvPr>
          <p:cNvSpPr>
            <a:spLocks noGrp="1" noChangeArrowheads="1"/>
          </p:cNvSpPr>
          <p:nvPr>
            <p:ph type="sldNum" sz="quarter" idx="5"/>
          </p:nvPr>
        </p:nvSpPr>
        <p:spPr>
          <a:ln/>
        </p:spPr>
        <p:txBody>
          <a:bodyPr/>
          <a:lstStyle/>
          <a:p>
            <a:fld id="{21DB9E76-34C7-4631-85E7-11C8C194FDA8}" type="slidenum">
              <a:rPr lang="en-US" altLang="en-US"/>
              <a:pPr/>
              <a:t>4</a:t>
            </a:fld>
            <a:endParaRPr lang="en-US" altLang="en-US"/>
          </a:p>
        </p:txBody>
      </p:sp>
      <p:sp>
        <p:nvSpPr>
          <p:cNvPr id="540674" name="Rectangle 2">
            <a:extLst>
              <a:ext uri="{FF2B5EF4-FFF2-40B4-BE49-F238E27FC236}">
                <a16:creationId xmlns:a16="http://schemas.microsoft.com/office/drawing/2014/main" id="{95257477-F403-427F-AF0E-AB43544F9B8B}"/>
              </a:ext>
            </a:extLst>
          </p:cNvPr>
          <p:cNvSpPr>
            <a:spLocks noGrp="1" noRot="1" noChangeAspect="1" noChangeArrowheads="1" noTextEdit="1"/>
          </p:cNvSpPr>
          <p:nvPr>
            <p:ph type="sldImg"/>
          </p:nvPr>
        </p:nvSpPr>
        <p:spPr>
          <a:ln/>
        </p:spPr>
      </p:sp>
      <p:sp>
        <p:nvSpPr>
          <p:cNvPr id="540675" name="Rectangle 3">
            <a:extLst>
              <a:ext uri="{FF2B5EF4-FFF2-40B4-BE49-F238E27FC236}">
                <a16:creationId xmlns:a16="http://schemas.microsoft.com/office/drawing/2014/main" id="{87A21C3D-0F40-4929-BF2B-63F3482BBD2F}"/>
              </a:ext>
            </a:extLst>
          </p:cNvPr>
          <p:cNvSpPr>
            <a:spLocks noGrp="1" noChangeArrowheads="1"/>
          </p:cNvSpPr>
          <p:nvPr>
            <p:ph type="body" idx="1"/>
          </p:nvPr>
        </p:nvSpPr>
        <p:spPr>
          <a:xfrm>
            <a:off x="935990" y="4420315"/>
            <a:ext cx="5147945" cy="4187666"/>
          </a:xfrm>
        </p:spPr>
        <p:txBody>
          <a:bodyPr/>
          <a:lstStyle/>
          <a:p>
            <a:endParaRPr lang="en-US" altLang="en-US"/>
          </a:p>
        </p:txBody>
      </p:sp>
    </p:spTree>
    <p:extLst>
      <p:ext uri="{BB962C8B-B14F-4D97-AF65-F5344CB8AC3E}">
        <p14:creationId xmlns:p14="http://schemas.microsoft.com/office/powerpoint/2010/main" val="29688999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6050" y="1163638"/>
            <a:ext cx="4187825" cy="3140075"/>
          </a:xfrm>
        </p:spPr>
      </p:sp>
      <p:sp>
        <p:nvSpPr>
          <p:cNvPr id="3" name="Notes Placeholder 2"/>
          <p:cNvSpPr>
            <a:spLocks noGrp="1"/>
          </p:cNvSpPr>
          <p:nvPr>
            <p:ph type="body" idx="1"/>
          </p:nvPr>
        </p:nvSpPr>
        <p:spPr/>
        <p:txBody>
          <a:bodyPr/>
          <a:lstStyle/>
          <a:p>
            <a:r>
              <a:rPr lang="en-US" dirty="0"/>
              <a:t>This is a simple chart showing the first benefit of charitable giving is the lowering of taxes</a:t>
            </a:r>
          </a:p>
          <a:p>
            <a:endParaRPr lang="en-US" dirty="0"/>
          </a:p>
          <a:p>
            <a:r>
              <a:rPr lang="en-US" dirty="0"/>
              <a:t>The government Federal and some states (not Pennsylvania) are our partners in giving since when you itemize your taxes and report charitable gifts you reduce your tax burden therefore your gifts costs less.</a:t>
            </a:r>
          </a:p>
          <a:p>
            <a:endParaRPr lang="en-US" dirty="0"/>
          </a:p>
          <a:p>
            <a:r>
              <a:rPr lang="en-US" dirty="0"/>
              <a:t>A $10,000 gift made in the 30% marginal tax bracket the donor receives a tax reduction of $3,000 therefore the cost of the gift “Out of Pocket” is only $7,000</a:t>
            </a:r>
          </a:p>
          <a:p>
            <a:endParaRPr lang="en-US" dirty="0"/>
          </a:p>
          <a:p>
            <a:r>
              <a:rPr lang="en-US" dirty="0"/>
              <a:t>We have many taxes</a:t>
            </a:r>
          </a:p>
          <a:p>
            <a:endParaRPr lang="en-US" dirty="0"/>
          </a:p>
          <a:p>
            <a:r>
              <a:rPr lang="en-US" dirty="0"/>
              <a:t>Income taxes on what you make.</a:t>
            </a:r>
          </a:p>
          <a:p>
            <a:endParaRPr lang="en-US" dirty="0"/>
          </a:p>
          <a:p>
            <a:r>
              <a:rPr lang="en-US" dirty="0"/>
              <a:t>Capital gains taxes on successful investments.</a:t>
            </a:r>
          </a:p>
          <a:p>
            <a:endParaRPr lang="en-US" dirty="0"/>
          </a:p>
          <a:p>
            <a:r>
              <a:rPr lang="en-US" dirty="0"/>
              <a:t>Estate taxes (MAYBE) when you die depending on how much you own.</a:t>
            </a:r>
          </a:p>
        </p:txBody>
      </p:sp>
      <p:sp>
        <p:nvSpPr>
          <p:cNvPr id="4" name="Slide Number Placeholder 3"/>
          <p:cNvSpPr>
            <a:spLocks noGrp="1"/>
          </p:cNvSpPr>
          <p:nvPr>
            <p:ph type="sldNum" sz="quarter" idx="10"/>
          </p:nvPr>
        </p:nvSpPr>
        <p:spPr/>
        <p:txBody>
          <a:bodyPr/>
          <a:lstStyle/>
          <a:p>
            <a:fld id="{B4D35210-B632-4909-B1D5-5A94444DA4E9}" type="slidenum">
              <a:rPr lang="en-US" smtClean="0"/>
              <a:t>6</a:t>
            </a:fld>
            <a:endParaRPr lang="en-US"/>
          </a:p>
        </p:txBody>
      </p:sp>
    </p:spTree>
    <p:extLst>
      <p:ext uri="{BB962C8B-B14F-4D97-AF65-F5344CB8AC3E}">
        <p14:creationId xmlns:p14="http://schemas.microsoft.com/office/powerpoint/2010/main" val="8963852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6050" y="1163638"/>
            <a:ext cx="4187825" cy="3140075"/>
          </a:xfrm>
        </p:spPr>
      </p:sp>
      <p:sp>
        <p:nvSpPr>
          <p:cNvPr id="3" name="Notes Placeholder 2"/>
          <p:cNvSpPr>
            <a:spLocks noGrp="1"/>
          </p:cNvSpPr>
          <p:nvPr>
            <p:ph type="body" idx="1"/>
          </p:nvPr>
        </p:nvSpPr>
        <p:spPr/>
        <p:txBody>
          <a:bodyPr/>
          <a:lstStyle/>
          <a:p>
            <a:r>
              <a:rPr lang="en-US" dirty="0"/>
              <a:t>The other major benefit of charitable gifts is you may trade both income you earn and/or  assets you own for income</a:t>
            </a:r>
          </a:p>
          <a:p>
            <a:endParaRPr lang="en-US" dirty="0"/>
          </a:p>
          <a:p>
            <a:r>
              <a:rPr lang="en-US" dirty="0"/>
              <a:t>There are many plans such as gift annuities backed by the charity</a:t>
            </a:r>
          </a:p>
          <a:p>
            <a:endParaRPr lang="en-US" dirty="0"/>
          </a:p>
          <a:p>
            <a:r>
              <a:rPr lang="en-US" dirty="0"/>
              <a:t>Charitable trusts backed by the gifted asset</a:t>
            </a:r>
          </a:p>
          <a:p>
            <a:endParaRPr lang="en-US" dirty="0"/>
          </a:p>
          <a:p>
            <a:r>
              <a:rPr lang="en-US" dirty="0"/>
              <a:t>And Pooled funds where your gift is invested with others.</a:t>
            </a:r>
          </a:p>
        </p:txBody>
      </p:sp>
      <p:sp>
        <p:nvSpPr>
          <p:cNvPr id="4" name="Slide Number Placeholder 3"/>
          <p:cNvSpPr>
            <a:spLocks noGrp="1"/>
          </p:cNvSpPr>
          <p:nvPr>
            <p:ph type="sldNum" sz="quarter" idx="10"/>
          </p:nvPr>
        </p:nvSpPr>
        <p:spPr/>
        <p:txBody>
          <a:bodyPr/>
          <a:lstStyle/>
          <a:p>
            <a:fld id="{B4D35210-B632-4909-B1D5-5A94444DA4E9}" type="slidenum">
              <a:rPr lang="en-US" smtClean="0"/>
              <a:t>7</a:t>
            </a:fld>
            <a:endParaRPr lang="en-US"/>
          </a:p>
        </p:txBody>
      </p:sp>
    </p:spTree>
    <p:extLst>
      <p:ext uri="{BB962C8B-B14F-4D97-AF65-F5344CB8AC3E}">
        <p14:creationId xmlns:p14="http://schemas.microsoft.com/office/powerpoint/2010/main" val="5927107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3"/>
          <p:cNvSpPr>
            <a:spLocks noGrp="1" noChangeArrowheads="1"/>
          </p:cNvSpPr>
          <p:nvPr>
            <p:ph type="dt" sz="quarter" idx="4294967295"/>
          </p:nvPr>
        </p:nvSpPr>
        <p:spPr>
          <a:xfrm>
            <a:off x="3884960" y="1"/>
            <a:ext cx="2971490" cy="457045"/>
          </a:xfrm>
          <a:prstGeom prst="rect">
            <a:avLst/>
          </a:prstGeom>
        </p:spPr>
        <p:txBody>
          <a:bodyPr/>
          <a:lstStyle>
            <a:lvl1pPr defTabSz="913226">
              <a:defRPr>
                <a:solidFill>
                  <a:schemeClr val="tx1"/>
                </a:solidFill>
                <a:latin typeface="Tahoma" pitchFamily="34" charset="0"/>
              </a:defRPr>
            </a:lvl1pPr>
            <a:lvl2pPr marL="728091" indent="-280035" defTabSz="913226">
              <a:defRPr>
                <a:solidFill>
                  <a:schemeClr val="tx1"/>
                </a:solidFill>
                <a:latin typeface="Tahoma" pitchFamily="34" charset="0"/>
              </a:defRPr>
            </a:lvl2pPr>
            <a:lvl3pPr marL="1120140" indent="-224028" defTabSz="913226">
              <a:defRPr>
                <a:solidFill>
                  <a:schemeClr val="tx1"/>
                </a:solidFill>
                <a:latin typeface="Tahoma" pitchFamily="34" charset="0"/>
              </a:defRPr>
            </a:lvl3pPr>
            <a:lvl4pPr marL="1568196" indent="-224028" defTabSz="913226">
              <a:defRPr>
                <a:solidFill>
                  <a:schemeClr val="tx1"/>
                </a:solidFill>
                <a:latin typeface="Tahoma" pitchFamily="34" charset="0"/>
              </a:defRPr>
            </a:lvl4pPr>
            <a:lvl5pPr marL="2016252" indent="-224028" defTabSz="913226">
              <a:defRPr>
                <a:solidFill>
                  <a:schemeClr val="tx1"/>
                </a:solidFill>
                <a:latin typeface="Tahoma" pitchFamily="34" charset="0"/>
              </a:defRPr>
            </a:lvl5pPr>
            <a:lvl6pPr marL="2464308" indent="-224028" defTabSz="913226" eaLnBrk="0" fontAlgn="base" hangingPunct="0">
              <a:spcBef>
                <a:spcPct val="0"/>
              </a:spcBef>
              <a:spcAft>
                <a:spcPct val="0"/>
              </a:spcAft>
              <a:defRPr>
                <a:solidFill>
                  <a:schemeClr val="tx1"/>
                </a:solidFill>
                <a:latin typeface="Tahoma" pitchFamily="34" charset="0"/>
              </a:defRPr>
            </a:lvl6pPr>
            <a:lvl7pPr marL="2912364" indent="-224028" defTabSz="913226" eaLnBrk="0" fontAlgn="base" hangingPunct="0">
              <a:spcBef>
                <a:spcPct val="0"/>
              </a:spcBef>
              <a:spcAft>
                <a:spcPct val="0"/>
              </a:spcAft>
              <a:defRPr>
                <a:solidFill>
                  <a:schemeClr val="tx1"/>
                </a:solidFill>
                <a:latin typeface="Tahoma" pitchFamily="34" charset="0"/>
              </a:defRPr>
            </a:lvl7pPr>
            <a:lvl8pPr marL="3360420" indent="-224028" defTabSz="913226" eaLnBrk="0" fontAlgn="base" hangingPunct="0">
              <a:spcBef>
                <a:spcPct val="0"/>
              </a:spcBef>
              <a:spcAft>
                <a:spcPct val="0"/>
              </a:spcAft>
              <a:defRPr>
                <a:solidFill>
                  <a:schemeClr val="tx1"/>
                </a:solidFill>
                <a:latin typeface="Tahoma" pitchFamily="34" charset="0"/>
              </a:defRPr>
            </a:lvl8pPr>
            <a:lvl9pPr marL="3808477" indent="-224028" defTabSz="913226" eaLnBrk="0" fontAlgn="base" hangingPunct="0">
              <a:spcBef>
                <a:spcPct val="0"/>
              </a:spcBef>
              <a:spcAft>
                <a:spcPct val="0"/>
              </a:spcAft>
              <a:defRPr>
                <a:solidFill>
                  <a:schemeClr val="tx1"/>
                </a:solidFill>
                <a:latin typeface="Tahoma" pitchFamily="34" charset="0"/>
              </a:defRPr>
            </a:lvl9pPr>
          </a:lstStyle>
          <a:p>
            <a:pPr>
              <a:defRPr/>
            </a:pPr>
            <a:r>
              <a:rPr lang="en-US">
                <a:solidFill>
                  <a:prstClr val="black"/>
                </a:solidFill>
                <a:latin typeface="Arial" charset="0"/>
              </a:rPr>
              <a:t>Fall, 2008</a:t>
            </a:r>
          </a:p>
        </p:txBody>
      </p:sp>
      <p:sp>
        <p:nvSpPr>
          <p:cNvPr id="31747" name="Rectangle 7"/>
          <p:cNvSpPr>
            <a:spLocks noGrp="1" noChangeArrowheads="1"/>
          </p:cNvSpPr>
          <p:nvPr>
            <p:ph type="sldNum" sz="quarter" idx="4294967295"/>
          </p:nvPr>
        </p:nvSpPr>
        <p:spPr>
          <a:xfrm>
            <a:off x="3884960" y="8685397"/>
            <a:ext cx="2971490" cy="457045"/>
          </a:xfrm>
          <a:prstGeom prst="rect">
            <a:avLst/>
          </a:prstGeom>
        </p:spPr>
        <p:txBody>
          <a:bodyPr/>
          <a:lstStyle>
            <a:lvl1pPr defTabSz="913226">
              <a:defRPr>
                <a:solidFill>
                  <a:schemeClr val="tx1"/>
                </a:solidFill>
                <a:latin typeface="Tahoma" pitchFamily="34" charset="0"/>
              </a:defRPr>
            </a:lvl1pPr>
            <a:lvl2pPr marL="728091" indent="-280035" defTabSz="913226">
              <a:defRPr>
                <a:solidFill>
                  <a:schemeClr val="tx1"/>
                </a:solidFill>
                <a:latin typeface="Tahoma" pitchFamily="34" charset="0"/>
              </a:defRPr>
            </a:lvl2pPr>
            <a:lvl3pPr marL="1120140" indent="-224028" defTabSz="913226">
              <a:defRPr>
                <a:solidFill>
                  <a:schemeClr val="tx1"/>
                </a:solidFill>
                <a:latin typeface="Tahoma" pitchFamily="34" charset="0"/>
              </a:defRPr>
            </a:lvl3pPr>
            <a:lvl4pPr marL="1568196" indent="-224028" defTabSz="913226">
              <a:defRPr>
                <a:solidFill>
                  <a:schemeClr val="tx1"/>
                </a:solidFill>
                <a:latin typeface="Tahoma" pitchFamily="34" charset="0"/>
              </a:defRPr>
            </a:lvl4pPr>
            <a:lvl5pPr marL="2016252" indent="-224028" defTabSz="913226">
              <a:defRPr>
                <a:solidFill>
                  <a:schemeClr val="tx1"/>
                </a:solidFill>
                <a:latin typeface="Tahoma" pitchFamily="34" charset="0"/>
              </a:defRPr>
            </a:lvl5pPr>
            <a:lvl6pPr marL="2464308" indent="-224028" defTabSz="913226" eaLnBrk="0" fontAlgn="base" hangingPunct="0">
              <a:spcBef>
                <a:spcPct val="0"/>
              </a:spcBef>
              <a:spcAft>
                <a:spcPct val="0"/>
              </a:spcAft>
              <a:defRPr>
                <a:solidFill>
                  <a:schemeClr val="tx1"/>
                </a:solidFill>
                <a:latin typeface="Tahoma" pitchFamily="34" charset="0"/>
              </a:defRPr>
            </a:lvl6pPr>
            <a:lvl7pPr marL="2912364" indent="-224028" defTabSz="913226" eaLnBrk="0" fontAlgn="base" hangingPunct="0">
              <a:spcBef>
                <a:spcPct val="0"/>
              </a:spcBef>
              <a:spcAft>
                <a:spcPct val="0"/>
              </a:spcAft>
              <a:defRPr>
                <a:solidFill>
                  <a:schemeClr val="tx1"/>
                </a:solidFill>
                <a:latin typeface="Tahoma" pitchFamily="34" charset="0"/>
              </a:defRPr>
            </a:lvl7pPr>
            <a:lvl8pPr marL="3360420" indent="-224028" defTabSz="913226" eaLnBrk="0" fontAlgn="base" hangingPunct="0">
              <a:spcBef>
                <a:spcPct val="0"/>
              </a:spcBef>
              <a:spcAft>
                <a:spcPct val="0"/>
              </a:spcAft>
              <a:defRPr>
                <a:solidFill>
                  <a:schemeClr val="tx1"/>
                </a:solidFill>
                <a:latin typeface="Tahoma" pitchFamily="34" charset="0"/>
              </a:defRPr>
            </a:lvl8pPr>
            <a:lvl9pPr marL="3808477" indent="-224028" defTabSz="913226" eaLnBrk="0" fontAlgn="base" hangingPunct="0">
              <a:spcBef>
                <a:spcPct val="0"/>
              </a:spcBef>
              <a:spcAft>
                <a:spcPct val="0"/>
              </a:spcAft>
              <a:defRPr>
                <a:solidFill>
                  <a:schemeClr val="tx1"/>
                </a:solidFill>
                <a:latin typeface="Tahoma" pitchFamily="34" charset="0"/>
              </a:defRPr>
            </a:lvl9pPr>
          </a:lstStyle>
          <a:p>
            <a:pPr>
              <a:defRPr/>
            </a:pPr>
            <a:fld id="{96D14FF6-0621-4718-80F3-5B39CADFC8AE}" type="slidenum">
              <a:rPr lang="en-US" smtClean="0">
                <a:solidFill>
                  <a:prstClr val="black"/>
                </a:solidFill>
                <a:latin typeface="Arial" charset="0"/>
              </a:rPr>
              <a:pPr>
                <a:defRPr/>
              </a:pPr>
              <a:t>22</a:t>
            </a:fld>
            <a:endParaRPr lang="en-US">
              <a:solidFill>
                <a:prstClr val="black"/>
              </a:solidFill>
              <a:latin typeface="Arial" charset="0"/>
            </a:endParaRPr>
          </a:p>
        </p:txBody>
      </p:sp>
      <p:sp>
        <p:nvSpPr>
          <p:cNvPr id="516100" name="Rectangle 2"/>
          <p:cNvSpPr>
            <a:spLocks noGrp="1" noRot="1" noChangeAspect="1" noChangeArrowheads="1" noTextEdit="1"/>
          </p:cNvSpPr>
          <p:nvPr>
            <p:ph type="sldImg"/>
          </p:nvPr>
        </p:nvSpPr>
        <p:spPr bwMode="auto">
          <a:xfrm>
            <a:off x="1143000" y="685800"/>
            <a:ext cx="4572000" cy="34290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516101" name="Rectangle 3"/>
          <p:cNvSpPr>
            <a:spLocks noGrp="1" noChangeArrowheads="1"/>
          </p:cNvSpPr>
          <p:nvPr>
            <p:ph type="body" idx="1"/>
          </p:nvPr>
        </p:nvSpPr>
        <p:spPr bwMode="auto">
          <a:xfrm>
            <a:off x="685490" y="4342700"/>
            <a:ext cx="5487020" cy="4114956"/>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rPr>
              <a:t>The slide lists the basic requirements for an individual to be eligible and for a charity to receive a rollover from a IRA or Roth IRA account.  It also lists those retirement plans which are not eligible for the transfer.</a:t>
            </a:r>
          </a:p>
        </p:txBody>
      </p:sp>
    </p:spTree>
    <p:extLst>
      <p:ext uri="{BB962C8B-B14F-4D97-AF65-F5344CB8AC3E}">
        <p14:creationId xmlns:p14="http://schemas.microsoft.com/office/powerpoint/2010/main" val="11414569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a:extLst>
              <a:ext uri="{FF2B5EF4-FFF2-40B4-BE49-F238E27FC236}">
                <a16:creationId xmlns:a16="http://schemas.microsoft.com/office/drawing/2014/main" id="{4D228387-08E4-4B32-AC6F-6FA9D84D5F5A}"/>
              </a:ext>
            </a:extLst>
          </p:cNvPr>
          <p:cNvSpPr>
            <a:spLocks noGrp="1" noRot="1" noChangeAspect="1" noTextEdit="1"/>
          </p:cNvSpPr>
          <p:nvPr>
            <p:ph type="sldImg"/>
          </p:nvPr>
        </p:nvSpPr>
        <p:spPr>
          <a:xfrm>
            <a:off x="1462088" y="1184275"/>
            <a:ext cx="4260850" cy="3195638"/>
          </a:xfrm>
          <a:noFill/>
          <a:ln w="12700"/>
        </p:spPr>
      </p:sp>
      <p:sp>
        <p:nvSpPr>
          <p:cNvPr id="35843" name="Notes Placeholder 2">
            <a:extLst>
              <a:ext uri="{FF2B5EF4-FFF2-40B4-BE49-F238E27FC236}">
                <a16:creationId xmlns:a16="http://schemas.microsoft.com/office/drawing/2014/main" id="{37D389C7-A3EC-41B6-9D06-FEEE50446900}"/>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19218049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noFill/>
          <a:ln>
            <a:noFill/>
          </a:ln>
          <a:extLst>
            <a:ext uri="{91240B29-F687-4F45-9708-019B960494DF}">
              <a14:hiddenLine xmlns:a14="http://schemas.microsoft.com/office/drawing/2010/main" w="9525">
                <a:solidFill>
                  <a:srgbClr val="000000"/>
                </a:solidFill>
                <a:miter lim="800000"/>
                <a:headEnd/>
                <a:tailEnd/>
              </a14:hiddenLine>
            </a:ext>
          </a:extLst>
        </p:spPr>
      </p:sp>
      <p:sp>
        <p:nvSpPr>
          <p:cNvPr id="57347" name="Notes Placeholder 2"/>
          <p:cNvSpPr>
            <a:spLocks noGrp="1"/>
          </p:cNvSpPr>
          <p:nvPr>
            <p:ph type="body" idx="1"/>
          </p:nvPr>
        </p:nvSpPr>
        <p:spPr>
          <a:xfrm>
            <a:off x="719868" y="4499481"/>
            <a:ext cx="5747563" cy="426036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14" tIns="45207" rIns="90414" bIns="45207"/>
          <a:lstStyle/>
          <a:p>
            <a:endParaRPr lang="en-US" altLang="en-US">
              <a:latin typeface="Arial" panose="020B0604020202020204" pitchFamily="34" charset="0"/>
            </a:endParaRPr>
          </a:p>
        </p:txBody>
      </p:sp>
      <p:sp>
        <p:nvSpPr>
          <p:cNvPr id="57348" name="Date Placeholder 3"/>
          <p:cNvSpPr>
            <a:spLocks noGrp="1"/>
          </p:cNvSpPr>
          <p:nvPr>
            <p:ph type="dt" sz="quarter" idx="1"/>
          </p:nvPr>
        </p:nvSpPr>
        <p:spPr>
          <a:noFill/>
        </p:spPr>
        <p:txBody>
          <a:bodyPr lIns="90414" tIns="45207" rIns="90414" bIns="45207"/>
          <a:lstStyle>
            <a:lvl1pPr defTabSz="950687">
              <a:defRPr>
                <a:solidFill>
                  <a:schemeClr val="tx1"/>
                </a:solidFill>
                <a:latin typeface="Tahoma" panose="020B0604030504040204" pitchFamily="34" charset="0"/>
              </a:defRPr>
            </a:lvl1pPr>
            <a:lvl2pPr marL="757958" indent="-291522" defTabSz="950687">
              <a:defRPr>
                <a:solidFill>
                  <a:schemeClr val="tx1"/>
                </a:solidFill>
                <a:latin typeface="Tahoma" panose="020B0604030504040204" pitchFamily="34" charset="0"/>
              </a:defRPr>
            </a:lvl2pPr>
            <a:lvl3pPr marL="1166089" indent="-233218" defTabSz="950687">
              <a:defRPr>
                <a:solidFill>
                  <a:schemeClr val="tx1"/>
                </a:solidFill>
                <a:latin typeface="Tahoma" panose="020B0604030504040204" pitchFamily="34" charset="0"/>
              </a:defRPr>
            </a:lvl3pPr>
            <a:lvl4pPr marL="1632524" indent="-233218" defTabSz="950687">
              <a:defRPr>
                <a:solidFill>
                  <a:schemeClr val="tx1"/>
                </a:solidFill>
                <a:latin typeface="Tahoma" panose="020B0604030504040204" pitchFamily="34" charset="0"/>
              </a:defRPr>
            </a:lvl4pPr>
            <a:lvl5pPr marL="2098959" indent="-233218" defTabSz="950687">
              <a:defRPr>
                <a:solidFill>
                  <a:schemeClr val="tx1"/>
                </a:solidFill>
                <a:latin typeface="Tahoma" panose="020B0604030504040204" pitchFamily="34" charset="0"/>
              </a:defRPr>
            </a:lvl5pPr>
            <a:lvl6pPr marL="2565395" indent="-233218" defTabSz="950687" eaLnBrk="0" fontAlgn="base" hangingPunct="0">
              <a:spcBef>
                <a:spcPct val="0"/>
              </a:spcBef>
              <a:spcAft>
                <a:spcPct val="0"/>
              </a:spcAft>
              <a:defRPr>
                <a:solidFill>
                  <a:schemeClr val="tx1"/>
                </a:solidFill>
                <a:latin typeface="Tahoma" panose="020B0604030504040204" pitchFamily="34" charset="0"/>
              </a:defRPr>
            </a:lvl6pPr>
            <a:lvl7pPr marL="3031830" indent="-233218" defTabSz="950687" eaLnBrk="0" fontAlgn="base" hangingPunct="0">
              <a:spcBef>
                <a:spcPct val="0"/>
              </a:spcBef>
              <a:spcAft>
                <a:spcPct val="0"/>
              </a:spcAft>
              <a:defRPr>
                <a:solidFill>
                  <a:schemeClr val="tx1"/>
                </a:solidFill>
                <a:latin typeface="Tahoma" panose="020B0604030504040204" pitchFamily="34" charset="0"/>
              </a:defRPr>
            </a:lvl7pPr>
            <a:lvl8pPr marL="3498266" indent="-233218" defTabSz="950687" eaLnBrk="0" fontAlgn="base" hangingPunct="0">
              <a:spcBef>
                <a:spcPct val="0"/>
              </a:spcBef>
              <a:spcAft>
                <a:spcPct val="0"/>
              </a:spcAft>
              <a:defRPr>
                <a:solidFill>
                  <a:schemeClr val="tx1"/>
                </a:solidFill>
                <a:latin typeface="Tahoma" panose="020B0604030504040204" pitchFamily="34" charset="0"/>
              </a:defRPr>
            </a:lvl8pPr>
            <a:lvl9pPr marL="3964701" indent="-233218" defTabSz="950687" eaLnBrk="0" fontAlgn="base" hangingPunct="0">
              <a:spcBef>
                <a:spcPct val="0"/>
              </a:spcBef>
              <a:spcAft>
                <a:spcPct val="0"/>
              </a:spcAft>
              <a:defRPr>
                <a:solidFill>
                  <a:schemeClr val="tx1"/>
                </a:solidFill>
                <a:latin typeface="Tahoma" panose="020B0604030504040204" pitchFamily="34" charset="0"/>
              </a:defRPr>
            </a:lvl9pPr>
          </a:lstStyle>
          <a:p>
            <a:r>
              <a:rPr lang="en-US" altLang="en-US">
                <a:latin typeface="Arial" panose="020B0604020202020204" pitchFamily="34" charset="0"/>
              </a:rPr>
              <a:t>April, 2010</a:t>
            </a:r>
          </a:p>
        </p:txBody>
      </p:sp>
      <p:sp>
        <p:nvSpPr>
          <p:cNvPr id="57349" name="Slide Number Placeholder 4"/>
          <p:cNvSpPr>
            <a:spLocks noGrp="1"/>
          </p:cNvSpPr>
          <p:nvPr>
            <p:ph type="sldNum" sz="quarter" idx="5"/>
          </p:nvPr>
        </p:nvSpPr>
        <p:spPr>
          <a:noFill/>
        </p:spPr>
        <p:txBody>
          <a:bodyPr lIns="90414" tIns="45207" rIns="90414" bIns="45207"/>
          <a:lstStyle>
            <a:lvl1pPr defTabSz="950687">
              <a:defRPr>
                <a:solidFill>
                  <a:schemeClr val="tx1"/>
                </a:solidFill>
                <a:latin typeface="Tahoma" panose="020B0604030504040204" pitchFamily="34" charset="0"/>
              </a:defRPr>
            </a:lvl1pPr>
            <a:lvl2pPr marL="757958" indent="-291522" defTabSz="950687">
              <a:defRPr>
                <a:solidFill>
                  <a:schemeClr val="tx1"/>
                </a:solidFill>
                <a:latin typeface="Tahoma" panose="020B0604030504040204" pitchFamily="34" charset="0"/>
              </a:defRPr>
            </a:lvl2pPr>
            <a:lvl3pPr marL="1166089" indent="-233218" defTabSz="950687">
              <a:defRPr>
                <a:solidFill>
                  <a:schemeClr val="tx1"/>
                </a:solidFill>
                <a:latin typeface="Tahoma" panose="020B0604030504040204" pitchFamily="34" charset="0"/>
              </a:defRPr>
            </a:lvl3pPr>
            <a:lvl4pPr marL="1632524" indent="-233218" defTabSz="950687">
              <a:defRPr>
                <a:solidFill>
                  <a:schemeClr val="tx1"/>
                </a:solidFill>
                <a:latin typeface="Tahoma" panose="020B0604030504040204" pitchFamily="34" charset="0"/>
              </a:defRPr>
            </a:lvl4pPr>
            <a:lvl5pPr marL="2098959" indent="-233218" defTabSz="950687">
              <a:defRPr>
                <a:solidFill>
                  <a:schemeClr val="tx1"/>
                </a:solidFill>
                <a:latin typeface="Tahoma" panose="020B0604030504040204" pitchFamily="34" charset="0"/>
              </a:defRPr>
            </a:lvl5pPr>
            <a:lvl6pPr marL="2565395" indent="-233218" defTabSz="950687" eaLnBrk="0" fontAlgn="base" hangingPunct="0">
              <a:spcBef>
                <a:spcPct val="0"/>
              </a:spcBef>
              <a:spcAft>
                <a:spcPct val="0"/>
              </a:spcAft>
              <a:defRPr>
                <a:solidFill>
                  <a:schemeClr val="tx1"/>
                </a:solidFill>
                <a:latin typeface="Tahoma" panose="020B0604030504040204" pitchFamily="34" charset="0"/>
              </a:defRPr>
            </a:lvl6pPr>
            <a:lvl7pPr marL="3031830" indent="-233218" defTabSz="950687" eaLnBrk="0" fontAlgn="base" hangingPunct="0">
              <a:spcBef>
                <a:spcPct val="0"/>
              </a:spcBef>
              <a:spcAft>
                <a:spcPct val="0"/>
              </a:spcAft>
              <a:defRPr>
                <a:solidFill>
                  <a:schemeClr val="tx1"/>
                </a:solidFill>
                <a:latin typeface="Tahoma" panose="020B0604030504040204" pitchFamily="34" charset="0"/>
              </a:defRPr>
            </a:lvl7pPr>
            <a:lvl8pPr marL="3498266" indent="-233218" defTabSz="950687" eaLnBrk="0" fontAlgn="base" hangingPunct="0">
              <a:spcBef>
                <a:spcPct val="0"/>
              </a:spcBef>
              <a:spcAft>
                <a:spcPct val="0"/>
              </a:spcAft>
              <a:defRPr>
                <a:solidFill>
                  <a:schemeClr val="tx1"/>
                </a:solidFill>
                <a:latin typeface="Tahoma" panose="020B0604030504040204" pitchFamily="34" charset="0"/>
              </a:defRPr>
            </a:lvl8pPr>
            <a:lvl9pPr marL="3964701" indent="-233218" defTabSz="950687" eaLnBrk="0" fontAlgn="base" hangingPunct="0">
              <a:spcBef>
                <a:spcPct val="0"/>
              </a:spcBef>
              <a:spcAft>
                <a:spcPct val="0"/>
              </a:spcAft>
              <a:defRPr>
                <a:solidFill>
                  <a:schemeClr val="tx1"/>
                </a:solidFill>
                <a:latin typeface="Tahoma" panose="020B0604030504040204" pitchFamily="34" charset="0"/>
              </a:defRPr>
            </a:lvl9pPr>
          </a:lstStyle>
          <a:p>
            <a:fld id="{B635C736-01B9-4232-8B47-8DDDCCD7A25C}" type="slidenum">
              <a:rPr lang="en-US" altLang="en-US">
                <a:latin typeface="Arial" panose="020B0604020202020204" pitchFamily="34" charset="0"/>
              </a:rPr>
              <a:pPr/>
              <a:t>29</a:t>
            </a:fld>
            <a:endParaRPr lang="en-US" altLang="en-US">
              <a:latin typeface="Arial" panose="020B0604020202020204" pitchFamily="34" charset="0"/>
            </a:endParaRPr>
          </a:p>
        </p:txBody>
      </p:sp>
    </p:spTree>
    <p:extLst>
      <p:ext uri="{BB962C8B-B14F-4D97-AF65-F5344CB8AC3E}">
        <p14:creationId xmlns:p14="http://schemas.microsoft.com/office/powerpoint/2010/main" val="28328431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3">
            <a:extLst>
              <a:ext uri="{FF2B5EF4-FFF2-40B4-BE49-F238E27FC236}">
                <a16:creationId xmlns:a16="http://schemas.microsoft.com/office/drawing/2014/main" id="{6C80CE58-2473-42BC-BD17-E521A866FFA1}"/>
              </a:ext>
            </a:extLst>
          </p:cNvPr>
          <p:cNvSpPr>
            <a:spLocks noGrp="1" noChangeArrowheads="1"/>
          </p:cNvSpPr>
          <p:nvPr>
            <p:ph type="dt" sz="quarter" idx="1"/>
          </p:nvPr>
        </p:nvSpPr>
        <p:spPr>
          <a:noFill/>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r>
              <a:rPr lang="en-US" altLang="en-US">
                <a:latin typeface="Arial" panose="020B0604020202020204" pitchFamily="34" charset="0"/>
              </a:rPr>
              <a:t>April, 2010</a:t>
            </a:r>
          </a:p>
        </p:txBody>
      </p:sp>
      <p:sp>
        <p:nvSpPr>
          <p:cNvPr id="68611" name="Rectangle 7">
            <a:extLst>
              <a:ext uri="{FF2B5EF4-FFF2-40B4-BE49-F238E27FC236}">
                <a16:creationId xmlns:a16="http://schemas.microsoft.com/office/drawing/2014/main" id="{C263AD43-B194-435F-B6AE-6FB69F7EAA4C}"/>
              </a:ext>
            </a:extLst>
          </p:cNvPr>
          <p:cNvSpPr>
            <a:spLocks noGrp="1" noChangeArrowheads="1"/>
          </p:cNvSpPr>
          <p:nvPr>
            <p:ph type="sldNum" sz="quarter" idx="5"/>
          </p:nvPr>
        </p:nvSpPr>
        <p:spPr>
          <a:noFill/>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E4928735-C21F-4E81-964C-C03BCA4A363A}" type="slidenum">
              <a:rPr lang="en-US" altLang="en-US" smtClean="0">
                <a:latin typeface="Arial" panose="020B0604020202020204" pitchFamily="34" charset="0"/>
              </a:rPr>
              <a:pPr/>
              <a:t>30</a:t>
            </a:fld>
            <a:endParaRPr lang="en-US" altLang="en-US">
              <a:latin typeface="Arial" panose="020B0604020202020204" pitchFamily="34" charset="0"/>
            </a:endParaRPr>
          </a:p>
        </p:txBody>
      </p:sp>
      <p:sp>
        <p:nvSpPr>
          <p:cNvPr id="68612" name="Rectangle 2">
            <a:extLst>
              <a:ext uri="{FF2B5EF4-FFF2-40B4-BE49-F238E27FC236}">
                <a16:creationId xmlns:a16="http://schemas.microsoft.com/office/drawing/2014/main" id="{3A463BA5-4670-4FBC-ADE4-9F99672B2CC8}"/>
              </a:ext>
            </a:extLst>
          </p:cNvPr>
          <p:cNvSpPr>
            <a:spLocks noGrp="1" noRot="1" noChangeAspect="1" noChangeArrowheads="1" noTextEdit="1"/>
          </p:cNvSpPr>
          <p:nvPr>
            <p:ph type="sldImg"/>
          </p:nvPr>
        </p:nvSpPr>
        <p:spPr>
          <a:xfrm>
            <a:off x="1190625" y="703263"/>
            <a:ext cx="4637088" cy="3478212"/>
          </a:xfrm>
          <a:ln/>
        </p:spPr>
      </p:sp>
      <p:sp>
        <p:nvSpPr>
          <p:cNvPr id="68613" name="Rectangle 3">
            <a:extLst>
              <a:ext uri="{FF2B5EF4-FFF2-40B4-BE49-F238E27FC236}">
                <a16:creationId xmlns:a16="http://schemas.microsoft.com/office/drawing/2014/main" id="{1311F2FA-02D8-44AE-919C-AF0695B51A6F}"/>
              </a:ext>
            </a:extLst>
          </p:cNvPr>
          <p:cNvSpPr>
            <a:spLocks noGrp="1" noChangeArrowheads="1"/>
          </p:cNvSpPr>
          <p:nvPr>
            <p:ph type="body" idx="1"/>
          </p:nvPr>
        </p:nvSpPr>
        <p:spPr>
          <a:xfrm>
            <a:off x="935038" y="4418013"/>
            <a:ext cx="5149850" cy="4189412"/>
          </a:xfrm>
          <a:noFill/>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1447136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defTabSz="932871">
              <a:defRPr/>
            </a:pPr>
            <a:fld id="{B4D35210-B632-4909-B1D5-5A94444DA4E9}" type="slidenum">
              <a:rPr lang="en-US">
                <a:solidFill>
                  <a:prstClr val="black"/>
                </a:solidFill>
                <a:latin typeface="Calibri" panose="020F0502020204030204"/>
              </a:rPr>
              <a:pPr defTabSz="932871">
                <a:defRPr/>
              </a:pPr>
              <a:t>31</a:t>
            </a:fld>
            <a:endParaRPr lang="en-US">
              <a:solidFill>
                <a:prstClr val="black"/>
              </a:solidFill>
              <a:latin typeface="Calibri" panose="020F0502020204030204"/>
            </a:endParaRPr>
          </a:p>
        </p:txBody>
      </p:sp>
    </p:spTree>
    <p:extLst>
      <p:ext uri="{BB962C8B-B14F-4D97-AF65-F5344CB8AC3E}">
        <p14:creationId xmlns:p14="http://schemas.microsoft.com/office/powerpoint/2010/main" val="2945441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3">
            <a:extLst>
              <a:ext uri="{FF2B5EF4-FFF2-40B4-BE49-F238E27FC236}">
                <a16:creationId xmlns:a16="http://schemas.microsoft.com/office/drawing/2014/main" id="{78332154-ED57-4FBA-A2A8-B37523499BDD}"/>
              </a:ext>
            </a:extLst>
          </p:cNvPr>
          <p:cNvSpPr>
            <a:spLocks noGrp="1" noChangeArrowheads="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a:buClr>
                <a:srgbClr val="C0504D"/>
              </a:buClr>
            </a:pPr>
            <a:r>
              <a:rPr lang="en-US" altLang="en-US">
                <a:solidFill>
                  <a:srgbClr val="000000"/>
                </a:solidFill>
              </a:rPr>
              <a:t>July, 2009</a:t>
            </a:r>
          </a:p>
        </p:txBody>
      </p:sp>
      <p:sp>
        <p:nvSpPr>
          <p:cNvPr id="70659" name="Rectangle 7">
            <a:extLst>
              <a:ext uri="{FF2B5EF4-FFF2-40B4-BE49-F238E27FC236}">
                <a16:creationId xmlns:a16="http://schemas.microsoft.com/office/drawing/2014/main" id="{9439E705-A290-443C-A778-E533940CB785}"/>
              </a:ext>
            </a:extLst>
          </p:cNvPr>
          <p:cNvSpPr>
            <a:spLocks noGrp="1" noChangeArrowheads="1"/>
          </p:cNvSpPr>
          <p:nvPr>
            <p:ph type="sldNum" sz="quarter" idx="5"/>
          </p:nvPr>
        </p:nvSpPr>
        <p:spPr>
          <a:noFill/>
        </p:spPr>
        <p:txBody>
          <a:bodyPr/>
          <a:lstStyle>
            <a:lvl1pPr defTabSz="930275">
              <a:defRPr>
                <a:solidFill>
                  <a:schemeClr val="tx1"/>
                </a:solidFill>
                <a:latin typeface="Tahoma" panose="020B0604030504040204" pitchFamily="34" charset="0"/>
              </a:defRPr>
            </a:lvl1pPr>
            <a:lvl2pPr marL="742950" indent="-285750" defTabSz="930275">
              <a:defRPr>
                <a:solidFill>
                  <a:schemeClr val="tx1"/>
                </a:solidFill>
                <a:latin typeface="Tahoma" panose="020B0604030504040204" pitchFamily="34" charset="0"/>
              </a:defRPr>
            </a:lvl2pPr>
            <a:lvl3pPr marL="1143000" indent="-228600" defTabSz="930275">
              <a:defRPr>
                <a:solidFill>
                  <a:schemeClr val="tx1"/>
                </a:solidFill>
                <a:latin typeface="Tahoma" panose="020B0604030504040204" pitchFamily="34" charset="0"/>
              </a:defRPr>
            </a:lvl3pPr>
            <a:lvl4pPr marL="1600200" indent="-228600" defTabSz="930275">
              <a:defRPr>
                <a:solidFill>
                  <a:schemeClr val="tx1"/>
                </a:solidFill>
                <a:latin typeface="Tahoma" panose="020B0604030504040204" pitchFamily="34" charset="0"/>
              </a:defRPr>
            </a:lvl4pPr>
            <a:lvl5pPr marL="2057400" indent="-228600" defTabSz="930275">
              <a:defRPr>
                <a:solidFill>
                  <a:schemeClr val="tx1"/>
                </a:solidFill>
                <a:latin typeface="Tahoma" panose="020B0604030504040204" pitchFamily="34" charset="0"/>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defRPr>
            </a:lvl9pPr>
          </a:lstStyle>
          <a:p>
            <a:pPr>
              <a:buClr>
                <a:srgbClr val="C0504D"/>
              </a:buClr>
            </a:pPr>
            <a:fld id="{7930DA96-C6D1-423B-A63F-138FFAFF2D0A}" type="slidenum">
              <a:rPr lang="en-US" altLang="en-US" smtClean="0">
                <a:solidFill>
                  <a:srgbClr val="000000"/>
                </a:solidFill>
                <a:latin typeface="Arial" panose="020B0604020202020204" pitchFamily="34" charset="0"/>
              </a:rPr>
              <a:pPr>
                <a:buClr>
                  <a:srgbClr val="C0504D"/>
                </a:buClr>
              </a:pPr>
              <a:t>32</a:t>
            </a:fld>
            <a:endParaRPr lang="en-US" altLang="en-US">
              <a:solidFill>
                <a:srgbClr val="000000"/>
              </a:solidFill>
              <a:latin typeface="Arial" panose="020B0604020202020204" pitchFamily="34" charset="0"/>
            </a:endParaRPr>
          </a:p>
        </p:txBody>
      </p:sp>
      <p:sp>
        <p:nvSpPr>
          <p:cNvPr id="70660" name="Rectangle 2">
            <a:extLst>
              <a:ext uri="{FF2B5EF4-FFF2-40B4-BE49-F238E27FC236}">
                <a16:creationId xmlns:a16="http://schemas.microsoft.com/office/drawing/2014/main" id="{08D86BED-86D3-43FB-95D8-8200D3149F81}"/>
              </a:ext>
            </a:extLst>
          </p:cNvPr>
          <p:cNvSpPr>
            <a:spLocks noGrp="1" noRot="1" noChangeAspect="1" noChangeArrowheads="1" noTextEdit="1"/>
          </p:cNvSpPr>
          <p:nvPr>
            <p:ph type="sldImg"/>
          </p:nvPr>
        </p:nvSpPr>
        <p:spPr>
          <a:ln>
            <a:noFill/>
          </a:ln>
          <a:extLst>
            <a:ext uri="{91240B29-F687-4F45-9708-019B960494DF}">
              <a14:hiddenLine xmlns:a14="http://schemas.microsoft.com/office/drawing/2010/main" w="9525">
                <a:solidFill>
                  <a:srgbClr val="000000"/>
                </a:solidFill>
                <a:miter lim="800000"/>
                <a:headEnd/>
                <a:tailEnd/>
              </a14:hiddenLine>
            </a:ext>
          </a:extLst>
        </p:spPr>
      </p:sp>
      <p:sp>
        <p:nvSpPr>
          <p:cNvPr id="70661" name="Rectangle 3">
            <a:extLst>
              <a:ext uri="{FF2B5EF4-FFF2-40B4-BE49-F238E27FC236}">
                <a16:creationId xmlns:a16="http://schemas.microsoft.com/office/drawing/2014/main" id="{53DEB996-BB9D-4C2A-A201-569C06B1AA67}"/>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18085536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a:extLst>
              <a:ext uri="{FF2B5EF4-FFF2-40B4-BE49-F238E27FC236}">
                <a16:creationId xmlns:a16="http://schemas.microsoft.com/office/drawing/2014/main" id="{9DBB2316-B44D-4046-B21B-BE8F386105CE}"/>
              </a:ext>
            </a:extLst>
          </p:cNvPr>
          <p:cNvSpPr>
            <a:spLocks noGrp="1" noRot="1" noChangeAspect="1" noTextEdit="1"/>
          </p:cNvSpPr>
          <p:nvPr>
            <p:ph type="sldImg"/>
          </p:nvPr>
        </p:nvSpPr>
        <p:spPr>
          <a:ln>
            <a:noFill/>
          </a:ln>
          <a:extLst>
            <a:ext uri="{91240B29-F687-4F45-9708-019B960494DF}">
              <a14:hiddenLine xmlns:a14="http://schemas.microsoft.com/office/drawing/2010/main" w="9525">
                <a:solidFill>
                  <a:srgbClr val="000000"/>
                </a:solidFill>
                <a:miter lim="800000"/>
                <a:headEnd/>
                <a:tailEnd/>
              </a14:hiddenLine>
            </a:ext>
          </a:extLst>
        </p:spPr>
      </p:sp>
      <p:sp>
        <p:nvSpPr>
          <p:cNvPr id="97283" name="Notes Placeholder 2">
            <a:extLst>
              <a:ext uri="{FF2B5EF4-FFF2-40B4-BE49-F238E27FC236}">
                <a16:creationId xmlns:a16="http://schemas.microsoft.com/office/drawing/2014/main" id="{4CC73891-6811-4893-9D88-E25745971FC4}"/>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Strategy 2:  Comparison of Pre and Post Gift Annuity Financial Comparision</a:t>
            </a:r>
          </a:p>
        </p:txBody>
      </p:sp>
      <p:sp>
        <p:nvSpPr>
          <p:cNvPr id="97284" name="Date Placeholder 3">
            <a:extLst>
              <a:ext uri="{FF2B5EF4-FFF2-40B4-BE49-F238E27FC236}">
                <a16:creationId xmlns:a16="http://schemas.microsoft.com/office/drawing/2014/main" id="{0D5F13C2-14EF-4706-A3B7-36856886CC32}"/>
              </a:ext>
            </a:extLst>
          </p:cNvPr>
          <p:cNvSpPr>
            <a:spLocks noGrp="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447">
              <a:defRPr>
                <a:solidFill>
                  <a:schemeClr val="tx1"/>
                </a:solidFill>
                <a:latin typeface="Tahoma" panose="020B0604030504040204" pitchFamily="34" charset="0"/>
              </a:defRPr>
            </a:lvl1pPr>
            <a:lvl2pPr marL="732045" indent="-280186" defTabSz="947447">
              <a:defRPr>
                <a:solidFill>
                  <a:schemeClr val="tx1"/>
                </a:solidFill>
                <a:latin typeface="Tahoma" panose="020B0604030504040204" pitchFamily="34" charset="0"/>
              </a:defRPr>
            </a:lvl2pPr>
            <a:lvl3pPr marL="1127219" indent="-223500" defTabSz="947447">
              <a:defRPr>
                <a:solidFill>
                  <a:schemeClr val="tx1"/>
                </a:solidFill>
                <a:latin typeface="Tahoma" panose="020B0604030504040204" pitchFamily="34" charset="0"/>
              </a:defRPr>
            </a:lvl3pPr>
            <a:lvl4pPr marL="1579079" indent="-223500" defTabSz="947447">
              <a:defRPr>
                <a:solidFill>
                  <a:schemeClr val="tx1"/>
                </a:solidFill>
                <a:latin typeface="Tahoma" panose="020B0604030504040204" pitchFamily="34" charset="0"/>
              </a:defRPr>
            </a:lvl4pPr>
            <a:lvl5pPr marL="2032558" indent="-223500" defTabSz="947447">
              <a:defRPr>
                <a:solidFill>
                  <a:schemeClr val="tx1"/>
                </a:solidFill>
                <a:latin typeface="Tahoma" panose="020B0604030504040204" pitchFamily="34" charset="0"/>
              </a:defRPr>
            </a:lvl5pPr>
            <a:lvl6pPr marL="2498993" indent="-223500" defTabSz="947447" eaLnBrk="0" fontAlgn="base" hangingPunct="0">
              <a:spcBef>
                <a:spcPct val="0"/>
              </a:spcBef>
              <a:spcAft>
                <a:spcPct val="0"/>
              </a:spcAft>
              <a:defRPr>
                <a:solidFill>
                  <a:schemeClr val="tx1"/>
                </a:solidFill>
                <a:latin typeface="Tahoma" panose="020B0604030504040204" pitchFamily="34" charset="0"/>
              </a:defRPr>
            </a:lvl6pPr>
            <a:lvl7pPr marL="2965429" indent="-223500" defTabSz="947447" eaLnBrk="0" fontAlgn="base" hangingPunct="0">
              <a:spcBef>
                <a:spcPct val="0"/>
              </a:spcBef>
              <a:spcAft>
                <a:spcPct val="0"/>
              </a:spcAft>
              <a:defRPr>
                <a:solidFill>
                  <a:schemeClr val="tx1"/>
                </a:solidFill>
                <a:latin typeface="Tahoma" panose="020B0604030504040204" pitchFamily="34" charset="0"/>
              </a:defRPr>
            </a:lvl7pPr>
            <a:lvl8pPr marL="3431864" indent="-223500" defTabSz="947447" eaLnBrk="0" fontAlgn="base" hangingPunct="0">
              <a:spcBef>
                <a:spcPct val="0"/>
              </a:spcBef>
              <a:spcAft>
                <a:spcPct val="0"/>
              </a:spcAft>
              <a:defRPr>
                <a:solidFill>
                  <a:schemeClr val="tx1"/>
                </a:solidFill>
                <a:latin typeface="Tahoma" panose="020B0604030504040204" pitchFamily="34" charset="0"/>
              </a:defRPr>
            </a:lvl8pPr>
            <a:lvl9pPr marL="3898299" indent="-223500" defTabSz="947447" eaLnBrk="0" fontAlgn="base" hangingPunct="0">
              <a:spcBef>
                <a:spcPct val="0"/>
              </a:spcBef>
              <a:spcAft>
                <a:spcPct val="0"/>
              </a:spcAft>
              <a:defRPr>
                <a:solidFill>
                  <a:schemeClr val="tx1"/>
                </a:solidFill>
                <a:latin typeface="Tahoma" panose="020B0604030504040204" pitchFamily="34" charset="0"/>
              </a:defRPr>
            </a:lvl9pPr>
          </a:lstStyle>
          <a:p>
            <a:r>
              <a:rPr lang="en-US" altLang="en-US">
                <a:solidFill>
                  <a:srgbClr val="000000"/>
                </a:solidFill>
                <a:latin typeface="Arial" panose="020B0604020202020204" pitchFamily="34" charset="0"/>
              </a:rPr>
              <a:t>April, 2011</a:t>
            </a:r>
          </a:p>
        </p:txBody>
      </p:sp>
      <p:sp>
        <p:nvSpPr>
          <p:cNvPr id="97285" name="Slide Number Placeholder 4">
            <a:extLst>
              <a:ext uri="{FF2B5EF4-FFF2-40B4-BE49-F238E27FC236}">
                <a16:creationId xmlns:a16="http://schemas.microsoft.com/office/drawing/2014/main" id="{A6AF68D6-9B7F-4503-8684-4F8387B620E2}"/>
              </a:ext>
            </a:extLst>
          </p:cNvPr>
          <p:cNvSpPr>
            <a:spLocks noGrp="1"/>
          </p:cNvSpPr>
          <p:nvPr>
            <p:ph type="sldNum" sz="quarter" idx="5"/>
          </p:nvPr>
        </p:nvSpPr>
        <p:spPr>
          <a:noFill/>
        </p:spPr>
        <p:txBody>
          <a:bodyPr/>
          <a:lstStyle>
            <a:lvl1pPr defTabSz="947447">
              <a:defRPr>
                <a:solidFill>
                  <a:schemeClr val="tx1"/>
                </a:solidFill>
                <a:latin typeface="Tahoma" panose="020B0604030504040204" pitchFamily="34" charset="0"/>
              </a:defRPr>
            </a:lvl1pPr>
            <a:lvl2pPr marL="732045" indent="-280186" defTabSz="947447">
              <a:defRPr>
                <a:solidFill>
                  <a:schemeClr val="tx1"/>
                </a:solidFill>
                <a:latin typeface="Tahoma" panose="020B0604030504040204" pitchFamily="34" charset="0"/>
              </a:defRPr>
            </a:lvl2pPr>
            <a:lvl3pPr marL="1127219" indent="-223500" defTabSz="947447">
              <a:defRPr>
                <a:solidFill>
                  <a:schemeClr val="tx1"/>
                </a:solidFill>
                <a:latin typeface="Tahoma" panose="020B0604030504040204" pitchFamily="34" charset="0"/>
              </a:defRPr>
            </a:lvl3pPr>
            <a:lvl4pPr marL="1579079" indent="-223500" defTabSz="947447">
              <a:defRPr>
                <a:solidFill>
                  <a:schemeClr val="tx1"/>
                </a:solidFill>
                <a:latin typeface="Tahoma" panose="020B0604030504040204" pitchFamily="34" charset="0"/>
              </a:defRPr>
            </a:lvl4pPr>
            <a:lvl5pPr marL="2032558" indent="-223500" defTabSz="947447">
              <a:defRPr>
                <a:solidFill>
                  <a:schemeClr val="tx1"/>
                </a:solidFill>
                <a:latin typeface="Tahoma" panose="020B0604030504040204" pitchFamily="34" charset="0"/>
              </a:defRPr>
            </a:lvl5pPr>
            <a:lvl6pPr marL="2498993" indent="-223500" defTabSz="947447" eaLnBrk="0" fontAlgn="base" hangingPunct="0">
              <a:spcBef>
                <a:spcPct val="0"/>
              </a:spcBef>
              <a:spcAft>
                <a:spcPct val="0"/>
              </a:spcAft>
              <a:defRPr>
                <a:solidFill>
                  <a:schemeClr val="tx1"/>
                </a:solidFill>
                <a:latin typeface="Tahoma" panose="020B0604030504040204" pitchFamily="34" charset="0"/>
              </a:defRPr>
            </a:lvl6pPr>
            <a:lvl7pPr marL="2965429" indent="-223500" defTabSz="947447" eaLnBrk="0" fontAlgn="base" hangingPunct="0">
              <a:spcBef>
                <a:spcPct val="0"/>
              </a:spcBef>
              <a:spcAft>
                <a:spcPct val="0"/>
              </a:spcAft>
              <a:defRPr>
                <a:solidFill>
                  <a:schemeClr val="tx1"/>
                </a:solidFill>
                <a:latin typeface="Tahoma" panose="020B0604030504040204" pitchFamily="34" charset="0"/>
              </a:defRPr>
            </a:lvl7pPr>
            <a:lvl8pPr marL="3431864" indent="-223500" defTabSz="947447" eaLnBrk="0" fontAlgn="base" hangingPunct="0">
              <a:spcBef>
                <a:spcPct val="0"/>
              </a:spcBef>
              <a:spcAft>
                <a:spcPct val="0"/>
              </a:spcAft>
              <a:defRPr>
                <a:solidFill>
                  <a:schemeClr val="tx1"/>
                </a:solidFill>
                <a:latin typeface="Tahoma" panose="020B0604030504040204" pitchFamily="34" charset="0"/>
              </a:defRPr>
            </a:lvl8pPr>
            <a:lvl9pPr marL="3898299" indent="-223500" defTabSz="947447" eaLnBrk="0" fontAlgn="base" hangingPunct="0">
              <a:spcBef>
                <a:spcPct val="0"/>
              </a:spcBef>
              <a:spcAft>
                <a:spcPct val="0"/>
              </a:spcAft>
              <a:defRPr>
                <a:solidFill>
                  <a:schemeClr val="tx1"/>
                </a:solidFill>
                <a:latin typeface="Tahoma" panose="020B0604030504040204" pitchFamily="34" charset="0"/>
              </a:defRPr>
            </a:lvl9pPr>
          </a:lstStyle>
          <a:p>
            <a:fld id="{2CAE4D3F-2AAD-48B4-A2C7-3FB06D0C181C}" type="slidenum">
              <a:rPr lang="en-US" altLang="en-US" smtClean="0">
                <a:solidFill>
                  <a:srgbClr val="000000"/>
                </a:solidFill>
                <a:latin typeface="Arial" panose="020B0604020202020204" pitchFamily="34" charset="0"/>
              </a:rPr>
              <a:pPr/>
              <a:t>37</a:t>
            </a:fld>
            <a:endParaRPr lang="en-US" altLang="en-US">
              <a:solidFill>
                <a:srgbClr val="000000"/>
              </a:solidFill>
              <a:latin typeface="Arial" panose="020B0604020202020204" pitchFamily="34" charset="0"/>
            </a:endParaRPr>
          </a:p>
        </p:txBody>
      </p:sp>
      <p:sp>
        <p:nvSpPr>
          <p:cNvPr id="97286" name="Footer Placeholder 1">
            <a:extLst>
              <a:ext uri="{FF2B5EF4-FFF2-40B4-BE49-F238E27FC236}">
                <a16:creationId xmlns:a16="http://schemas.microsoft.com/office/drawing/2014/main" id="{ED92B668-EB3E-413F-805E-26A80599825E}"/>
              </a:ext>
            </a:extLst>
          </p:cNvPr>
          <p:cNvSpPr>
            <a:spLocks noGrp="1"/>
          </p:cNvSpPr>
          <p:nvPr>
            <p:ph type="ftr" sz="quarter" idx="4"/>
          </p:nvPr>
        </p:nvSpPr>
        <p:spPr>
          <a:noFill/>
        </p:spPr>
        <p:txBody>
          <a:bodyPr/>
          <a:lstStyle>
            <a:lvl1pPr defTabSz="947447">
              <a:defRPr>
                <a:solidFill>
                  <a:schemeClr val="tx1"/>
                </a:solidFill>
                <a:latin typeface="Tahoma" panose="020B0604030504040204" pitchFamily="34" charset="0"/>
              </a:defRPr>
            </a:lvl1pPr>
            <a:lvl2pPr marL="732045" indent="-280186" defTabSz="947447">
              <a:defRPr>
                <a:solidFill>
                  <a:schemeClr val="tx1"/>
                </a:solidFill>
                <a:latin typeface="Tahoma" panose="020B0604030504040204" pitchFamily="34" charset="0"/>
              </a:defRPr>
            </a:lvl2pPr>
            <a:lvl3pPr marL="1127219" indent="-223500" defTabSz="947447">
              <a:defRPr>
                <a:solidFill>
                  <a:schemeClr val="tx1"/>
                </a:solidFill>
                <a:latin typeface="Tahoma" panose="020B0604030504040204" pitchFamily="34" charset="0"/>
              </a:defRPr>
            </a:lvl3pPr>
            <a:lvl4pPr marL="1579079" indent="-223500" defTabSz="947447">
              <a:defRPr>
                <a:solidFill>
                  <a:schemeClr val="tx1"/>
                </a:solidFill>
                <a:latin typeface="Tahoma" panose="020B0604030504040204" pitchFamily="34" charset="0"/>
              </a:defRPr>
            </a:lvl4pPr>
            <a:lvl5pPr marL="2032558" indent="-223500" defTabSz="947447">
              <a:defRPr>
                <a:solidFill>
                  <a:schemeClr val="tx1"/>
                </a:solidFill>
                <a:latin typeface="Tahoma" panose="020B0604030504040204" pitchFamily="34" charset="0"/>
              </a:defRPr>
            </a:lvl5pPr>
            <a:lvl6pPr marL="2498993" indent="-223500" defTabSz="947447" eaLnBrk="0" fontAlgn="base" hangingPunct="0">
              <a:spcBef>
                <a:spcPct val="0"/>
              </a:spcBef>
              <a:spcAft>
                <a:spcPct val="0"/>
              </a:spcAft>
              <a:defRPr>
                <a:solidFill>
                  <a:schemeClr val="tx1"/>
                </a:solidFill>
                <a:latin typeface="Tahoma" panose="020B0604030504040204" pitchFamily="34" charset="0"/>
              </a:defRPr>
            </a:lvl6pPr>
            <a:lvl7pPr marL="2965429" indent="-223500" defTabSz="947447" eaLnBrk="0" fontAlgn="base" hangingPunct="0">
              <a:spcBef>
                <a:spcPct val="0"/>
              </a:spcBef>
              <a:spcAft>
                <a:spcPct val="0"/>
              </a:spcAft>
              <a:defRPr>
                <a:solidFill>
                  <a:schemeClr val="tx1"/>
                </a:solidFill>
                <a:latin typeface="Tahoma" panose="020B0604030504040204" pitchFamily="34" charset="0"/>
              </a:defRPr>
            </a:lvl7pPr>
            <a:lvl8pPr marL="3431864" indent="-223500" defTabSz="947447" eaLnBrk="0" fontAlgn="base" hangingPunct="0">
              <a:spcBef>
                <a:spcPct val="0"/>
              </a:spcBef>
              <a:spcAft>
                <a:spcPct val="0"/>
              </a:spcAft>
              <a:defRPr>
                <a:solidFill>
                  <a:schemeClr val="tx1"/>
                </a:solidFill>
                <a:latin typeface="Tahoma" panose="020B0604030504040204" pitchFamily="34" charset="0"/>
              </a:defRPr>
            </a:lvl8pPr>
            <a:lvl9pPr marL="3898299" indent="-223500" defTabSz="947447" eaLnBrk="0" fontAlgn="base" hangingPunct="0">
              <a:spcBef>
                <a:spcPct val="0"/>
              </a:spcBef>
              <a:spcAft>
                <a:spcPct val="0"/>
              </a:spcAft>
              <a:defRPr>
                <a:solidFill>
                  <a:schemeClr val="tx1"/>
                </a:solidFill>
                <a:latin typeface="Tahoma" panose="020B0604030504040204" pitchFamily="34" charset="0"/>
              </a:defRPr>
            </a:lvl9pPr>
          </a:lstStyle>
          <a:p>
            <a:endParaRPr lang="en-US" altLang="en-US">
              <a:latin typeface="Arial" panose="020B0604020202020204" pitchFamily="34" charset="0"/>
            </a:endParaRPr>
          </a:p>
        </p:txBody>
      </p:sp>
      <p:sp>
        <p:nvSpPr>
          <p:cNvPr id="97287" name="Header Placeholder 2">
            <a:extLst>
              <a:ext uri="{FF2B5EF4-FFF2-40B4-BE49-F238E27FC236}">
                <a16:creationId xmlns:a16="http://schemas.microsoft.com/office/drawing/2014/main" id="{765FE91B-0AE9-49E8-AB12-220C750B6FD9}"/>
              </a:ext>
            </a:extLst>
          </p:cNvPr>
          <p:cNvSpPr>
            <a:spLocks noGrp="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447">
              <a:defRPr>
                <a:solidFill>
                  <a:schemeClr val="tx1"/>
                </a:solidFill>
                <a:latin typeface="Tahoma" panose="020B0604030504040204" pitchFamily="34" charset="0"/>
              </a:defRPr>
            </a:lvl1pPr>
            <a:lvl2pPr marL="732045" indent="-280186" defTabSz="947447">
              <a:defRPr>
                <a:solidFill>
                  <a:schemeClr val="tx1"/>
                </a:solidFill>
                <a:latin typeface="Tahoma" panose="020B0604030504040204" pitchFamily="34" charset="0"/>
              </a:defRPr>
            </a:lvl2pPr>
            <a:lvl3pPr marL="1127219" indent="-223500" defTabSz="947447">
              <a:defRPr>
                <a:solidFill>
                  <a:schemeClr val="tx1"/>
                </a:solidFill>
                <a:latin typeface="Tahoma" panose="020B0604030504040204" pitchFamily="34" charset="0"/>
              </a:defRPr>
            </a:lvl3pPr>
            <a:lvl4pPr marL="1579079" indent="-223500" defTabSz="947447">
              <a:defRPr>
                <a:solidFill>
                  <a:schemeClr val="tx1"/>
                </a:solidFill>
                <a:latin typeface="Tahoma" panose="020B0604030504040204" pitchFamily="34" charset="0"/>
              </a:defRPr>
            </a:lvl4pPr>
            <a:lvl5pPr marL="2032558" indent="-223500" defTabSz="947447">
              <a:defRPr>
                <a:solidFill>
                  <a:schemeClr val="tx1"/>
                </a:solidFill>
                <a:latin typeface="Tahoma" panose="020B0604030504040204" pitchFamily="34" charset="0"/>
              </a:defRPr>
            </a:lvl5pPr>
            <a:lvl6pPr marL="2498993" indent="-223500" defTabSz="947447" eaLnBrk="0" fontAlgn="base" hangingPunct="0">
              <a:spcBef>
                <a:spcPct val="0"/>
              </a:spcBef>
              <a:spcAft>
                <a:spcPct val="0"/>
              </a:spcAft>
              <a:defRPr>
                <a:solidFill>
                  <a:schemeClr val="tx1"/>
                </a:solidFill>
                <a:latin typeface="Tahoma" panose="020B0604030504040204" pitchFamily="34" charset="0"/>
              </a:defRPr>
            </a:lvl6pPr>
            <a:lvl7pPr marL="2965429" indent="-223500" defTabSz="947447" eaLnBrk="0" fontAlgn="base" hangingPunct="0">
              <a:spcBef>
                <a:spcPct val="0"/>
              </a:spcBef>
              <a:spcAft>
                <a:spcPct val="0"/>
              </a:spcAft>
              <a:defRPr>
                <a:solidFill>
                  <a:schemeClr val="tx1"/>
                </a:solidFill>
                <a:latin typeface="Tahoma" panose="020B0604030504040204" pitchFamily="34" charset="0"/>
              </a:defRPr>
            </a:lvl7pPr>
            <a:lvl8pPr marL="3431864" indent="-223500" defTabSz="947447" eaLnBrk="0" fontAlgn="base" hangingPunct="0">
              <a:spcBef>
                <a:spcPct val="0"/>
              </a:spcBef>
              <a:spcAft>
                <a:spcPct val="0"/>
              </a:spcAft>
              <a:defRPr>
                <a:solidFill>
                  <a:schemeClr val="tx1"/>
                </a:solidFill>
                <a:latin typeface="Tahoma" panose="020B0604030504040204" pitchFamily="34" charset="0"/>
              </a:defRPr>
            </a:lvl8pPr>
            <a:lvl9pPr marL="3898299" indent="-223500" defTabSz="947447" eaLnBrk="0" fontAlgn="base" hangingPunct="0">
              <a:spcBef>
                <a:spcPct val="0"/>
              </a:spcBef>
              <a:spcAft>
                <a:spcPct val="0"/>
              </a:spcAft>
              <a:defRPr>
                <a:solidFill>
                  <a:schemeClr val="tx1"/>
                </a:solidFill>
                <a:latin typeface="Tahoma" panose="020B0604030504040204" pitchFamily="34" charset="0"/>
              </a:defRPr>
            </a:lvl9pPr>
          </a:lstStyle>
          <a:p>
            <a:r>
              <a:rPr lang="en-US" altLang="en-US"/>
              <a:t>Charitable Gift Annuity for Wealth Preservation, Enhancement and Portfolio Diversification</a:t>
            </a:r>
          </a:p>
        </p:txBody>
      </p:sp>
    </p:spTree>
    <p:extLst>
      <p:ext uri="{BB962C8B-B14F-4D97-AF65-F5344CB8AC3E}">
        <p14:creationId xmlns:p14="http://schemas.microsoft.com/office/powerpoint/2010/main" val="28553291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a:extLst>
              <a:ext uri="{FF2B5EF4-FFF2-40B4-BE49-F238E27FC236}">
                <a16:creationId xmlns:a16="http://schemas.microsoft.com/office/drawing/2014/main" id="{9DBB2316-B44D-4046-B21B-BE8F386105CE}"/>
              </a:ext>
            </a:extLst>
          </p:cNvPr>
          <p:cNvSpPr>
            <a:spLocks noGrp="1" noRot="1" noChangeAspect="1" noTextEdit="1"/>
          </p:cNvSpPr>
          <p:nvPr>
            <p:ph type="sldImg"/>
          </p:nvPr>
        </p:nvSpPr>
        <p:spPr>
          <a:ln>
            <a:noFill/>
          </a:ln>
          <a:extLst>
            <a:ext uri="{91240B29-F687-4F45-9708-019B960494DF}">
              <a14:hiddenLine xmlns:a14="http://schemas.microsoft.com/office/drawing/2010/main" w="9525">
                <a:solidFill>
                  <a:srgbClr val="000000"/>
                </a:solidFill>
                <a:miter lim="800000"/>
                <a:headEnd/>
                <a:tailEnd/>
              </a14:hiddenLine>
            </a:ext>
          </a:extLst>
        </p:spPr>
      </p:sp>
      <p:sp>
        <p:nvSpPr>
          <p:cNvPr id="97283" name="Notes Placeholder 2">
            <a:extLst>
              <a:ext uri="{FF2B5EF4-FFF2-40B4-BE49-F238E27FC236}">
                <a16:creationId xmlns:a16="http://schemas.microsoft.com/office/drawing/2014/main" id="{4CC73891-6811-4893-9D88-E25745971FC4}"/>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Strategy 2:  Comparison of Pre and Post Gift Annuity Financial Comparision</a:t>
            </a:r>
          </a:p>
        </p:txBody>
      </p:sp>
      <p:sp>
        <p:nvSpPr>
          <p:cNvPr id="97284" name="Date Placeholder 3">
            <a:extLst>
              <a:ext uri="{FF2B5EF4-FFF2-40B4-BE49-F238E27FC236}">
                <a16:creationId xmlns:a16="http://schemas.microsoft.com/office/drawing/2014/main" id="{0D5F13C2-14EF-4706-A3B7-36856886CC32}"/>
              </a:ext>
            </a:extLst>
          </p:cNvPr>
          <p:cNvSpPr>
            <a:spLocks noGrp="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447">
              <a:defRPr>
                <a:solidFill>
                  <a:schemeClr val="tx1"/>
                </a:solidFill>
                <a:latin typeface="Tahoma" panose="020B0604030504040204" pitchFamily="34" charset="0"/>
              </a:defRPr>
            </a:lvl1pPr>
            <a:lvl2pPr marL="732045" indent="-280186" defTabSz="947447">
              <a:defRPr>
                <a:solidFill>
                  <a:schemeClr val="tx1"/>
                </a:solidFill>
                <a:latin typeface="Tahoma" panose="020B0604030504040204" pitchFamily="34" charset="0"/>
              </a:defRPr>
            </a:lvl2pPr>
            <a:lvl3pPr marL="1127219" indent="-223500" defTabSz="947447">
              <a:defRPr>
                <a:solidFill>
                  <a:schemeClr val="tx1"/>
                </a:solidFill>
                <a:latin typeface="Tahoma" panose="020B0604030504040204" pitchFamily="34" charset="0"/>
              </a:defRPr>
            </a:lvl3pPr>
            <a:lvl4pPr marL="1579079" indent="-223500" defTabSz="947447">
              <a:defRPr>
                <a:solidFill>
                  <a:schemeClr val="tx1"/>
                </a:solidFill>
                <a:latin typeface="Tahoma" panose="020B0604030504040204" pitchFamily="34" charset="0"/>
              </a:defRPr>
            </a:lvl4pPr>
            <a:lvl5pPr marL="2032558" indent="-223500" defTabSz="947447">
              <a:defRPr>
                <a:solidFill>
                  <a:schemeClr val="tx1"/>
                </a:solidFill>
                <a:latin typeface="Tahoma" panose="020B0604030504040204" pitchFamily="34" charset="0"/>
              </a:defRPr>
            </a:lvl5pPr>
            <a:lvl6pPr marL="2498993" indent="-223500" defTabSz="947447" eaLnBrk="0" fontAlgn="base" hangingPunct="0">
              <a:spcBef>
                <a:spcPct val="0"/>
              </a:spcBef>
              <a:spcAft>
                <a:spcPct val="0"/>
              </a:spcAft>
              <a:defRPr>
                <a:solidFill>
                  <a:schemeClr val="tx1"/>
                </a:solidFill>
                <a:latin typeface="Tahoma" panose="020B0604030504040204" pitchFamily="34" charset="0"/>
              </a:defRPr>
            </a:lvl6pPr>
            <a:lvl7pPr marL="2965429" indent="-223500" defTabSz="947447" eaLnBrk="0" fontAlgn="base" hangingPunct="0">
              <a:spcBef>
                <a:spcPct val="0"/>
              </a:spcBef>
              <a:spcAft>
                <a:spcPct val="0"/>
              </a:spcAft>
              <a:defRPr>
                <a:solidFill>
                  <a:schemeClr val="tx1"/>
                </a:solidFill>
                <a:latin typeface="Tahoma" panose="020B0604030504040204" pitchFamily="34" charset="0"/>
              </a:defRPr>
            </a:lvl7pPr>
            <a:lvl8pPr marL="3431864" indent="-223500" defTabSz="947447" eaLnBrk="0" fontAlgn="base" hangingPunct="0">
              <a:spcBef>
                <a:spcPct val="0"/>
              </a:spcBef>
              <a:spcAft>
                <a:spcPct val="0"/>
              </a:spcAft>
              <a:defRPr>
                <a:solidFill>
                  <a:schemeClr val="tx1"/>
                </a:solidFill>
                <a:latin typeface="Tahoma" panose="020B0604030504040204" pitchFamily="34" charset="0"/>
              </a:defRPr>
            </a:lvl8pPr>
            <a:lvl9pPr marL="3898299" indent="-223500" defTabSz="947447" eaLnBrk="0" fontAlgn="base" hangingPunct="0">
              <a:spcBef>
                <a:spcPct val="0"/>
              </a:spcBef>
              <a:spcAft>
                <a:spcPct val="0"/>
              </a:spcAft>
              <a:defRPr>
                <a:solidFill>
                  <a:schemeClr val="tx1"/>
                </a:solidFill>
                <a:latin typeface="Tahoma" panose="020B0604030504040204" pitchFamily="34" charset="0"/>
              </a:defRPr>
            </a:lvl9pPr>
          </a:lstStyle>
          <a:p>
            <a:r>
              <a:rPr lang="en-US" altLang="en-US">
                <a:solidFill>
                  <a:srgbClr val="000000"/>
                </a:solidFill>
                <a:latin typeface="Arial" panose="020B0604020202020204" pitchFamily="34" charset="0"/>
              </a:rPr>
              <a:t>April, 2011</a:t>
            </a:r>
          </a:p>
        </p:txBody>
      </p:sp>
      <p:sp>
        <p:nvSpPr>
          <p:cNvPr id="97285" name="Slide Number Placeholder 4">
            <a:extLst>
              <a:ext uri="{FF2B5EF4-FFF2-40B4-BE49-F238E27FC236}">
                <a16:creationId xmlns:a16="http://schemas.microsoft.com/office/drawing/2014/main" id="{A6AF68D6-9B7F-4503-8684-4F8387B620E2}"/>
              </a:ext>
            </a:extLst>
          </p:cNvPr>
          <p:cNvSpPr>
            <a:spLocks noGrp="1"/>
          </p:cNvSpPr>
          <p:nvPr>
            <p:ph type="sldNum" sz="quarter" idx="5"/>
          </p:nvPr>
        </p:nvSpPr>
        <p:spPr>
          <a:noFill/>
        </p:spPr>
        <p:txBody>
          <a:bodyPr/>
          <a:lstStyle>
            <a:lvl1pPr defTabSz="947447">
              <a:defRPr>
                <a:solidFill>
                  <a:schemeClr val="tx1"/>
                </a:solidFill>
                <a:latin typeface="Tahoma" panose="020B0604030504040204" pitchFamily="34" charset="0"/>
              </a:defRPr>
            </a:lvl1pPr>
            <a:lvl2pPr marL="732045" indent="-280186" defTabSz="947447">
              <a:defRPr>
                <a:solidFill>
                  <a:schemeClr val="tx1"/>
                </a:solidFill>
                <a:latin typeface="Tahoma" panose="020B0604030504040204" pitchFamily="34" charset="0"/>
              </a:defRPr>
            </a:lvl2pPr>
            <a:lvl3pPr marL="1127219" indent="-223500" defTabSz="947447">
              <a:defRPr>
                <a:solidFill>
                  <a:schemeClr val="tx1"/>
                </a:solidFill>
                <a:latin typeface="Tahoma" panose="020B0604030504040204" pitchFamily="34" charset="0"/>
              </a:defRPr>
            </a:lvl3pPr>
            <a:lvl4pPr marL="1579079" indent="-223500" defTabSz="947447">
              <a:defRPr>
                <a:solidFill>
                  <a:schemeClr val="tx1"/>
                </a:solidFill>
                <a:latin typeface="Tahoma" panose="020B0604030504040204" pitchFamily="34" charset="0"/>
              </a:defRPr>
            </a:lvl4pPr>
            <a:lvl5pPr marL="2032558" indent="-223500" defTabSz="947447">
              <a:defRPr>
                <a:solidFill>
                  <a:schemeClr val="tx1"/>
                </a:solidFill>
                <a:latin typeface="Tahoma" panose="020B0604030504040204" pitchFamily="34" charset="0"/>
              </a:defRPr>
            </a:lvl5pPr>
            <a:lvl6pPr marL="2498993" indent="-223500" defTabSz="947447" eaLnBrk="0" fontAlgn="base" hangingPunct="0">
              <a:spcBef>
                <a:spcPct val="0"/>
              </a:spcBef>
              <a:spcAft>
                <a:spcPct val="0"/>
              </a:spcAft>
              <a:defRPr>
                <a:solidFill>
                  <a:schemeClr val="tx1"/>
                </a:solidFill>
                <a:latin typeface="Tahoma" panose="020B0604030504040204" pitchFamily="34" charset="0"/>
              </a:defRPr>
            </a:lvl6pPr>
            <a:lvl7pPr marL="2965429" indent="-223500" defTabSz="947447" eaLnBrk="0" fontAlgn="base" hangingPunct="0">
              <a:spcBef>
                <a:spcPct val="0"/>
              </a:spcBef>
              <a:spcAft>
                <a:spcPct val="0"/>
              </a:spcAft>
              <a:defRPr>
                <a:solidFill>
                  <a:schemeClr val="tx1"/>
                </a:solidFill>
                <a:latin typeface="Tahoma" panose="020B0604030504040204" pitchFamily="34" charset="0"/>
              </a:defRPr>
            </a:lvl7pPr>
            <a:lvl8pPr marL="3431864" indent="-223500" defTabSz="947447" eaLnBrk="0" fontAlgn="base" hangingPunct="0">
              <a:spcBef>
                <a:spcPct val="0"/>
              </a:spcBef>
              <a:spcAft>
                <a:spcPct val="0"/>
              </a:spcAft>
              <a:defRPr>
                <a:solidFill>
                  <a:schemeClr val="tx1"/>
                </a:solidFill>
                <a:latin typeface="Tahoma" panose="020B0604030504040204" pitchFamily="34" charset="0"/>
              </a:defRPr>
            </a:lvl8pPr>
            <a:lvl9pPr marL="3898299" indent="-223500" defTabSz="947447" eaLnBrk="0" fontAlgn="base" hangingPunct="0">
              <a:spcBef>
                <a:spcPct val="0"/>
              </a:spcBef>
              <a:spcAft>
                <a:spcPct val="0"/>
              </a:spcAft>
              <a:defRPr>
                <a:solidFill>
                  <a:schemeClr val="tx1"/>
                </a:solidFill>
                <a:latin typeface="Tahoma" panose="020B0604030504040204" pitchFamily="34" charset="0"/>
              </a:defRPr>
            </a:lvl9pPr>
          </a:lstStyle>
          <a:p>
            <a:fld id="{2CAE4D3F-2AAD-48B4-A2C7-3FB06D0C181C}" type="slidenum">
              <a:rPr lang="en-US" altLang="en-US" smtClean="0">
                <a:solidFill>
                  <a:srgbClr val="000000"/>
                </a:solidFill>
                <a:latin typeface="Arial" panose="020B0604020202020204" pitchFamily="34" charset="0"/>
              </a:rPr>
              <a:pPr/>
              <a:t>40</a:t>
            </a:fld>
            <a:endParaRPr lang="en-US" altLang="en-US">
              <a:solidFill>
                <a:srgbClr val="000000"/>
              </a:solidFill>
              <a:latin typeface="Arial" panose="020B0604020202020204" pitchFamily="34" charset="0"/>
            </a:endParaRPr>
          </a:p>
        </p:txBody>
      </p:sp>
      <p:sp>
        <p:nvSpPr>
          <p:cNvPr id="97286" name="Footer Placeholder 1">
            <a:extLst>
              <a:ext uri="{FF2B5EF4-FFF2-40B4-BE49-F238E27FC236}">
                <a16:creationId xmlns:a16="http://schemas.microsoft.com/office/drawing/2014/main" id="{ED92B668-EB3E-413F-805E-26A80599825E}"/>
              </a:ext>
            </a:extLst>
          </p:cNvPr>
          <p:cNvSpPr>
            <a:spLocks noGrp="1"/>
          </p:cNvSpPr>
          <p:nvPr>
            <p:ph type="ftr" sz="quarter" idx="4"/>
          </p:nvPr>
        </p:nvSpPr>
        <p:spPr>
          <a:noFill/>
        </p:spPr>
        <p:txBody>
          <a:bodyPr/>
          <a:lstStyle>
            <a:lvl1pPr defTabSz="947447">
              <a:defRPr>
                <a:solidFill>
                  <a:schemeClr val="tx1"/>
                </a:solidFill>
                <a:latin typeface="Tahoma" panose="020B0604030504040204" pitchFamily="34" charset="0"/>
              </a:defRPr>
            </a:lvl1pPr>
            <a:lvl2pPr marL="732045" indent="-280186" defTabSz="947447">
              <a:defRPr>
                <a:solidFill>
                  <a:schemeClr val="tx1"/>
                </a:solidFill>
                <a:latin typeface="Tahoma" panose="020B0604030504040204" pitchFamily="34" charset="0"/>
              </a:defRPr>
            </a:lvl2pPr>
            <a:lvl3pPr marL="1127219" indent="-223500" defTabSz="947447">
              <a:defRPr>
                <a:solidFill>
                  <a:schemeClr val="tx1"/>
                </a:solidFill>
                <a:latin typeface="Tahoma" panose="020B0604030504040204" pitchFamily="34" charset="0"/>
              </a:defRPr>
            </a:lvl3pPr>
            <a:lvl4pPr marL="1579079" indent="-223500" defTabSz="947447">
              <a:defRPr>
                <a:solidFill>
                  <a:schemeClr val="tx1"/>
                </a:solidFill>
                <a:latin typeface="Tahoma" panose="020B0604030504040204" pitchFamily="34" charset="0"/>
              </a:defRPr>
            </a:lvl4pPr>
            <a:lvl5pPr marL="2032558" indent="-223500" defTabSz="947447">
              <a:defRPr>
                <a:solidFill>
                  <a:schemeClr val="tx1"/>
                </a:solidFill>
                <a:latin typeface="Tahoma" panose="020B0604030504040204" pitchFamily="34" charset="0"/>
              </a:defRPr>
            </a:lvl5pPr>
            <a:lvl6pPr marL="2498993" indent="-223500" defTabSz="947447" eaLnBrk="0" fontAlgn="base" hangingPunct="0">
              <a:spcBef>
                <a:spcPct val="0"/>
              </a:spcBef>
              <a:spcAft>
                <a:spcPct val="0"/>
              </a:spcAft>
              <a:defRPr>
                <a:solidFill>
                  <a:schemeClr val="tx1"/>
                </a:solidFill>
                <a:latin typeface="Tahoma" panose="020B0604030504040204" pitchFamily="34" charset="0"/>
              </a:defRPr>
            </a:lvl6pPr>
            <a:lvl7pPr marL="2965429" indent="-223500" defTabSz="947447" eaLnBrk="0" fontAlgn="base" hangingPunct="0">
              <a:spcBef>
                <a:spcPct val="0"/>
              </a:spcBef>
              <a:spcAft>
                <a:spcPct val="0"/>
              </a:spcAft>
              <a:defRPr>
                <a:solidFill>
                  <a:schemeClr val="tx1"/>
                </a:solidFill>
                <a:latin typeface="Tahoma" panose="020B0604030504040204" pitchFamily="34" charset="0"/>
              </a:defRPr>
            </a:lvl7pPr>
            <a:lvl8pPr marL="3431864" indent="-223500" defTabSz="947447" eaLnBrk="0" fontAlgn="base" hangingPunct="0">
              <a:spcBef>
                <a:spcPct val="0"/>
              </a:spcBef>
              <a:spcAft>
                <a:spcPct val="0"/>
              </a:spcAft>
              <a:defRPr>
                <a:solidFill>
                  <a:schemeClr val="tx1"/>
                </a:solidFill>
                <a:latin typeface="Tahoma" panose="020B0604030504040204" pitchFamily="34" charset="0"/>
              </a:defRPr>
            </a:lvl8pPr>
            <a:lvl9pPr marL="3898299" indent="-223500" defTabSz="947447" eaLnBrk="0" fontAlgn="base" hangingPunct="0">
              <a:spcBef>
                <a:spcPct val="0"/>
              </a:spcBef>
              <a:spcAft>
                <a:spcPct val="0"/>
              </a:spcAft>
              <a:defRPr>
                <a:solidFill>
                  <a:schemeClr val="tx1"/>
                </a:solidFill>
                <a:latin typeface="Tahoma" panose="020B0604030504040204" pitchFamily="34" charset="0"/>
              </a:defRPr>
            </a:lvl9pPr>
          </a:lstStyle>
          <a:p>
            <a:endParaRPr lang="en-US" altLang="en-US">
              <a:latin typeface="Arial" panose="020B0604020202020204" pitchFamily="34" charset="0"/>
            </a:endParaRPr>
          </a:p>
        </p:txBody>
      </p:sp>
      <p:sp>
        <p:nvSpPr>
          <p:cNvPr id="97287" name="Header Placeholder 2">
            <a:extLst>
              <a:ext uri="{FF2B5EF4-FFF2-40B4-BE49-F238E27FC236}">
                <a16:creationId xmlns:a16="http://schemas.microsoft.com/office/drawing/2014/main" id="{765FE91B-0AE9-49E8-AB12-220C750B6FD9}"/>
              </a:ext>
            </a:extLst>
          </p:cNvPr>
          <p:cNvSpPr>
            <a:spLocks noGrp="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447">
              <a:defRPr>
                <a:solidFill>
                  <a:schemeClr val="tx1"/>
                </a:solidFill>
                <a:latin typeface="Tahoma" panose="020B0604030504040204" pitchFamily="34" charset="0"/>
              </a:defRPr>
            </a:lvl1pPr>
            <a:lvl2pPr marL="732045" indent="-280186" defTabSz="947447">
              <a:defRPr>
                <a:solidFill>
                  <a:schemeClr val="tx1"/>
                </a:solidFill>
                <a:latin typeface="Tahoma" panose="020B0604030504040204" pitchFamily="34" charset="0"/>
              </a:defRPr>
            </a:lvl2pPr>
            <a:lvl3pPr marL="1127219" indent="-223500" defTabSz="947447">
              <a:defRPr>
                <a:solidFill>
                  <a:schemeClr val="tx1"/>
                </a:solidFill>
                <a:latin typeface="Tahoma" panose="020B0604030504040204" pitchFamily="34" charset="0"/>
              </a:defRPr>
            </a:lvl3pPr>
            <a:lvl4pPr marL="1579079" indent="-223500" defTabSz="947447">
              <a:defRPr>
                <a:solidFill>
                  <a:schemeClr val="tx1"/>
                </a:solidFill>
                <a:latin typeface="Tahoma" panose="020B0604030504040204" pitchFamily="34" charset="0"/>
              </a:defRPr>
            </a:lvl4pPr>
            <a:lvl5pPr marL="2032558" indent="-223500" defTabSz="947447">
              <a:defRPr>
                <a:solidFill>
                  <a:schemeClr val="tx1"/>
                </a:solidFill>
                <a:latin typeface="Tahoma" panose="020B0604030504040204" pitchFamily="34" charset="0"/>
              </a:defRPr>
            </a:lvl5pPr>
            <a:lvl6pPr marL="2498993" indent="-223500" defTabSz="947447" eaLnBrk="0" fontAlgn="base" hangingPunct="0">
              <a:spcBef>
                <a:spcPct val="0"/>
              </a:spcBef>
              <a:spcAft>
                <a:spcPct val="0"/>
              </a:spcAft>
              <a:defRPr>
                <a:solidFill>
                  <a:schemeClr val="tx1"/>
                </a:solidFill>
                <a:latin typeface="Tahoma" panose="020B0604030504040204" pitchFamily="34" charset="0"/>
              </a:defRPr>
            </a:lvl6pPr>
            <a:lvl7pPr marL="2965429" indent="-223500" defTabSz="947447" eaLnBrk="0" fontAlgn="base" hangingPunct="0">
              <a:spcBef>
                <a:spcPct val="0"/>
              </a:spcBef>
              <a:spcAft>
                <a:spcPct val="0"/>
              </a:spcAft>
              <a:defRPr>
                <a:solidFill>
                  <a:schemeClr val="tx1"/>
                </a:solidFill>
                <a:latin typeface="Tahoma" panose="020B0604030504040204" pitchFamily="34" charset="0"/>
              </a:defRPr>
            </a:lvl7pPr>
            <a:lvl8pPr marL="3431864" indent="-223500" defTabSz="947447" eaLnBrk="0" fontAlgn="base" hangingPunct="0">
              <a:spcBef>
                <a:spcPct val="0"/>
              </a:spcBef>
              <a:spcAft>
                <a:spcPct val="0"/>
              </a:spcAft>
              <a:defRPr>
                <a:solidFill>
                  <a:schemeClr val="tx1"/>
                </a:solidFill>
                <a:latin typeface="Tahoma" panose="020B0604030504040204" pitchFamily="34" charset="0"/>
              </a:defRPr>
            </a:lvl8pPr>
            <a:lvl9pPr marL="3898299" indent="-223500" defTabSz="947447" eaLnBrk="0" fontAlgn="base" hangingPunct="0">
              <a:spcBef>
                <a:spcPct val="0"/>
              </a:spcBef>
              <a:spcAft>
                <a:spcPct val="0"/>
              </a:spcAft>
              <a:defRPr>
                <a:solidFill>
                  <a:schemeClr val="tx1"/>
                </a:solidFill>
                <a:latin typeface="Tahoma" panose="020B0604030504040204" pitchFamily="34" charset="0"/>
              </a:defRPr>
            </a:lvl9pPr>
          </a:lstStyle>
          <a:p>
            <a:r>
              <a:rPr lang="en-US" altLang="en-US"/>
              <a:t>Charitable Gift Annuity for Wealth Preservation, Enhancement and Portfolio Diversification</a:t>
            </a:r>
          </a:p>
        </p:txBody>
      </p:sp>
    </p:spTree>
    <p:extLst>
      <p:ext uri="{BB962C8B-B14F-4D97-AF65-F5344CB8AC3E}">
        <p14:creationId xmlns:p14="http://schemas.microsoft.com/office/powerpoint/2010/main" val="8977280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3"/>
          <p:cNvSpPr>
            <a:spLocks noGrp="1" noChangeArrowheads="1"/>
          </p:cNvSpPr>
          <p:nvPr>
            <p:ph type="dt" sz="quarter" idx="1"/>
          </p:nvPr>
        </p:nvSpPr>
        <p:spPr>
          <a:noFill/>
        </p:spPr>
        <p:txBody>
          <a:bodyPr/>
          <a:lstStyle>
            <a:lvl1pPr>
              <a:defRPr>
                <a:solidFill>
                  <a:schemeClr val="tx1"/>
                </a:solidFill>
                <a:latin typeface="Tahoma" panose="020B0604030504040204" pitchFamily="34" charset="0"/>
              </a:defRPr>
            </a:lvl1pPr>
            <a:lvl2pPr marL="742653" indent="-285636">
              <a:defRPr>
                <a:solidFill>
                  <a:schemeClr val="tx1"/>
                </a:solidFill>
                <a:latin typeface="Tahoma" panose="020B0604030504040204" pitchFamily="34" charset="0"/>
              </a:defRPr>
            </a:lvl2pPr>
            <a:lvl3pPr marL="1142543" indent="-228509">
              <a:defRPr>
                <a:solidFill>
                  <a:schemeClr val="tx1"/>
                </a:solidFill>
                <a:latin typeface="Tahoma" panose="020B0604030504040204" pitchFamily="34" charset="0"/>
              </a:defRPr>
            </a:lvl3pPr>
            <a:lvl4pPr marL="1599560" indent="-228509">
              <a:defRPr>
                <a:solidFill>
                  <a:schemeClr val="tx1"/>
                </a:solidFill>
                <a:latin typeface="Tahoma" panose="020B0604030504040204" pitchFamily="34" charset="0"/>
              </a:defRPr>
            </a:lvl4pPr>
            <a:lvl5pPr marL="2056577" indent="-228509">
              <a:defRPr>
                <a:solidFill>
                  <a:schemeClr val="tx1"/>
                </a:solidFill>
                <a:latin typeface="Tahoma" panose="020B0604030504040204" pitchFamily="34" charset="0"/>
              </a:defRPr>
            </a:lvl5pPr>
            <a:lvl6pPr marL="2513594" indent="-228509" eaLnBrk="0" fontAlgn="base" hangingPunct="0">
              <a:spcBef>
                <a:spcPct val="0"/>
              </a:spcBef>
              <a:spcAft>
                <a:spcPct val="0"/>
              </a:spcAft>
              <a:defRPr>
                <a:solidFill>
                  <a:schemeClr val="tx1"/>
                </a:solidFill>
                <a:latin typeface="Tahoma" panose="020B0604030504040204" pitchFamily="34" charset="0"/>
              </a:defRPr>
            </a:lvl6pPr>
            <a:lvl7pPr marL="2970611" indent="-228509" eaLnBrk="0" fontAlgn="base" hangingPunct="0">
              <a:spcBef>
                <a:spcPct val="0"/>
              </a:spcBef>
              <a:spcAft>
                <a:spcPct val="0"/>
              </a:spcAft>
              <a:defRPr>
                <a:solidFill>
                  <a:schemeClr val="tx1"/>
                </a:solidFill>
                <a:latin typeface="Tahoma" panose="020B0604030504040204" pitchFamily="34" charset="0"/>
              </a:defRPr>
            </a:lvl7pPr>
            <a:lvl8pPr marL="3427628" indent="-228509" eaLnBrk="0" fontAlgn="base" hangingPunct="0">
              <a:spcBef>
                <a:spcPct val="0"/>
              </a:spcBef>
              <a:spcAft>
                <a:spcPct val="0"/>
              </a:spcAft>
              <a:defRPr>
                <a:solidFill>
                  <a:schemeClr val="tx1"/>
                </a:solidFill>
                <a:latin typeface="Tahoma" panose="020B0604030504040204" pitchFamily="34" charset="0"/>
              </a:defRPr>
            </a:lvl8pPr>
            <a:lvl9pPr marL="3884646" indent="-228509" eaLnBrk="0" fontAlgn="base" hangingPunct="0">
              <a:spcBef>
                <a:spcPct val="0"/>
              </a:spcBef>
              <a:spcAft>
                <a:spcPct val="0"/>
              </a:spcAft>
              <a:defRPr>
                <a:solidFill>
                  <a:schemeClr val="tx1"/>
                </a:solidFill>
                <a:latin typeface="Tahoma" panose="020B0604030504040204" pitchFamily="34" charset="0"/>
              </a:defRPr>
            </a:lvl9pPr>
          </a:lstStyle>
          <a:p>
            <a:r>
              <a:rPr lang="en-US" altLang="en-US">
                <a:latin typeface="Arial" panose="020B0604020202020204" pitchFamily="34" charset="0"/>
              </a:rPr>
              <a:t>April, 2010</a:t>
            </a:r>
          </a:p>
        </p:txBody>
      </p:sp>
      <p:sp>
        <p:nvSpPr>
          <p:cNvPr id="107523" name="Rectangle 7"/>
          <p:cNvSpPr>
            <a:spLocks noGrp="1" noChangeArrowheads="1"/>
          </p:cNvSpPr>
          <p:nvPr>
            <p:ph type="sldNum" sz="quarter" idx="5"/>
          </p:nvPr>
        </p:nvSpPr>
        <p:spPr>
          <a:noFill/>
        </p:spPr>
        <p:txBody>
          <a:bodyPr/>
          <a:lstStyle>
            <a:lvl1pPr>
              <a:defRPr>
                <a:solidFill>
                  <a:schemeClr val="tx1"/>
                </a:solidFill>
                <a:latin typeface="Tahoma" panose="020B0604030504040204" pitchFamily="34" charset="0"/>
              </a:defRPr>
            </a:lvl1pPr>
            <a:lvl2pPr marL="742653" indent="-285636">
              <a:defRPr>
                <a:solidFill>
                  <a:schemeClr val="tx1"/>
                </a:solidFill>
                <a:latin typeface="Tahoma" panose="020B0604030504040204" pitchFamily="34" charset="0"/>
              </a:defRPr>
            </a:lvl2pPr>
            <a:lvl3pPr marL="1142543" indent="-228509">
              <a:defRPr>
                <a:solidFill>
                  <a:schemeClr val="tx1"/>
                </a:solidFill>
                <a:latin typeface="Tahoma" panose="020B0604030504040204" pitchFamily="34" charset="0"/>
              </a:defRPr>
            </a:lvl3pPr>
            <a:lvl4pPr marL="1599560" indent="-228509">
              <a:defRPr>
                <a:solidFill>
                  <a:schemeClr val="tx1"/>
                </a:solidFill>
                <a:latin typeface="Tahoma" panose="020B0604030504040204" pitchFamily="34" charset="0"/>
              </a:defRPr>
            </a:lvl4pPr>
            <a:lvl5pPr marL="2056577" indent="-228509">
              <a:defRPr>
                <a:solidFill>
                  <a:schemeClr val="tx1"/>
                </a:solidFill>
                <a:latin typeface="Tahoma" panose="020B0604030504040204" pitchFamily="34" charset="0"/>
              </a:defRPr>
            </a:lvl5pPr>
            <a:lvl6pPr marL="2513594" indent="-228509" eaLnBrk="0" fontAlgn="base" hangingPunct="0">
              <a:spcBef>
                <a:spcPct val="0"/>
              </a:spcBef>
              <a:spcAft>
                <a:spcPct val="0"/>
              </a:spcAft>
              <a:defRPr>
                <a:solidFill>
                  <a:schemeClr val="tx1"/>
                </a:solidFill>
                <a:latin typeface="Tahoma" panose="020B0604030504040204" pitchFamily="34" charset="0"/>
              </a:defRPr>
            </a:lvl6pPr>
            <a:lvl7pPr marL="2970611" indent="-228509" eaLnBrk="0" fontAlgn="base" hangingPunct="0">
              <a:spcBef>
                <a:spcPct val="0"/>
              </a:spcBef>
              <a:spcAft>
                <a:spcPct val="0"/>
              </a:spcAft>
              <a:defRPr>
                <a:solidFill>
                  <a:schemeClr val="tx1"/>
                </a:solidFill>
                <a:latin typeface="Tahoma" panose="020B0604030504040204" pitchFamily="34" charset="0"/>
              </a:defRPr>
            </a:lvl7pPr>
            <a:lvl8pPr marL="3427628" indent="-228509" eaLnBrk="0" fontAlgn="base" hangingPunct="0">
              <a:spcBef>
                <a:spcPct val="0"/>
              </a:spcBef>
              <a:spcAft>
                <a:spcPct val="0"/>
              </a:spcAft>
              <a:defRPr>
                <a:solidFill>
                  <a:schemeClr val="tx1"/>
                </a:solidFill>
                <a:latin typeface="Tahoma" panose="020B0604030504040204" pitchFamily="34" charset="0"/>
              </a:defRPr>
            </a:lvl8pPr>
            <a:lvl9pPr marL="3884646" indent="-228509" eaLnBrk="0" fontAlgn="base" hangingPunct="0">
              <a:spcBef>
                <a:spcPct val="0"/>
              </a:spcBef>
              <a:spcAft>
                <a:spcPct val="0"/>
              </a:spcAft>
              <a:defRPr>
                <a:solidFill>
                  <a:schemeClr val="tx1"/>
                </a:solidFill>
                <a:latin typeface="Tahoma" panose="020B0604030504040204" pitchFamily="34" charset="0"/>
              </a:defRPr>
            </a:lvl9pPr>
          </a:lstStyle>
          <a:p>
            <a:fld id="{A15DA92F-1B56-4178-93C9-91BCA0487D0E}" type="slidenum">
              <a:rPr lang="en-US" altLang="en-US">
                <a:latin typeface="Arial" panose="020B0604020202020204" pitchFamily="34" charset="0"/>
              </a:rPr>
              <a:pPr/>
              <a:t>49</a:t>
            </a:fld>
            <a:endParaRPr lang="en-US" altLang="en-US">
              <a:latin typeface="Arial" panose="020B0604020202020204" pitchFamily="34" charset="0"/>
            </a:endParaRPr>
          </a:p>
        </p:txBody>
      </p:sp>
      <p:sp>
        <p:nvSpPr>
          <p:cNvPr id="107524" name="Rectangle 2"/>
          <p:cNvSpPr>
            <a:spLocks noGrp="1" noRot="1" noChangeAspect="1" noChangeArrowheads="1" noTextEdit="1"/>
          </p:cNvSpPr>
          <p:nvPr>
            <p:ph type="sldImg"/>
          </p:nvPr>
        </p:nvSpPr>
        <p:spPr>
          <a:ln/>
        </p:spPr>
      </p:sp>
      <p:sp>
        <p:nvSpPr>
          <p:cNvPr id="107525" name="Rectangle 3"/>
          <p:cNvSpPr>
            <a:spLocks noGrp="1" noChangeArrowheads="1"/>
          </p:cNvSpPr>
          <p:nvPr>
            <p:ph type="body" idx="1"/>
          </p:nvPr>
        </p:nvSpPr>
        <p:spPr>
          <a:xfrm>
            <a:off x="936202" y="4418093"/>
            <a:ext cx="5144347" cy="4186396"/>
          </a:xfrm>
          <a:noFill/>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7606724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438F0A79-7463-4A28-8636-9240E227A205}"/>
              </a:ext>
            </a:extLst>
          </p:cNvPr>
          <p:cNvGrpSpPr>
            <a:grpSpLocks/>
          </p:cNvGrpSpPr>
          <p:nvPr/>
        </p:nvGrpSpPr>
        <p:grpSpPr bwMode="auto">
          <a:xfrm>
            <a:off x="1" y="2438402"/>
            <a:ext cx="9009063" cy="1052513"/>
            <a:chOff x="0" y="1536"/>
            <a:chExt cx="5675" cy="663"/>
          </a:xfrm>
        </p:grpSpPr>
        <p:grpSp>
          <p:nvGrpSpPr>
            <p:cNvPr id="5" name="Group 3">
              <a:extLst>
                <a:ext uri="{FF2B5EF4-FFF2-40B4-BE49-F238E27FC236}">
                  <a16:creationId xmlns:a16="http://schemas.microsoft.com/office/drawing/2014/main" id="{523DFB32-E745-479F-950B-F32704F1417D}"/>
                </a:ext>
              </a:extLst>
            </p:cNvPr>
            <p:cNvGrpSpPr>
              <a:grpSpLocks/>
            </p:cNvGrpSpPr>
            <p:nvPr/>
          </p:nvGrpSpPr>
          <p:grpSpPr bwMode="auto">
            <a:xfrm>
              <a:off x="183" y="1604"/>
              <a:ext cx="448" cy="299"/>
              <a:chOff x="720" y="336"/>
              <a:chExt cx="624" cy="432"/>
            </a:xfrm>
          </p:grpSpPr>
          <p:sp>
            <p:nvSpPr>
              <p:cNvPr id="12" name="Rectangle 4">
                <a:extLst>
                  <a:ext uri="{FF2B5EF4-FFF2-40B4-BE49-F238E27FC236}">
                    <a16:creationId xmlns:a16="http://schemas.microsoft.com/office/drawing/2014/main" id="{4A78D0AF-3EA7-4E78-B547-8968D709166C}"/>
                  </a:ext>
                </a:extLst>
              </p:cNvPr>
              <p:cNvSpPr>
                <a:spLocks noChangeArrowheads="1"/>
              </p:cNvSpPr>
              <p:nvPr/>
            </p:nvSpPr>
            <p:spPr bwMode="auto">
              <a:xfrm>
                <a:off x="720" y="336"/>
                <a:ext cx="384" cy="43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sz="1350">
                  <a:solidFill>
                    <a:srgbClr val="000000"/>
                  </a:solidFill>
                </a:endParaRPr>
              </a:p>
            </p:txBody>
          </p:sp>
          <p:sp>
            <p:nvSpPr>
              <p:cNvPr id="13" name="Rectangle 5">
                <a:extLst>
                  <a:ext uri="{FF2B5EF4-FFF2-40B4-BE49-F238E27FC236}">
                    <a16:creationId xmlns:a16="http://schemas.microsoft.com/office/drawing/2014/main" id="{DD3528FC-3949-4DFD-8E19-51A1843425DC}"/>
                  </a:ext>
                </a:extLst>
              </p:cNvPr>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sz="1350">
                  <a:solidFill>
                    <a:srgbClr val="000000"/>
                  </a:solidFill>
                </a:endParaRPr>
              </a:p>
            </p:txBody>
          </p:sp>
        </p:grpSp>
        <p:grpSp>
          <p:nvGrpSpPr>
            <p:cNvPr id="6" name="Group 6">
              <a:extLst>
                <a:ext uri="{FF2B5EF4-FFF2-40B4-BE49-F238E27FC236}">
                  <a16:creationId xmlns:a16="http://schemas.microsoft.com/office/drawing/2014/main" id="{8A7FA2DA-0724-488F-9203-E941F04D764F}"/>
                </a:ext>
              </a:extLst>
            </p:cNvPr>
            <p:cNvGrpSpPr>
              <a:grpSpLocks/>
            </p:cNvGrpSpPr>
            <p:nvPr/>
          </p:nvGrpSpPr>
          <p:grpSpPr bwMode="auto">
            <a:xfrm>
              <a:off x="261" y="1870"/>
              <a:ext cx="465" cy="299"/>
              <a:chOff x="912" y="2640"/>
              <a:chExt cx="672" cy="432"/>
            </a:xfrm>
          </p:grpSpPr>
          <p:sp>
            <p:nvSpPr>
              <p:cNvPr id="10" name="Rectangle 7">
                <a:extLst>
                  <a:ext uri="{FF2B5EF4-FFF2-40B4-BE49-F238E27FC236}">
                    <a16:creationId xmlns:a16="http://schemas.microsoft.com/office/drawing/2014/main" id="{61F2D198-06B9-498C-B948-4AAC3E09F4DA}"/>
                  </a:ext>
                </a:extLst>
              </p:cNvPr>
              <p:cNvSpPr>
                <a:spLocks noChangeArrowheads="1"/>
              </p:cNvSpPr>
              <p:nvPr/>
            </p:nvSpPr>
            <p:spPr bwMode="auto">
              <a:xfrm>
                <a:off x="912" y="2640"/>
                <a:ext cx="384" cy="432"/>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sz="1350">
                  <a:solidFill>
                    <a:srgbClr val="000000"/>
                  </a:solidFill>
                </a:endParaRPr>
              </a:p>
            </p:txBody>
          </p:sp>
          <p:sp>
            <p:nvSpPr>
              <p:cNvPr id="11" name="Rectangle 8">
                <a:extLst>
                  <a:ext uri="{FF2B5EF4-FFF2-40B4-BE49-F238E27FC236}">
                    <a16:creationId xmlns:a16="http://schemas.microsoft.com/office/drawing/2014/main" id="{343A36F3-2209-4493-9B27-797988E1B550}"/>
                  </a:ext>
                </a:extLst>
              </p:cNvPr>
              <p:cNvSpPr>
                <a:spLocks noChangeArrowheads="1"/>
              </p:cNvSpPr>
              <p:nvPr/>
            </p:nvSpPr>
            <p:spPr bwMode="auto">
              <a:xfrm>
                <a:off x="1249" y="2640"/>
                <a:ext cx="335" cy="432"/>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sz="1350">
                  <a:solidFill>
                    <a:srgbClr val="000000"/>
                  </a:solidFill>
                </a:endParaRPr>
              </a:p>
            </p:txBody>
          </p:sp>
        </p:grpSp>
        <p:sp>
          <p:nvSpPr>
            <p:cNvPr id="7" name="Rectangle 9">
              <a:extLst>
                <a:ext uri="{FF2B5EF4-FFF2-40B4-BE49-F238E27FC236}">
                  <a16:creationId xmlns:a16="http://schemas.microsoft.com/office/drawing/2014/main" id="{2FF3F5CC-8854-45EB-BADF-4F649C93A970}"/>
                </a:ext>
              </a:extLst>
            </p:cNvPr>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sz="1350">
                <a:solidFill>
                  <a:srgbClr val="000000"/>
                </a:solidFill>
              </a:endParaRPr>
            </a:p>
          </p:txBody>
        </p:sp>
        <p:sp>
          <p:nvSpPr>
            <p:cNvPr id="8" name="Rectangle 10">
              <a:extLst>
                <a:ext uri="{FF2B5EF4-FFF2-40B4-BE49-F238E27FC236}">
                  <a16:creationId xmlns:a16="http://schemas.microsoft.com/office/drawing/2014/main" id="{897C55A1-BFC5-43C5-BBDE-0C259E0C4750}"/>
                </a:ext>
              </a:extLst>
            </p:cNvPr>
            <p:cNvSpPr>
              <a:spLocks noChangeArrowheads="1"/>
            </p:cNvSpPr>
            <p:nvPr/>
          </p:nvSpPr>
          <p:spPr bwMode="auto">
            <a:xfrm>
              <a:off x="400" y="1536"/>
              <a:ext cx="20" cy="663"/>
            </a:xfrm>
            <a:prstGeom prst="rect">
              <a:avLst/>
            </a:prstGeom>
            <a:solidFill>
              <a:schemeClr val="bg2"/>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sz="1350">
                <a:solidFill>
                  <a:srgbClr val="000000"/>
                </a:solidFill>
              </a:endParaRPr>
            </a:p>
          </p:txBody>
        </p:sp>
        <p:sp>
          <p:nvSpPr>
            <p:cNvPr id="9" name="Rectangle 11">
              <a:extLst>
                <a:ext uri="{FF2B5EF4-FFF2-40B4-BE49-F238E27FC236}">
                  <a16:creationId xmlns:a16="http://schemas.microsoft.com/office/drawing/2014/main" id="{F3080D00-DC25-49A3-A63C-70654AF9D22B}"/>
                </a:ext>
              </a:extLst>
            </p:cNvPr>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sz="1350">
                <a:solidFill>
                  <a:srgbClr val="000000"/>
                </a:solidFill>
              </a:endParaRPr>
            </a:p>
          </p:txBody>
        </p:sp>
      </p:grpSp>
      <p:sp>
        <p:nvSpPr>
          <p:cNvPr id="7180" name="Rectangle 12"/>
          <p:cNvSpPr>
            <a:spLocks noGrp="1" noChangeArrowheads="1"/>
          </p:cNvSpPr>
          <p:nvPr>
            <p:ph type="ctrTitle"/>
          </p:nvPr>
        </p:nvSpPr>
        <p:spPr>
          <a:xfrm>
            <a:off x="990600" y="1676400"/>
            <a:ext cx="7772400" cy="1462088"/>
          </a:xfrm>
        </p:spPr>
        <p:txBody>
          <a:bodyPr/>
          <a:lstStyle>
            <a:lvl1pPr>
              <a:defRPr/>
            </a:lvl1pPr>
          </a:lstStyle>
          <a:p>
            <a:pPr lvl="0"/>
            <a:r>
              <a:rPr lang="en-US" noProof="0"/>
              <a:t>Click to edit Master title style</a:t>
            </a:r>
          </a:p>
        </p:txBody>
      </p:sp>
      <p:sp>
        <p:nvSpPr>
          <p:cNvPr id="7181" name="Rectangle 13"/>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pPr lvl="0"/>
            <a:r>
              <a:rPr lang="en-US" noProof="0"/>
              <a:t>Click to edit Master subtitle style</a:t>
            </a:r>
          </a:p>
        </p:txBody>
      </p:sp>
      <p:sp>
        <p:nvSpPr>
          <p:cNvPr id="14" name="Rectangle 14">
            <a:extLst>
              <a:ext uri="{FF2B5EF4-FFF2-40B4-BE49-F238E27FC236}">
                <a16:creationId xmlns:a16="http://schemas.microsoft.com/office/drawing/2014/main" id="{4A7CF8BC-B92A-4EDA-94A3-BDAD30C3417C}"/>
              </a:ext>
            </a:extLst>
          </p:cNvPr>
          <p:cNvSpPr>
            <a:spLocks noGrp="1" noChangeArrowheads="1"/>
          </p:cNvSpPr>
          <p:nvPr>
            <p:ph type="dt" sz="half" idx="10"/>
          </p:nvPr>
        </p:nvSpPr>
        <p:spPr>
          <a:xfrm>
            <a:off x="990600" y="6248400"/>
            <a:ext cx="1905000" cy="457200"/>
          </a:xfrm>
        </p:spPr>
        <p:txBody>
          <a:bodyPr/>
          <a:lstStyle>
            <a:lvl1pPr>
              <a:spcBef>
                <a:spcPct val="20000"/>
              </a:spcBef>
              <a:buClr>
                <a:srgbClr val="FFCF01"/>
              </a:buClr>
              <a:buSzPct val="75000"/>
              <a:buFont typeface="Monotype Sorts" pitchFamily="2" charset="2"/>
              <a:buChar char="n"/>
              <a:defRPr>
                <a:solidFill>
                  <a:srgbClr val="1C1C1C"/>
                </a:solidFill>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15" name="Rectangle 15">
            <a:extLst>
              <a:ext uri="{FF2B5EF4-FFF2-40B4-BE49-F238E27FC236}">
                <a16:creationId xmlns:a16="http://schemas.microsoft.com/office/drawing/2014/main" id="{B565310B-48EC-4139-AE66-9B6664603BA1}"/>
              </a:ext>
            </a:extLst>
          </p:cNvPr>
          <p:cNvSpPr>
            <a:spLocks noGrp="1" noChangeArrowheads="1"/>
          </p:cNvSpPr>
          <p:nvPr>
            <p:ph type="ftr" sz="quarter" idx="11"/>
          </p:nvPr>
        </p:nvSpPr>
        <p:spPr>
          <a:xfrm>
            <a:off x="3429000" y="6248400"/>
            <a:ext cx="2895600" cy="457200"/>
          </a:xfrm>
        </p:spPr>
        <p:txBody>
          <a:bodyPr/>
          <a:lstStyle>
            <a:lvl1pPr>
              <a:spcBef>
                <a:spcPct val="20000"/>
              </a:spcBef>
              <a:buClr>
                <a:srgbClr val="FFCF01"/>
              </a:buClr>
              <a:buSzPct val="75000"/>
              <a:buFont typeface="Monotype Sorts" pitchFamily="2" charset="2"/>
              <a:buChar char="n"/>
              <a:defRPr>
                <a:solidFill>
                  <a:srgbClr val="1C1C1C"/>
                </a:solidFill>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16" name="Rectangle 16">
            <a:extLst>
              <a:ext uri="{FF2B5EF4-FFF2-40B4-BE49-F238E27FC236}">
                <a16:creationId xmlns:a16="http://schemas.microsoft.com/office/drawing/2014/main" id="{26BB934A-04DC-4A89-9937-67F7F51DDB12}"/>
              </a:ext>
            </a:extLst>
          </p:cNvPr>
          <p:cNvSpPr>
            <a:spLocks noGrp="1" noChangeArrowheads="1"/>
          </p:cNvSpPr>
          <p:nvPr>
            <p:ph type="sldNum" sz="quarter" idx="12"/>
          </p:nvPr>
        </p:nvSpPr>
        <p:spPr>
          <a:xfrm>
            <a:off x="6858000" y="6248400"/>
            <a:ext cx="1905000" cy="457200"/>
          </a:xfrm>
        </p:spPr>
        <p:txBody>
          <a:bodyPr/>
          <a:lstStyle>
            <a:lvl1pPr>
              <a:spcBef>
                <a:spcPct val="20000"/>
              </a:spcBef>
              <a:buClr>
                <a:srgbClr val="FFCF01"/>
              </a:buClr>
              <a:buSzPct val="75000"/>
              <a:buFont typeface="Monotype Sorts" pitchFamily="2" charset="2"/>
              <a:buChar char="n"/>
              <a:defRPr>
                <a:solidFill>
                  <a:srgbClr val="1C1C1C"/>
                </a:solidFill>
                <a:effectLst>
                  <a:outerShdw blurRad="38100" dist="38100" dir="2700000" algn="tl">
                    <a:srgbClr val="000000">
                      <a:alpha val="43137"/>
                    </a:srgbClr>
                  </a:outerShdw>
                </a:effectLst>
                <a:latin typeface="Times New Roman" pitchFamily="18" charset="0"/>
              </a:defRPr>
            </a:lvl1pPr>
          </a:lstStyle>
          <a:p>
            <a:pPr>
              <a:defRPr/>
            </a:pPr>
            <a:fld id="{B6DAC966-15A4-4775-8303-B14B0ADFB3FC}" type="slidenum">
              <a:rPr lang="en-US"/>
              <a:pPr>
                <a:defRPr/>
              </a:pPr>
              <a:t>‹#›</a:t>
            </a:fld>
            <a:endParaRPr lang="en-US"/>
          </a:p>
        </p:txBody>
      </p:sp>
    </p:spTree>
    <p:extLst>
      <p:ext uri="{BB962C8B-B14F-4D97-AF65-F5344CB8AC3E}">
        <p14:creationId xmlns:p14="http://schemas.microsoft.com/office/powerpoint/2010/main" val="4262505801"/>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1">
            <a:extLst>
              <a:ext uri="{FF2B5EF4-FFF2-40B4-BE49-F238E27FC236}">
                <a16:creationId xmlns:a16="http://schemas.microsoft.com/office/drawing/2014/main" id="{3A824C4D-16C1-42FD-AD52-0587C51E8A3E}"/>
              </a:ext>
            </a:extLst>
          </p:cNvPr>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5" name="Rectangle 12">
            <a:extLst>
              <a:ext uri="{FF2B5EF4-FFF2-40B4-BE49-F238E27FC236}">
                <a16:creationId xmlns:a16="http://schemas.microsoft.com/office/drawing/2014/main" id="{210D24A0-0115-4D96-B6ED-B8BF087E7F1A}"/>
              </a:ext>
            </a:extLst>
          </p:cNvPr>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3">
            <a:extLst>
              <a:ext uri="{FF2B5EF4-FFF2-40B4-BE49-F238E27FC236}">
                <a16:creationId xmlns:a16="http://schemas.microsoft.com/office/drawing/2014/main" id="{B2FFA58F-CA1E-4DBE-9C94-01705882FEA8}"/>
              </a:ext>
            </a:extLst>
          </p:cNvPr>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D129E1A9-4B9B-4C3F-89BA-504D1185DEA0}" type="slidenum">
              <a:rPr lang="en-US"/>
              <a:pPr>
                <a:defRPr/>
              </a:pPr>
              <a:t>‹#›</a:t>
            </a:fld>
            <a:endParaRPr lang="en-US"/>
          </a:p>
        </p:txBody>
      </p:sp>
    </p:spTree>
    <p:extLst>
      <p:ext uri="{BB962C8B-B14F-4D97-AF65-F5344CB8AC3E}">
        <p14:creationId xmlns:p14="http://schemas.microsoft.com/office/powerpoint/2010/main" val="1431844046"/>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
        <p:nvSpPr>
          <p:cNvPr id="4" name="Rectangle 11">
            <a:extLst>
              <a:ext uri="{FF2B5EF4-FFF2-40B4-BE49-F238E27FC236}">
                <a16:creationId xmlns:a16="http://schemas.microsoft.com/office/drawing/2014/main" id="{B25D1EA5-A6CA-4AF7-A016-29C98081AE0F}"/>
              </a:ext>
            </a:extLst>
          </p:cNvPr>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5" name="Rectangle 12">
            <a:extLst>
              <a:ext uri="{FF2B5EF4-FFF2-40B4-BE49-F238E27FC236}">
                <a16:creationId xmlns:a16="http://schemas.microsoft.com/office/drawing/2014/main" id="{6DFF93C5-5E3F-4555-B890-644BE98C3ED4}"/>
              </a:ext>
            </a:extLst>
          </p:cNvPr>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3">
            <a:extLst>
              <a:ext uri="{FF2B5EF4-FFF2-40B4-BE49-F238E27FC236}">
                <a16:creationId xmlns:a16="http://schemas.microsoft.com/office/drawing/2014/main" id="{7E9C2BEA-11DF-427D-9FBD-51AF7A628EB7}"/>
              </a:ext>
            </a:extLst>
          </p:cNvPr>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84B1D584-259F-46A6-A5FC-01A395AC9D3F}" type="slidenum">
              <a:rPr lang="en-US"/>
              <a:pPr>
                <a:defRPr/>
              </a:pPr>
              <a:t>‹#›</a:t>
            </a:fld>
            <a:endParaRPr lang="en-US"/>
          </a:p>
        </p:txBody>
      </p:sp>
    </p:spTree>
    <p:extLst>
      <p:ext uri="{BB962C8B-B14F-4D97-AF65-F5344CB8AC3E}">
        <p14:creationId xmlns:p14="http://schemas.microsoft.com/office/powerpoint/2010/main" val="3122070194"/>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82688" y="2017713"/>
            <a:ext cx="3810000" cy="4114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45088" y="2017713"/>
            <a:ext cx="3810000" cy="4114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1">
            <a:extLst>
              <a:ext uri="{FF2B5EF4-FFF2-40B4-BE49-F238E27FC236}">
                <a16:creationId xmlns:a16="http://schemas.microsoft.com/office/drawing/2014/main" id="{813EC140-730C-4314-91AE-CC276F19F029}"/>
              </a:ext>
            </a:extLst>
          </p:cNvPr>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2">
            <a:extLst>
              <a:ext uri="{FF2B5EF4-FFF2-40B4-BE49-F238E27FC236}">
                <a16:creationId xmlns:a16="http://schemas.microsoft.com/office/drawing/2014/main" id="{01507EAD-5492-4724-B0DC-A995DE8E66FB}"/>
              </a:ext>
            </a:extLst>
          </p:cNvPr>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7" name="Rectangle 13">
            <a:extLst>
              <a:ext uri="{FF2B5EF4-FFF2-40B4-BE49-F238E27FC236}">
                <a16:creationId xmlns:a16="http://schemas.microsoft.com/office/drawing/2014/main" id="{2E755A57-0B0E-48CD-A1CE-E29DF9769143}"/>
              </a:ext>
            </a:extLst>
          </p:cNvPr>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D13BF07D-9420-4903-8D0D-C691AC854046}" type="slidenum">
              <a:rPr lang="en-US"/>
              <a:pPr>
                <a:defRPr/>
              </a:pPr>
              <a:t>‹#›</a:t>
            </a:fld>
            <a:endParaRPr lang="en-US"/>
          </a:p>
        </p:txBody>
      </p:sp>
    </p:spTree>
    <p:extLst>
      <p:ext uri="{BB962C8B-B14F-4D97-AF65-F5344CB8AC3E}">
        <p14:creationId xmlns:p14="http://schemas.microsoft.com/office/powerpoint/2010/main" val="4025810971"/>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1">
            <a:extLst>
              <a:ext uri="{FF2B5EF4-FFF2-40B4-BE49-F238E27FC236}">
                <a16:creationId xmlns:a16="http://schemas.microsoft.com/office/drawing/2014/main" id="{BC0638C4-0945-4080-9393-1EA5E14304BE}"/>
              </a:ext>
            </a:extLst>
          </p:cNvPr>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8" name="Rectangle 12">
            <a:extLst>
              <a:ext uri="{FF2B5EF4-FFF2-40B4-BE49-F238E27FC236}">
                <a16:creationId xmlns:a16="http://schemas.microsoft.com/office/drawing/2014/main" id="{90D9084A-DC6B-4232-B64C-E779BB2A2AB5}"/>
              </a:ext>
            </a:extLst>
          </p:cNvPr>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9" name="Rectangle 13">
            <a:extLst>
              <a:ext uri="{FF2B5EF4-FFF2-40B4-BE49-F238E27FC236}">
                <a16:creationId xmlns:a16="http://schemas.microsoft.com/office/drawing/2014/main" id="{A8FAB2A8-522E-40BF-A3F2-5816DA01DD6F}"/>
              </a:ext>
            </a:extLst>
          </p:cNvPr>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ED70D49A-23A8-4858-8D2D-23F1B9CBEE36}" type="slidenum">
              <a:rPr lang="en-US"/>
              <a:pPr>
                <a:defRPr/>
              </a:pPr>
              <a:t>‹#›</a:t>
            </a:fld>
            <a:endParaRPr lang="en-US"/>
          </a:p>
        </p:txBody>
      </p:sp>
    </p:spTree>
    <p:extLst>
      <p:ext uri="{BB962C8B-B14F-4D97-AF65-F5344CB8AC3E}">
        <p14:creationId xmlns:p14="http://schemas.microsoft.com/office/powerpoint/2010/main" val="3502077611"/>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1">
            <a:extLst>
              <a:ext uri="{FF2B5EF4-FFF2-40B4-BE49-F238E27FC236}">
                <a16:creationId xmlns:a16="http://schemas.microsoft.com/office/drawing/2014/main" id="{3554E21E-494D-4221-B4E8-91A9793E84E6}"/>
              </a:ext>
            </a:extLst>
          </p:cNvPr>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4" name="Rectangle 12">
            <a:extLst>
              <a:ext uri="{FF2B5EF4-FFF2-40B4-BE49-F238E27FC236}">
                <a16:creationId xmlns:a16="http://schemas.microsoft.com/office/drawing/2014/main" id="{564A5984-9DE7-44F1-A6E8-A3EFFE81825E}"/>
              </a:ext>
            </a:extLst>
          </p:cNvPr>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5" name="Rectangle 13">
            <a:extLst>
              <a:ext uri="{FF2B5EF4-FFF2-40B4-BE49-F238E27FC236}">
                <a16:creationId xmlns:a16="http://schemas.microsoft.com/office/drawing/2014/main" id="{5AA4C1BC-A86F-4A52-AF56-10136DCCB417}"/>
              </a:ext>
            </a:extLst>
          </p:cNvPr>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2A4B9A83-AE84-4EEC-967B-2DB67693ECC0}" type="slidenum">
              <a:rPr lang="en-US"/>
              <a:pPr>
                <a:defRPr/>
              </a:pPr>
              <a:t>‹#›</a:t>
            </a:fld>
            <a:endParaRPr lang="en-US"/>
          </a:p>
        </p:txBody>
      </p:sp>
    </p:spTree>
    <p:extLst>
      <p:ext uri="{BB962C8B-B14F-4D97-AF65-F5344CB8AC3E}">
        <p14:creationId xmlns:p14="http://schemas.microsoft.com/office/powerpoint/2010/main" val="3938782870"/>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1">
            <a:extLst>
              <a:ext uri="{FF2B5EF4-FFF2-40B4-BE49-F238E27FC236}">
                <a16:creationId xmlns:a16="http://schemas.microsoft.com/office/drawing/2014/main" id="{FD0EFEA3-45E4-4DB3-9E18-5D0D20FE40C4}"/>
              </a:ext>
            </a:extLst>
          </p:cNvPr>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3" name="Rectangle 12">
            <a:extLst>
              <a:ext uri="{FF2B5EF4-FFF2-40B4-BE49-F238E27FC236}">
                <a16:creationId xmlns:a16="http://schemas.microsoft.com/office/drawing/2014/main" id="{4CB1EFC0-78FA-421D-94B0-4DCC567001FB}"/>
              </a:ext>
            </a:extLst>
          </p:cNvPr>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Tree>
    <p:extLst>
      <p:ext uri="{BB962C8B-B14F-4D97-AF65-F5344CB8AC3E}">
        <p14:creationId xmlns:p14="http://schemas.microsoft.com/office/powerpoint/2010/main" val="148103362"/>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lstStyle>
            <a:lvl1pPr algn="l">
              <a:defRPr sz="15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11">
            <a:extLst>
              <a:ext uri="{FF2B5EF4-FFF2-40B4-BE49-F238E27FC236}">
                <a16:creationId xmlns:a16="http://schemas.microsoft.com/office/drawing/2014/main" id="{4C0F47BA-7338-45EA-ABCC-74CC2B254447}"/>
              </a:ext>
            </a:extLst>
          </p:cNvPr>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2">
            <a:extLst>
              <a:ext uri="{FF2B5EF4-FFF2-40B4-BE49-F238E27FC236}">
                <a16:creationId xmlns:a16="http://schemas.microsoft.com/office/drawing/2014/main" id="{E4CD5BBF-0497-4E23-903D-285D668EA2A7}"/>
              </a:ext>
            </a:extLst>
          </p:cNvPr>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7" name="Rectangle 13">
            <a:extLst>
              <a:ext uri="{FF2B5EF4-FFF2-40B4-BE49-F238E27FC236}">
                <a16:creationId xmlns:a16="http://schemas.microsoft.com/office/drawing/2014/main" id="{FCFC9DB3-18D3-44E0-938A-F3B917288B71}"/>
              </a:ext>
            </a:extLst>
          </p:cNvPr>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0FAA2B95-A3DB-459F-9908-A863DF846F3D}" type="slidenum">
              <a:rPr lang="en-US"/>
              <a:pPr>
                <a:defRPr/>
              </a:pPr>
              <a:t>‹#›</a:t>
            </a:fld>
            <a:endParaRPr lang="en-US"/>
          </a:p>
        </p:txBody>
      </p:sp>
    </p:spTree>
    <p:extLst>
      <p:ext uri="{BB962C8B-B14F-4D97-AF65-F5344CB8AC3E}">
        <p14:creationId xmlns:p14="http://schemas.microsoft.com/office/powerpoint/2010/main" val="4119629872"/>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11">
            <a:extLst>
              <a:ext uri="{FF2B5EF4-FFF2-40B4-BE49-F238E27FC236}">
                <a16:creationId xmlns:a16="http://schemas.microsoft.com/office/drawing/2014/main" id="{4A9671BA-42F3-4093-94BE-7FA61512A611}"/>
              </a:ext>
            </a:extLst>
          </p:cNvPr>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2">
            <a:extLst>
              <a:ext uri="{FF2B5EF4-FFF2-40B4-BE49-F238E27FC236}">
                <a16:creationId xmlns:a16="http://schemas.microsoft.com/office/drawing/2014/main" id="{99D481D4-8BC7-4BD2-A612-1511562802E0}"/>
              </a:ext>
            </a:extLst>
          </p:cNvPr>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7" name="Rectangle 13">
            <a:extLst>
              <a:ext uri="{FF2B5EF4-FFF2-40B4-BE49-F238E27FC236}">
                <a16:creationId xmlns:a16="http://schemas.microsoft.com/office/drawing/2014/main" id="{45A0ADAC-650E-4F21-9487-64C864B12923}"/>
              </a:ext>
            </a:extLst>
          </p:cNvPr>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113D03DB-56CB-4204-ACE2-4DD658124F41}" type="slidenum">
              <a:rPr lang="en-US"/>
              <a:pPr>
                <a:defRPr/>
              </a:pPr>
              <a:t>‹#›</a:t>
            </a:fld>
            <a:endParaRPr lang="en-US"/>
          </a:p>
        </p:txBody>
      </p:sp>
    </p:spTree>
    <p:extLst>
      <p:ext uri="{BB962C8B-B14F-4D97-AF65-F5344CB8AC3E}">
        <p14:creationId xmlns:p14="http://schemas.microsoft.com/office/powerpoint/2010/main" val="135838498"/>
      </p:ext>
    </p:extLst>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1">
            <a:extLst>
              <a:ext uri="{FF2B5EF4-FFF2-40B4-BE49-F238E27FC236}">
                <a16:creationId xmlns:a16="http://schemas.microsoft.com/office/drawing/2014/main" id="{83E7CACD-C118-4F70-ACD7-00C77A47BA3F}"/>
              </a:ext>
            </a:extLst>
          </p:cNvPr>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5" name="Rectangle 12">
            <a:extLst>
              <a:ext uri="{FF2B5EF4-FFF2-40B4-BE49-F238E27FC236}">
                <a16:creationId xmlns:a16="http://schemas.microsoft.com/office/drawing/2014/main" id="{2EF7440D-1764-4B86-871D-8808CF5B6EB9}"/>
              </a:ext>
            </a:extLst>
          </p:cNvPr>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3">
            <a:extLst>
              <a:ext uri="{FF2B5EF4-FFF2-40B4-BE49-F238E27FC236}">
                <a16:creationId xmlns:a16="http://schemas.microsoft.com/office/drawing/2014/main" id="{A36A62C6-ECB4-4673-9F1E-F698F609EDEF}"/>
              </a:ext>
            </a:extLst>
          </p:cNvPr>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5C6DB79F-1494-4A8F-9855-17ACD3740AB3}" type="slidenum">
              <a:rPr lang="en-US"/>
              <a:pPr>
                <a:defRPr/>
              </a:pPr>
              <a:t>‹#›</a:t>
            </a:fld>
            <a:endParaRPr lang="en-US"/>
          </a:p>
        </p:txBody>
      </p:sp>
    </p:spTree>
    <p:extLst>
      <p:ext uri="{BB962C8B-B14F-4D97-AF65-F5344CB8AC3E}">
        <p14:creationId xmlns:p14="http://schemas.microsoft.com/office/powerpoint/2010/main" val="1871654603"/>
      </p:ext>
    </p:extLst>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4050" y="214313"/>
            <a:ext cx="1951038" cy="5918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150938" y="214313"/>
            <a:ext cx="5700712" cy="5918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1">
            <a:extLst>
              <a:ext uri="{FF2B5EF4-FFF2-40B4-BE49-F238E27FC236}">
                <a16:creationId xmlns:a16="http://schemas.microsoft.com/office/drawing/2014/main" id="{33CD1882-A913-40BA-8368-CEFDC3428AE1}"/>
              </a:ext>
            </a:extLst>
          </p:cNvPr>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5" name="Rectangle 12">
            <a:extLst>
              <a:ext uri="{FF2B5EF4-FFF2-40B4-BE49-F238E27FC236}">
                <a16:creationId xmlns:a16="http://schemas.microsoft.com/office/drawing/2014/main" id="{248774C5-6D33-48BC-9ECC-6B9603B6DC39}"/>
              </a:ext>
            </a:extLst>
          </p:cNvPr>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3">
            <a:extLst>
              <a:ext uri="{FF2B5EF4-FFF2-40B4-BE49-F238E27FC236}">
                <a16:creationId xmlns:a16="http://schemas.microsoft.com/office/drawing/2014/main" id="{0C0AD52E-FDEB-489F-B388-685542975CDD}"/>
              </a:ext>
            </a:extLst>
          </p:cNvPr>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571273C7-B8A8-4F7C-B9C2-C8B6A471168C}" type="slidenum">
              <a:rPr lang="en-US"/>
              <a:pPr>
                <a:defRPr/>
              </a:pPr>
              <a:t>‹#›</a:t>
            </a:fld>
            <a:endParaRPr lang="en-US"/>
          </a:p>
        </p:txBody>
      </p:sp>
    </p:spTree>
    <p:extLst>
      <p:ext uri="{BB962C8B-B14F-4D97-AF65-F5344CB8AC3E}">
        <p14:creationId xmlns:p14="http://schemas.microsoft.com/office/powerpoint/2010/main" val="3482196167"/>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290F00B3-5BF8-4F42-B344-09D822240A98}"/>
              </a:ext>
            </a:extLst>
          </p:cNvPr>
          <p:cNvSpPr>
            <a:spLocks noChangeArrowheads="1"/>
          </p:cNvSpPr>
          <p:nvPr/>
        </p:nvSpPr>
        <p:spPr bwMode="ltGray">
          <a:xfrm>
            <a:off x="417513" y="1098552"/>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1800">
              <a:solidFill>
                <a:srgbClr val="000000"/>
              </a:solidFill>
            </a:endParaRPr>
          </a:p>
        </p:txBody>
      </p:sp>
      <p:sp>
        <p:nvSpPr>
          <p:cNvPr id="3075" name="Rectangle 3">
            <a:extLst>
              <a:ext uri="{FF2B5EF4-FFF2-40B4-BE49-F238E27FC236}">
                <a16:creationId xmlns:a16="http://schemas.microsoft.com/office/drawing/2014/main" id="{07B22D57-EA5F-4887-ABF5-CA99282A61B5}"/>
              </a:ext>
            </a:extLst>
          </p:cNvPr>
          <p:cNvSpPr>
            <a:spLocks noChangeArrowheads="1"/>
          </p:cNvSpPr>
          <p:nvPr/>
        </p:nvSpPr>
        <p:spPr bwMode="ltGray">
          <a:xfrm>
            <a:off x="800101" y="1098552"/>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1800">
              <a:solidFill>
                <a:srgbClr val="000000"/>
              </a:solidFill>
            </a:endParaRPr>
          </a:p>
        </p:txBody>
      </p:sp>
      <p:sp>
        <p:nvSpPr>
          <p:cNvPr id="3076" name="Rectangle 4">
            <a:extLst>
              <a:ext uri="{FF2B5EF4-FFF2-40B4-BE49-F238E27FC236}">
                <a16:creationId xmlns:a16="http://schemas.microsoft.com/office/drawing/2014/main" id="{6CC409BC-DD57-47B1-960F-27EDD04066B4}"/>
              </a:ext>
            </a:extLst>
          </p:cNvPr>
          <p:cNvSpPr>
            <a:spLocks noChangeArrowheads="1"/>
          </p:cNvSpPr>
          <p:nvPr/>
        </p:nvSpPr>
        <p:spPr bwMode="ltGray">
          <a:xfrm>
            <a:off x="541339" y="1520827"/>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1800">
              <a:solidFill>
                <a:srgbClr val="000000"/>
              </a:solidFill>
            </a:endParaRPr>
          </a:p>
        </p:txBody>
      </p:sp>
      <p:sp>
        <p:nvSpPr>
          <p:cNvPr id="3077" name="Rectangle 5">
            <a:extLst>
              <a:ext uri="{FF2B5EF4-FFF2-40B4-BE49-F238E27FC236}">
                <a16:creationId xmlns:a16="http://schemas.microsoft.com/office/drawing/2014/main" id="{072701CE-F944-4626-81D6-EB125D458CC6}"/>
              </a:ext>
            </a:extLst>
          </p:cNvPr>
          <p:cNvSpPr>
            <a:spLocks noChangeArrowheads="1"/>
          </p:cNvSpPr>
          <p:nvPr/>
        </p:nvSpPr>
        <p:spPr bwMode="ltGray">
          <a:xfrm>
            <a:off x="911226" y="1520827"/>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1800">
              <a:solidFill>
                <a:srgbClr val="000000"/>
              </a:solidFill>
            </a:endParaRPr>
          </a:p>
        </p:txBody>
      </p:sp>
      <p:sp>
        <p:nvSpPr>
          <p:cNvPr id="3078" name="Rectangle 6">
            <a:extLst>
              <a:ext uri="{FF2B5EF4-FFF2-40B4-BE49-F238E27FC236}">
                <a16:creationId xmlns:a16="http://schemas.microsoft.com/office/drawing/2014/main" id="{F14798BE-DB4E-4175-9617-5432F6E4B3F2}"/>
              </a:ext>
            </a:extLst>
          </p:cNvPr>
          <p:cNvSpPr>
            <a:spLocks noChangeArrowheads="1"/>
          </p:cNvSpPr>
          <p:nvPr/>
        </p:nvSpPr>
        <p:spPr bwMode="ltGray">
          <a:xfrm>
            <a:off x="127000" y="1447802"/>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1800">
              <a:solidFill>
                <a:srgbClr val="000000"/>
              </a:solidFill>
            </a:endParaRPr>
          </a:p>
        </p:txBody>
      </p:sp>
      <p:sp>
        <p:nvSpPr>
          <p:cNvPr id="3079" name="Rectangle 7">
            <a:extLst>
              <a:ext uri="{FF2B5EF4-FFF2-40B4-BE49-F238E27FC236}">
                <a16:creationId xmlns:a16="http://schemas.microsoft.com/office/drawing/2014/main" id="{21C9A33B-20B4-4388-82E2-0E10E631713C}"/>
              </a:ext>
            </a:extLst>
          </p:cNvPr>
          <p:cNvSpPr>
            <a:spLocks noChangeArrowheads="1"/>
          </p:cNvSpPr>
          <p:nvPr/>
        </p:nvSpPr>
        <p:spPr bwMode="gray">
          <a:xfrm>
            <a:off x="762000" y="990602"/>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1800">
              <a:solidFill>
                <a:srgbClr val="000000"/>
              </a:solidFill>
            </a:endParaRPr>
          </a:p>
        </p:txBody>
      </p:sp>
      <p:sp>
        <p:nvSpPr>
          <p:cNvPr id="3080" name="Rectangle 8">
            <a:extLst>
              <a:ext uri="{FF2B5EF4-FFF2-40B4-BE49-F238E27FC236}">
                <a16:creationId xmlns:a16="http://schemas.microsoft.com/office/drawing/2014/main" id="{C8F4DD8E-1589-4A99-9DF6-916E353D92C5}"/>
              </a:ext>
            </a:extLst>
          </p:cNvPr>
          <p:cNvSpPr>
            <a:spLocks noChangeArrowheads="1"/>
          </p:cNvSpPr>
          <p:nvPr/>
        </p:nvSpPr>
        <p:spPr bwMode="gray">
          <a:xfrm>
            <a:off x="442914" y="1781175"/>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1800">
              <a:solidFill>
                <a:srgbClr val="000000"/>
              </a:solidFill>
            </a:endParaRPr>
          </a:p>
        </p:txBody>
      </p:sp>
      <p:sp>
        <p:nvSpPr>
          <p:cNvPr id="2057" name="Rectangle 9">
            <a:extLst>
              <a:ext uri="{FF2B5EF4-FFF2-40B4-BE49-F238E27FC236}">
                <a16:creationId xmlns:a16="http://schemas.microsoft.com/office/drawing/2014/main" id="{A8E93748-C9CC-4451-83FB-0F0B33D70711}"/>
              </a:ext>
            </a:extLst>
          </p:cNvPr>
          <p:cNvSpPr>
            <a:spLocks noGrp="1" noChangeArrowheads="1"/>
          </p:cNvSpPr>
          <p:nvPr>
            <p:ph type="title"/>
          </p:nvPr>
        </p:nvSpPr>
        <p:spPr bwMode="auto">
          <a:xfrm>
            <a:off x="1150939" y="214314"/>
            <a:ext cx="7793037" cy="1462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2058" name="Rectangle 10">
            <a:extLst>
              <a:ext uri="{FF2B5EF4-FFF2-40B4-BE49-F238E27FC236}">
                <a16:creationId xmlns:a16="http://schemas.microsoft.com/office/drawing/2014/main" id="{08236C05-134E-41C4-873F-BA1854F4F459}"/>
              </a:ext>
            </a:extLst>
          </p:cNvPr>
          <p:cNvSpPr>
            <a:spLocks noGrp="1" noChangeArrowheads="1"/>
          </p:cNvSpPr>
          <p:nvPr>
            <p:ph type="body" idx="1"/>
          </p:nvPr>
        </p:nvSpPr>
        <p:spPr bwMode="auto">
          <a:xfrm>
            <a:off x="1182688" y="2017713"/>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155" name="Rectangle 11">
            <a:extLst>
              <a:ext uri="{FF2B5EF4-FFF2-40B4-BE49-F238E27FC236}">
                <a16:creationId xmlns:a16="http://schemas.microsoft.com/office/drawing/2014/main" id="{08558A61-5169-455A-AF08-DDDBA68D41C8}"/>
              </a:ext>
            </a:extLst>
          </p:cNvPr>
          <p:cNvSpPr>
            <a:spLocks noGrp="1" noChangeArrowheads="1"/>
          </p:cNvSpPr>
          <p:nvPr>
            <p:ph type="dt" sz="half" idx="2"/>
          </p:nvPr>
        </p:nvSpPr>
        <p:spPr bwMode="auto">
          <a:xfrm>
            <a:off x="1162050" y="6243638"/>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spcBef>
                <a:spcPct val="0"/>
              </a:spcBef>
              <a:buClrTx/>
              <a:buSzTx/>
              <a:buFontTx/>
              <a:buNone/>
              <a:defRPr sz="1050">
                <a:solidFill>
                  <a:srgbClr val="000000"/>
                </a:solidFill>
                <a:effectLst/>
                <a:latin typeface="Tahoma" pitchFamily="34" charset="0"/>
              </a:defRPr>
            </a:lvl1pPr>
          </a:lstStyle>
          <a:p>
            <a:pPr>
              <a:defRPr/>
            </a:pPr>
            <a:endParaRPr lang="en-US"/>
          </a:p>
        </p:txBody>
      </p:sp>
      <p:sp>
        <p:nvSpPr>
          <p:cNvPr id="6156" name="Rectangle 12">
            <a:extLst>
              <a:ext uri="{FF2B5EF4-FFF2-40B4-BE49-F238E27FC236}">
                <a16:creationId xmlns:a16="http://schemas.microsoft.com/office/drawing/2014/main" id="{BDA54B76-B0D2-466D-A2AD-E3FA8E07EC64}"/>
              </a:ext>
            </a:extLst>
          </p:cNvPr>
          <p:cNvSpPr>
            <a:spLocks noGrp="1" noChangeArrowheads="1"/>
          </p:cNvSpPr>
          <p:nvPr>
            <p:ph type="ftr" sz="quarter" idx="3"/>
          </p:nvPr>
        </p:nvSpPr>
        <p:spPr bwMode="auto">
          <a:xfrm>
            <a:off x="3657600" y="6243638"/>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spcBef>
                <a:spcPct val="0"/>
              </a:spcBef>
              <a:buClrTx/>
              <a:buSzTx/>
              <a:buFontTx/>
              <a:buNone/>
              <a:defRPr sz="1050">
                <a:solidFill>
                  <a:srgbClr val="000000"/>
                </a:solidFill>
                <a:effectLst/>
                <a:latin typeface="Tahoma" pitchFamily="34" charset="0"/>
              </a:defRPr>
            </a:lvl1pPr>
          </a:lstStyle>
          <a:p>
            <a:pPr>
              <a:defRPr/>
            </a:pPr>
            <a:endParaRPr lang="en-US"/>
          </a:p>
        </p:txBody>
      </p:sp>
      <p:sp>
        <p:nvSpPr>
          <p:cNvPr id="6157" name="Rectangle 13">
            <a:extLst>
              <a:ext uri="{FF2B5EF4-FFF2-40B4-BE49-F238E27FC236}">
                <a16:creationId xmlns:a16="http://schemas.microsoft.com/office/drawing/2014/main" id="{B37AA6E8-18A0-4D55-96F7-57A0C3293FCC}"/>
              </a:ext>
            </a:extLst>
          </p:cNvPr>
          <p:cNvSpPr>
            <a:spLocks noGrp="1" noChangeArrowheads="1"/>
          </p:cNvSpPr>
          <p:nvPr>
            <p:ph type="sldNum" sz="quarter" idx="4"/>
          </p:nvPr>
        </p:nvSpPr>
        <p:spPr bwMode="auto">
          <a:xfrm>
            <a:off x="7042150" y="6243638"/>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spcBef>
                <a:spcPct val="0"/>
              </a:spcBef>
              <a:buClrTx/>
              <a:buSzTx/>
              <a:buFontTx/>
              <a:buNone/>
              <a:defRPr sz="1050">
                <a:solidFill>
                  <a:srgbClr val="000000"/>
                </a:solidFill>
                <a:effectLst/>
                <a:latin typeface="Tahoma" pitchFamily="34" charset="0"/>
              </a:defRPr>
            </a:lvl1pPr>
          </a:lstStyle>
          <a:p>
            <a:pPr>
              <a:defRPr/>
            </a:pPr>
            <a:fld id="{922FE2AA-46EA-446A-9514-DC66B45B6566}" type="slidenum">
              <a:rPr lang="en-US"/>
              <a:pPr>
                <a:defRPr/>
              </a:pPr>
              <a:t>‹#›</a:t>
            </a:fld>
            <a:endParaRPr lang="en-US"/>
          </a:p>
        </p:txBody>
      </p:sp>
    </p:spTree>
    <p:extLst>
      <p:ext uri="{BB962C8B-B14F-4D97-AF65-F5344CB8AC3E}">
        <p14:creationId xmlns:p14="http://schemas.microsoft.com/office/powerpoint/2010/main" val="3548251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med">
    <p:fade/>
  </p:transition>
  <p:txStyles>
    <p:titleStyle>
      <a:lvl1pPr algn="l" rtl="0" eaLnBrk="0" fontAlgn="base" hangingPunct="0">
        <a:spcBef>
          <a:spcPct val="0"/>
        </a:spcBef>
        <a:spcAft>
          <a:spcPct val="0"/>
        </a:spcAft>
        <a:defRPr sz="3300">
          <a:solidFill>
            <a:schemeClr val="tx2"/>
          </a:solidFill>
          <a:latin typeface="+mj-lt"/>
          <a:ea typeface="+mj-ea"/>
          <a:cs typeface="+mj-cs"/>
        </a:defRPr>
      </a:lvl1pPr>
      <a:lvl2pPr algn="l" rtl="0" eaLnBrk="0" fontAlgn="base" hangingPunct="0">
        <a:spcBef>
          <a:spcPct val="0"/>
        </a:spcBef>
        <a:spcAft>
          <a:spcPct val="0"/>
        </a:spcAft>
        <a:defRPr sz="3300">
          <a:solidFill>
            <a:schemeClr val="tx2"/>
          </a:solidFill>
          <a:latin typeface="Tahoma" pitchFamily="34" charset="0"/>
        </a:defRPr>
      </a:lvl2pPr>
      <a:lvl3pPr algn="l" rtl="0" eaLnBrk="0" fontAlgn="base" hangingPunct="0">
        <a:spcBef>
          <a:spcPct val="0"/>
        </a:spcBef>
        <a:spcAft>
          <a:spcPct val="0"/>
        </a:spcAft>
        <a:defRPr sz="3300">
          <a:solidFill>
            <a:schemeClr val="tx2"/>
          </a:solidFill>
          <a:latin typeface="Tahoma" pitchFamily="34" charset="0"/>
        </a:defRPr>
      </a:lvl3pPr>
      <a:lvl4pPr algn="l" rtl="0" eaLnBrk="0" fontAlgn="base" hangingPunct="0">
        <a:spcBef>
          <a:spcPct val="0"/>
        </a:spcBef>
        <a:spcAft>
          <a:spcPct val="0"/>
        </a:spcAft>
        <a:defRPr sz="3300">
          <a:solidFill>
            <a:schemeClr val="tx2"/>
          </a:solidFill>
          <a:latin typeface="Tahoma" pitchFamily="34" charset="0"/>
        </a:defRPr>
      </a:lvl4pPr>
      <a:lvl5pPr algn="l" rtl="0" eaLnBrk="0" fontAlgn="base" hangingPunct="0">
        <a:spcBef>
          <a:spcPct val="0"/>
        </a:spcBef>
        <a:spcAft>
          <a:spcPct val="0"/>
        </a:spcAft>
        <a:defRPr sz="3300">
          <a:solidFill>
            <a:schemeClr val="tx2"/>
          </a:solidFill>
          <a:latin typeface="Tahoma" pitchFamily="34" charset="0"/>
        </a:defRPr>
      </a:lvl5pPr>
      <a:lvl6pPr marL="342900" algn="l" rtl="0" fontAlgn="base">
        <a:spcBef>
          <a:spcPct val="0"/>
        </a:spcBef>
        <a:spcAft>
          <a:spcPct val="0"/>
        </a:spcAft>
        <a:defRPr sz="3300">
          <a:solidFill>
            <a:schemeClr val="tx2"/>
          </a:solidFill>
          <a:latin typeface="Tahoma" pitchFamily="34" charset="0"/>
        </a:defRPr>
      </a:lvl6pPr>
      <a:lvl7pPr marL="685800" algn="l" rtl="0" fontAlgn="base">
        <a:spcBef>
          <a:spcPct val="0"/>
        </a:spcBef>
        <a:spcAft>
          <a:spcPct val="0"/>
        </a:spcAft>
        <a:defRPr sz="3300">
          <a:solidFill>
            <a:schemeClr val="tx2"/>
          </a:solidFill>
          <a:latin typeface="Tahoma" pitchFamily="34" charset="0"/>
        </a:defRPr>
      </a:lvl7pPr>
      <a:lvl8pPr marL="1028700" algn="l" rtl="0" fontAlgn="base">
        <a:spcBef>
          <a:spcPct val="0"/>
        </a:spcBef>
        <a:spcAft>
          <a:spcPct val="0"/>
        </a:spcAft>
        <a:defRPr sz="3300">
          <a:solidFill>
            <a:schemeClr val="tx2"/>
          </a:solidFill>
          <a:latin typeface="Tahoma" pitchFamily="34" charset="0"/>
        </a:defRPr>
      </a:lvl8pPr>
      <a:lvl9pPr marL="1371600" algn="l" rtl="0" fontAlgn="base">
        <a:spcBef>
          <a:spcPct val="0"/>
        </a:spcBef>
        <a:spcAft>
          <a:spcPct val="0"/>
        </a:spcAft>
        <a:defRPr sz="3300">
          <a:solidFill>
            <a:schemeClr val="tx2"/>
          </a:solidFill>
          <a:latin typeface="Tahoma" pitchFamily="34" charset="0"/>
        </a:defRPr>
      </a:lvl9pPr>
    </p:titleStyle>
    <p:bodyStyle>
      <a:lvl1pPr marL="257175" indent="-257175" algn="l" rtl="0" eaLnBrk="0" fontAlgn="base" hangingPunct="0">
        <a:spcBef>
          <a:spcPct val="20000"/>
        </a:spcBef>
        <a:spcAft>
          <a:spcPct val="0"/>
        </a:spcAft>
        <a:buClr>
          <a:schemeClr val="folHlink"/>
        </a:buClr>
        <a:buSzPct val="60000"/>
        <a:buFont typeface="Wingdings" panose="05000000000000000000" pitchFamily="2" charset="2"/>
        <a:buChar char="n"/>
        <a:defRPr sz="2400">
          <a:solidFill>
            <a:schemeClr val="tx1"/>
          </a:solidFill>
          <a:latin typeface="+mn-lt"/>
          <a:ea typeface="+mn-ea"/>
          <a:cs typeface="+mn-cs"/>
        </a:defRPr>
      </a:lvl1pPr>
      <a:lvl2pPr marL="557213" indent="-214313" algn="l" rtl="0" eaLnBrk="0" fontAlgn="base" hangingPunct="0">
        <a:spcBef>
          <a:spcPct val="20000"/>
        </a:spcBef>
        <a:spcAft>
          <a:spcPct val="0"/>
        </a:spcAft>
        <a:buClr>
          <a:schemeClr val="hlink"/>
        </a:buClr>
        <a:buSzPct val="55000"/>
        <a:buFont typeface="Wingdings" panose="05000000000000000000" pitchFamily="2" charset="2"/>
        <a:buChar char="n"/>
        <a:defRPr sz="2100">
          <a:solidFill>
            <a:schemeClr val="tx1"/>
          </a:solidFill>
          <a:latin typeface="+mn-lt"/>
        </a:defRPr>
      </a:lvl2pPr>
      <a:lvl3pPr marL="857250" indent="-171450" algn="l" rtl="0" eaLnBrk="0" fontAlgn="base" hangingPunct="0">
        <a:spcBef>
          <a:spcPct val="20000"/>
        </a:spcBef>
        <a:spcAft>
          <a:spcPct val="0"/>
        </a:spcAft>
        <a:buClr>
          <a:schemeClr val="folHlink"/>
        </a:buClr>
        <a:buSzPct val="50000"/>
        <a:buFont typeface="Wingdings" panose="05000000000000000000" pitchFamily="2" charset="2"/>
        <a:buChar char="n"/>
        <a:defRPr sz="1800">
          <a:solidFill>
            <a:schemeClr val="tx1"/>
          </a:solidFill>
          <a:latin typeface="+mn-lt"/>
        </a:defRPr>
      </a:lvl3pPr>
      <a:lvl4pPr marL="1200150" indent="-171450" algn="l" rtl="0" eaLnBrk="0" fontAlgn="base" hangingPunct="0">
        <a:spcBef>
          <a:spcPct val="20000"/>
        </a:spcBef>
        <a:spcAft>
          <a:spcPct val="0"/>
        </a:spcAft>
        <a:buClr>
          <a:schemeClr val="accent2"/>
        </a:buClr>
        <a:buSzPct val="55000"/>
        <a:buFont typeface="Wingdings" panose="05000000000000000000" pitchFamily="2" charset="2"/>
        <a:buChar char="n"/>
        <a:defRPr sz="1500">
          <a:solidFill>
            <a:schemeClr val="tx1"/>
          </a:solidFill>
          <a:latin typeface="+mn-lt"/>
        </a:defRPr>
      </a:lvl4pPr>
      <a:lvl5pPr marL="1543050" indent="-171450" algn="l" rtl="0" eaLnBrk="0" fontAlgn="base" hangingPunct="0">
        <a:spcBef>
          <a:spcPct val="20000"/>
        </a:spcBef>
        <a:spcAft>
          <a:spcPct val="0"/>
        </a:spcAft>
        <a:buClr>
          <a:schemeClr val="accent1"/>
        </a:buClr>
        <a:buSzPct val="50000"/>
        <a:buFont typeface="Wingdings" panose="05000000000000000000" pitchFamily="2" charset="2"/>
        <a:buChar char="n"/>
        <a:defRPr sz="1500">
          <a:solidFill>
            <a:schemeClr val="tx1"/>
          </a:solidFill>
          <a:latin typeface="+mn-lt"/>
        </a:defRPr>
      </a:lvl5pPr>
      <a:lvl6pPr marL="1885950" indent="-171450" algn="l" rtl="0" fontAlgn="base">
        <a:spcBef>
          <a:spcPct val="20000"/>
        </a:spcBef>
        <a:spcAft>
          <a:spcPct val="0"/>
        </a:spcAft>
        <a:buClr>
          <a:schemeClr val="accent1"/>
        </a:buClr>
        <a:buSzPct val="50000"/>
        <a:buFont typeface="Wingdings" pitchFamily="2" charset="2"/>
        <a:buChar char="n"/>
        <a:defRPr sz="1500">
          <a:solidFill>
            <a:schemeClr val="tx1"/>
          </a:solidFill>
          <a:latin typeface="+mn-lt"/>
        </a:defRPr>
      </a:lvl6pPr>
      <a:lvl7pPr marL="2228850" indent="-171450" algn="l" rtl="0" fontAlgn="base">
        <a:spcBef>
          <a:spcPct val="20000"/>
        </a:spcBef>
        <a:spcAft>
          <a:spcPct val="0"/>
        </a:spcAft>
        <a:buClr>
          <a:schemeClr val="accent1"/>
        </a:buClr>
        <a:buSzPct val="50000"/>
        <a:buFont typeface="Wingdings" pitchFamily="2" charset="2"/>
        <a:buChar char="n"/>
        <a:defRPr sz="1500">
          <a:solidFill>
            <a:schemeClr val="tx1"/>
          </a:solidFill>
          <a:latin typeface="+mn-lt"/>
        </a:defRPr>
      </a:lvl7pPr>
      <a:lvl8pPr marL="2571750" indent="-171450" algn="l" rtl="0" fontAlgn="base">
        <a:spcBef>
          <a:spcPct val="20000"/>
        </a:spcBef>
        <a:spcAft>
          <a:spcPct val="0"/>
        </a:spcAft>
        <a:buClr>
          <a:schemeClr val="accent1"/>
        </a:buClr>
        <a:buSzPct val="50000"/>
        <a:buFont typeface="Wingdings" pitchFamily="2" charset="2"/>
        <a:buChar char="n"/>
        <a:defRPr sz="1500">
          <a:solidFill>
            <a:schemeClr val="tx1"/>
          </a:solidFill>
          <a:latin typeface="+mn-lt"/>
        </a:defRPr>
      </a:lvl8pPr>
      <a:lvl9pPr marL="2914650" indent="-171450" algn="l" rtl="0" fontAlgn="base">
        <a:spcBef>
          <a:spcPct val="20000"/>
        </a:spcBef>
        <a:spcAft>
          <a:spcPct val="0"/>
        </a:spcAft>
        <a:buClr>
          <a:schemeClr val="accent1"/>
        </a:buClr>
        <a:buSzPct val="50000"/>
        <a:buFont typeface="Wingdings" pitchFamily="2" charset="2"/>
        <a:buChar char="n"/>
        <a:defRPr sz="15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connellandassoc.com/" TargetMode="External"/><Relationship Id="rId2" Type="http://schemas.openxmlformats.org/officeDocument/2006/relationships/hyperlink" Target="mailto:james@connellandassoc.com" TargetMode="External"/><Relationship Id="rId1" Type="http://schemas.openxmlformats.org/officeDocument/2006/relationships/slideLayout" Target="../slideLayouts/slideLayout1.xml"/><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3" Type="http://schemas.openxmlformats.org/officeDocument/2006/relationships/image" Target="../media/image2.tmp"/><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6.jpg"/><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eg"/><Relationship Id="rId7" Type="http://schemas.openxmlformats.org/officeDocument/2006/relationships/image" Target="../media/image11.png"/><Relationship Id="rId12" Type="http://schemas.openxmlformats.org/officeDocument/2006/relationships/image" Target="../media/image16.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0.jpeg"/><Relationship Id="rId11" Type="http://schemas.openxmlformats.org/officeDocument/2006/relationships/image" Target="../media/image15.jpeg"/><Relationship Id="rId5" Type="http://schemas.openxmlformats.org/officeDocument/2006/relationships/image" Target="../media/image9.jpeg"/><Relationship Id="rId10" Type="http://schemas.openxmlformats.org/officeDocument/2006/relationships/image" Target="../media/image14.jpeg"/><Relationship Id="rId4" Type="http://schemas.openxmlformats.org/officeDocument/2006/relationships/image" Target="../media/image8.jpeg"/><Relationship Id="rId9" Type="http://schemas.openxmlformats.org/officeDocument/2006/relationships/image" Target="../media/image13.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18.jp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20.jpg"/></Relationships>
</file>

<file path=ppt/slides/_rels/slide8.xml.rels><?xml version="1.0" encoding="UTF-8" standalone="yes"?>
<Relationships xmlns="http://schemas.openxmlformats.org/package/2006/relationships"><Relationship Id="rId2" Type="http://schemas.openxmlformats.org/officeDocument/2006/relationships/image" Target="../media/image21.tmp"/><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4.tmp"/><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8.tmp"/><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9.jpg"/><Relationship Id="rId1" Type="http://schemas.openxmlformats.org/officeDocument/2006/relationships/slideLayout" Target="../slideLayouts/slideLayout2.xml"/><Relationship Id="rId5" Type="http://schemas.openxmlformats.org/officeDocument/2006/relationships/image" Target="../media/image31.jpg"/><Relationship Id="rId4" Type="http://schemas.openxmlformats.org/officeDocument/2006/relationships/image" Target="../media/image30.jpg"/></Relationships>
</file>

<file path=ppt/slides/_rels/slide19.xml.rels><?xml version="1.0" encoding="UTF-8" standalone="yes"?>
<Relationships xmlns="http://schemas.openxmlformats.org/package/2006/relationships"><Relationship Id="rId2" Type="http://schemas.openxmlformats.org/officeDocument/2006/relationships/image" Target="../media/image32.tmp"/><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3.tmp"/><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0.jpg"/><Relationship Id="rId1" Type="http://schemas.openxmlformats.org/officeDocument/2006/relationships/slideLayout" Target="../slideLayouts/slideLayout2.xml"/><Relationship Id="rId4" Type="http://schemas.openxmlformats.org/officeDocument/2006/relationships/image" Target="../media/image35.jp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6.tmp"/><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7.tmp"/><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38.tmp"/><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42.JPG"/><Relationship Id="rId4" Type="http://schemas.openxmlformats.org/officeDocument/2006/relationships/image" Target="../media/image41.jpg"/></Relationships>
</file>

<file path=ppt/slides/_rels/slide2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45.jpg"/></Relationships>
</file>

<file path=ppt/slides/_rels/slide31.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48.jpeg"/></Relationships>
</file>

<file path=ppt/slides/_rels/slide33.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50.tmp"/><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52.tmp"/><Relationship Id="rId2" Type="http://schemas.openxmlformats.org/officeDocument/2006/relationships/image" Target="../media/image51.jp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53.tmp"/><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image" Target="../media/image55.tmp"/><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57.tmp"/><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60.tmp"/><Relationship Id="rId2" Type="http://schemas.openxmlformats.org/officeDocument/2006/relationships/image" Target="../media/image59.tmp"/><Relationship Id="rId1" Type="http://schemas.openxmlformats.org/officeDocument/2006/relationships/slideLayout" Target="../slideLayouts/slideLayout6.xml"/><Relationship Id="rId4" Type="http://schemas.openxmlformats.org/officeDocument/2006/relationships/image" Target="../media/image61.tmp"/></Relationships>
</file>

<file path=ppt/slides/_rels/slide46.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63.tmp"/><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3">
            <a:extLst>
              <a:ext uri="{FF2B5EF4-FFF2-40B4-BE49-F238E27FC236}">
                <a16:creationId xmlns:a16="http://schemas.microsoft.com/office/drawing/2014/main" id="{0BDE669C-183A-4CDB-92A3-43F3CD1C33EE}"/>
              </a:ext>
            </a:extLst>
          </p:cNvPr>
          <p:cNvSpPr>
            <a:spLocks noGrp="1"/>
          </p:cNvSpPr>
          <p:nvPr>
            <p:ph type="ctrTitle"/>
          </p:nvPr>
        </p:nvSpPr>
        <p:spPr>
          <a:xfrm>
            <a:off x="1202858" y="1899045"/>
            <a:ext cx="6300878" cy="1096566"/>
          </a:xfrm>
        </p:spPr>
        <p:txBody>
          <a:bodyPr/>
          <a:lstStyle/>
          <a:p>
            <a:pPr algn="ctr"/>
            <a:r>
              <a:rPr lang="en-US" altLang="en-US" sz="3200" dirty="0"/>
              <a:t>7 Charitable strategies to increase income and decrease taxes</a:t>
            </a:r>
            <a:endParaRPr lang="en-US" altLang="en-US" sz="2800" dirty="0"/>
          </a:p>
        </p:txBody>
      </p:sp>
      <p:sp>
        <p:nvSpPr>
          <p:cNvPr id="28675" name="Subtitle 4">
            <a:extLst>
              <a:ext uri="{FF2B5EF4-FFF2-40B4-BE49-F238E27FC236}">
                <a16:creationId xmlns:a16="http://schemas.microsoft.com/office/drawing/2014/main" id="{3774CB20-6D42-4E51-B59B-5EB28FB39C68}"/>
              </a:ext>
            </a:extLst>
          </p:cNvPr>
          <p:cNvSpPr>
            <a:spLocks noGrp="1"/>
          </p:cNvSpPr>
          <p:nvPr>
            <p:ph type="subTitle" idx="1"/>
          </p:nvPr>
        </p:nvSpPr>
        <p:spPr>
          <a:xfrm>
            <a:off x="2019300" y="3394472"/>
            <a:ext cx="4800600" cy="1314450"/>
          </a:xfrm>
        </p:spPr>
        <p:txBody>
          <a:bodyPr/>
          <a:lstStyle/>
          <a:p>
            <a:pPr eaLnBrk="1" hangingPunct="1"/>
            <a:r>
              <a:rPr lang="en-US" altLang="en-US" sz="1500" b="1" dirty="0">
                <a:solidFill>
                  <a:srgbClr val="003399"/>
                </a:solidFill>
              </a:rPr>
              <a:t>James E. Connell FAHP, CSA</a:t>
            </a:r>
          </a:p>
          <a:p>
            <a:pPr eaLnBrk="1" hangingPunct="1"/>
            <a:r>
              <a:rPr lang="en-US" altLang="en-US" sz="1500" b="1" i="1" dirty="0">
                <a:solidFill>
                  <a:srgbClr val="003399"/>
                </a:solidFill>
              </a:rPr>
              <a:t>Charitable Estate and Gift Planning Specialists</a:t>
            </a:r>
          </a:p>
          <a:p>
            <a:pPr eaLnBrk="1" hangingPunct="1"/>
            <a:r>
              <a:rPr lang="en-US" altLang="en-US" sz="1500" b="1" i="1" dirty="0">
                <a:solidFill>
                  <a:srgbClr val="003399"/>
                </a:solidFill>
              </a:rPr>
              <a:t>P.O. Box 3335, Pinehurst, NC 28374</a:t>
            </a:r>
          </a:p>
          <a:p>
            <a:pPr eaLnBrk="1" hangingPunct="1"/>
            <a:r>
              <a:rPr lang="en-US" altLang="en-US" sz="1500" b="1" dirty="0">
                <a:solidFill>
                  <a:srgbClr val="003399"/>
                </a:solidFill>
              </a:rPr>
              <a:t>Email:  </a:t>
            </a:r>
            <a:r>
              <a:rPr lang="en-US" altLang="en-US" sz="1500" b="1" i="1" dirty="0">
                <a:solidFill>
                  <a:srgbClr val="003399"/>
                </a:solidFill>
                <a:hlinkClick r:id="rId2"/>
              </a:rPr>
              <a:t>james@connellandassoc.com</a:t>
            </a:r>
            <a:r>
              <a:rPr lang="en-US" altLang="en-US" sz="1500" b="1" i="1" dirty="0">
                <a:solidFill>
                  <a:srgbClr val="003399"/>
                </a:solidFill>
              </a:rPr>
              <a:t> </a:t>
            </a:r>
          </a:p>
          <a:p>
            <a:pPr eaLnBrk="1" hangingPunct="1"/>
            <a:r>
              <a:rPr lang="en-US" altLang="en-US" sz="1500" b="1" dirty="0">
                <a:solidFill>
                  <a:srgbClr val="003399"/>
                </a:solidFill>
              </a:rPr>
              <a:t>Internet:  </a:t>
            </a:r>
            <a:r>
              <a:rPr lang="en-US" altLang="en-US" sz="1500" b="1" i="1" dirty="0">
                <a:solidFill>
                  <a:srgbClr val="003399"/>
                </a:solidFill>
                <a:hlinkClick r:id="rId3"/>
              </a:rPr>
              <a:t>www.connellandassoc.com</a:t>
            </a:r>
            <a:endParaRPr lang="en-US" altLang="en-US" sz="1500" b="1" i="1" dirty="0">
              <a:solidFill>
                <a:srgbClr val="003399"/>
              </a:solidFill>
            </a:endParaRPr>
          </a:p>
          <a:p>
            <a:endParaRPr lang="en-US" altLang="en-US" sz="1800" dirty="0"/>
          </a:p>
        </p:txBody>
      </p:sp>
      <p:sp>
        <p:nvSpPr>
          <p:cNvPr id="2" name="TextBox 1">
            <a:extLst>
              <a:ext uri="{FF2B5EF4-FFF2-40B4-BE49-F238E27FC236}">
                <a16:creationId xmlns:a16="http://schemas.microsoft.com/office/drawing/2014/main" id="{B5235BB9-7038-47F2-85AC-27BA76DC0A47}"/>
              </a:ext>
            </a:extLst>
          </p:cNvPr>
          <p:cNvSpPr txBox="1"/>
          <p:nvPr/>
        </p:nvSpPr>
        <p:spPr>
          <a:xfrm>
            <a:off x="2382442" y="5107783"/>
            <a:ext cx="4613186" cy="646331"/>
          </a:xfrm>
          <a:prstGeom prst="rect">
            <a:avLst/>
          </a:prstGeom>
          <a:noFill/>
        </p:spPr>
        <p:txBody>
          <a:bodyPr wrap="none">
            <a:spAutoFit/>
          </a:bodyPr>
          <a:lstStyle/>
          <a:p>
            <a:pPr eaLnBrk="0" fontAlgn="base" hangingPunct="0">
              <a:spcBef>
                <a:spcPct val="0"/>
              </a:spcBef>
              <a:spcAft>
                <a:spcPct val="0"/>
              </a:spcAft>
              <a:defRPr/>
            </a:pPr>
            <a:r>
              <a:rPr lang="en-US" dirty="0">
                <a:solidFill>
                  <a:srgbClr val="000000"/>
                </a:solidFill>
                <a:latin typeface="Arial" panose="020B0604020202020204" pitchFamily="34" charset="0"/>
                <a:ea typeface="ＭＳ Ｐゴシック" panose="020B0600070205080204" pitchFamily="34" charset="-128"/>
              </a:rPr>
              <a:t>Copy of this presentation available at:</a:t>
            </a:r>
          </a:p>
          <a:p>
            <a:pPr eaLnBrk="0" fontAlgn="base" hangingPunct="0">
              <a:spcBef>
                <a:spcPct val="0"/>
              </a:spcBef>
              <a:spcAft>
                <a:spcPct val="0"/>
              </a:spcAft>
              <a:defRPr/>
            </a:pPr>
            <a:r>
              <a:rPr lang="en-US" b="1" dirty="0">
                <a:solidFill>
                  <a:srgbClr val="333399">
                    <a:lumMod val="60000"/>
                    <a:lumOff val="40000"/>
                  </a:srgbClr>
                </a:solidFill>
                <a:latin typeface="Arial" panose="020B0604020202020204" pitchFamily="34" charset="0"/>
                <a:ea typeface="ＭＳ Ｐゴシック" panose="020B0600070205080204" pitchFamily="34" charset="-128"/>
              </a:rPr>
              <a:t>www.connellandassoc.com/articles.html</a:t>
            </a:r>
          </a:p>
        </p:txBody>
      </p:sp>
      <p:pic>
        <p:nvPicPr>
          <p:cNvPr id="4" name="Picture 3">
            <a:extLst>
              <a:ext uri="{FF2B5EF4-FFF2-40B4-BE49-F238E27FC236}">
                <a16:creationId xmlns:a16="http://schemas.microsoft.com/office/drawing/2014/main" id="{4E7A1C69-F6E9-400C-9BE4-CCD056BDB07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2312" y="125337"/>
            <a:ext cx="2794575" cy="1574277"/>
          </a:xfrm>
          <a:prstGeom prst="rect">
            <a:avLst/>
          </a:prstGeom>
        </p:spPr>
      </p:pic>
    </p:spTree>
    <p:extLst>
      <p:ext uri="{BB962C8B-B14F-4D97-AF65-F5344CB8AC3E}">
        <p14:creationId xmlns:p14="http://schemas.microsoft.com/office/powerpoint/2010/main" val="1936335062"/>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Snoopy and the IRS</a:t>
            </a:r>
          </a:p>
        </p:txBody>
      </p:sp>
      <p:pic>
        <p:nvPicPr>
          <p:cNvPr id="4" name="Picture 3"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241" y="2394409"/>
            <a:ext cx="7409468" cy="3412502"/>
          </a:xfrm>
          <a:prstGeom prst="rect">
            <a:avLst/>
          </a:prstGeom>
        </p:spPr>
      </p:pic>
    </p:spTree>
    <p:extLst>
      <p:ext uri="{BB962C8B-B14F-4D97-AF65-F5344CB8AC3E}">
        <p14:creationId xmlns:p14="http://schemas.microsoft.com/office/powerpoint/2010/main" val="3974687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FB470-7736-4F88-ABA9-960F6D1FD2A3}"/>
              </a:ext>
            </a:extLst>
          </p:cNvPr>
          <p:cNvSpPr>
            <a:spLocks noGrp="1"/>
          </p:cNvSpPr>
          <p:nvPr>
            <p:ph type="title"/>
          </p:nvPr>
        </p:nvSpPr>
        <p:spPr/>
        <p:txBody>
          <a:bodyPr/>
          <a:lstStyle/>
          <a:p>
            <a:r>
              <a:rPr lang="en-US" dirty="0"/>
              <a:t>Quotes for the day</a:t>
            </a:r>
          </a:p>
        </p:txBody>
      </p:sp>
      <p:sp>
        <p:nvSpPr>
          <p:cNvPr id="3" name="Content Placeholder 2">
            <a:extLst>
              <a:ext uri="{FF2B5EF4-FFF2-40B4-BE49-F238E27FC236}">
                <a16:creationId xmlns:a16="http://schemas.microsoft.com/office/drawing/2014/main" id="{5542C232-10A9-439B-92DC-8CB659780B1D}"/>
              </a:ext>
            </a:extLst>
          </p:cNvPr>
          <p:cNvSpPr>
            <a:spLocks noGrp="1"/>
          </p:cNvSpPr>
          <p:nvPr>
            <p:ph idx="1"/>
          </p:nvPr>
        </p:nvSpPr>
        <p:spPr>
          <a:xfrm>
            <a:off x="659876" y="1980006"/>
            <a:ext cx="8361199" cy="4114800"/>
          </a:xfrm>
        </p:spPr>
        <p:txBody>
          <a:bodyPr/>
          <a:lstStyle/>
          <a:p>
            <a:pPr>
              <a:buFont typeface="Wingdings" panose="05000000000000000000" pitchFamily="2" charset="2"/>
              <a:buChar char="Ø"/>
            </a:pPr>
            <a:r>
              <a:rPr lang="en-US" sz="2800" b="1" i="1" dirty="0">
                <a:solidFill>
                  <a:schemeClr val="tx2"/>
                </a:solidFill>
                <a:latin typeface="Helvetica" panose="020B0604020202020204" pitchFamily="34" charset="0"/>
              </a:rPr>
              <a:t>80% of Americans engage in charitable giving each year.</a:t>
            </a:r>
          </a:p>
          <a:p>
            <a:pPr>
              <a:buFont typeface="Wingdings" panose="05000000000000000000" pitchFamily="2" charset="2"/>
              <a:buChar char="Ø"/>
            </a:pPr>
            <a:endParaRPr lang="en-US" sz="1400" b="1" i="1" dirty="0">
              <a:solidFill>
                <a:schemeClr val="tx2"/>
              </a:solidFill>
              <a:latin typeface="Helvetica" panose="020B0604020202020204" pitchFamily="34" charset="0"/>
            </a:endParaRPr>
          </a:p>
          <a:p>
            <a:pPr>
              <a:buFont typeface="Wingdings" panose="05000000000000000000" pitchFamily="2" charset="2"/>
              <a:buChar char="Ø"/>
            </a:pPr>
            <a:r>
              <a:rPr lang="en-US" sz="2800" b="1" i="1" dirty="0">
                <a:solidFill>
                  <a:schemeClr val="tx2"/>
                </a:solidFill>
                <a:latin typeface="Helvetica" panose="020B0604020202020204" pitchFamily="34" charset="0"/>
              </a:rPr>
              <a:t>Wealthy people are not necessarily philanthropists. But philanthropists are usually wealthy</a:t>
            </a:r>
            <a:r>
              <a:rPr lang="en-US" sz="3200" b="1" i="1" dirty="0">
                <a:solidFill>
                  <a:schemeClr val="tx2"/>
                </a:solidFill>
                <a:latin typeface="Helvetica" panose="020B0604020202020204" pitchFamily="34" charset="0"/>
              </a:rPr>
              <a:t>.</a:t>
            </a:r>
          </a:p>
          <a:p>
            <a:pPr marL="0" indent="0">
              <a:buNone/>
            </a:pPr>
            <a:endParaRPr lang="en-US" sz="500" b="1" i="1" dirty="0">
              <a:solidFill>
                <a:schemeClr val="tx2"/>
              </a:solidFill>
              <a:latin typeface="Helvetica" panose="020B0604020202020204" pitchFamily="34" charset="0"/>
            </a:endParaRPr>
          </a:p>
          <a:p>
            <a:pPr>
              <a:buFont typeface="Wingdings" panose="05000000000000000000" pitchFamily="2" charset="2"/>
              <a:buChar char="Ø"/>
            </a:pPr>
            <a:r>
              <a:rPr lang="en-US" sz="2800" b="1" i="1" dirty="0">
                <a:solidFill>
                  <a:srgbClr val="FF0000"/>
                </a:solidFill>
                <a:latin typeface="Helvetica" panose="020B0604020202020204" pitchFamily="34" charset="0"/>
              </a:rPr>
              <a:t>Which charity is part of your life story?</a:t>
            </a:r>
            <a:endParaRPr lang="en-US" sz="2800" i="1" dirty="0">
              <a:solidFill>
                <a:srgbClr val="FF0000"/>
              </a:solidFill>
            </a:endParaRPr>
          </a:p>
        </p:txBody>
      </p:sp>
      <p:pic>
        <p:nvPicPr>
          <p:cNvPr id="4" name="Picture 14" descr="Senior 11">
            <a:extLst>
              <a:ext uri="{FF2B5EF4-FFF2-40B4-BE49-F238E27FC236}">
                <a16:creationId xmlns:a16="http://schemas.microsoft.com/office/drawing/2014/main" id="{CB0BB065-B385-447C-BB8B-AC3545B09A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84707" y="282252"/>
            <a:ext cx="1829356" cy="139414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2" descr="senior1">
            <a:extLst>
              <a:ext uri="{FF2B5EF4-FFF2-40B4-BE49-F238E27FC236}">
                <a16:creationId xmlns:a16="http://schemas.microsoft.com/office/drawing/2014/main" id="{CE816571-64A9-49BB-9F21-B7D8695E31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782937"/>
            <a:ext cx="1718685" cy="107506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E54E0CDE-6B2A-4044-8ECA-2D784D0370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96446" y="5388382"/>
            <a:ext cx="2117617" cy="1412848"/>
          </a:xfrm>
          <a:prstGeom prst="rect">
            <a:avLst/>
          </a:prstGeom>
        </p:spPr>
      </p:pic>
      <p:pic>
        <p:nvPicPr>
          <p:cNvPr id="9" name="Picture 8">
            <a:extLst>
              <a:ext uri="{FF2B5EF4-FFF2-40B4-BE49-F238E27FC236}">
                <a16:creationId xmlns:a16="http://schemas.microsoft.com/office/drawing/2014/main" id="{7C14059B-6340-4144-8ECE-750E05F6411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84768" y="5648325"/>
            <a:ext cx="1619250" cy="1209675"/>
          </a:xfrm>
          <a:prstGeom prst="rect">
            <a:avLst/>
          </a:prstGeom>
        </p:spPr>
      </p:pic>
    </p:spTree>
    <p:extLst>
      <p:ext uri="{BB962C8B-B14F-4D97-AF65-F5344CB8AC3E}">
        <p14:creationId xmlns:p14="http://schemas.microsoft.com/office/powerpoint/2010/main" val="2837920390"/>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9650" name="Rectangle 2">
            <a:extLst>
              <a:ext uri="{FF2B5EF4-FFF2-40B4-BE49-F238E27FC236}">
                <a16:creationId xmlns:a16="http://schemas.microsoft.com/office/drawing/2014/main" id="{19581C78-D4B9-4A64-AB11-975B651DE228}"/>
              </a:ext>
            </a:extLst>
          </p:cNvPr>
          <p:cNvSpPr>
            <a:spLocks noChangeArrowheads="1"/>
          </p:cNvSpPr>
          <p:nvPr/>
        </p:nvSpPr>
        <p:spPr bwMode="auto">
          <a:xfrm>
            <a:off x="1647825" y="3738563"/>
            <a:ext cx="6400800" cy="1752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342900" indent="-342900" algn="ctr">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defRPr>
            </a:lvl1pPr>
            <a:lvl2pPr marL="742950" indent="-285750" algn="ctr">
              <a:spcBef>
                <a:spcPct val="20000"/>
              </a:spcBef>
              <a:buClr>
                <a:schemeClr val="hlink"/>
              </a:buClr>
              <a:buSzPct val="55000"/>
              <a:buFont typeface="Wingdings" panose="05000000000000000000" pitchFamily="2" charset="2"/>
              <a:defRPr sz="2800">
                <a:solidFill>
                  <a:schemeClr val="tx1"/>
                </a:solidFill>
                <a:latin typeface="Tahoma" panose="020B0604030504040204" pitchFamily="34" charset="0"/>
              </a:defRPr>
            </a:lvl2pPr>
            <a:lvl3pPr marL="1143000" indent="-228600" algn="ctr">
              <a:spcBef>
                <a:spcPct val="20000"/>
              </a:spcBef>
              <a:buClr>
                <a:schemeClr val="folHlink"/>
              </a:buClr>
              <a:buSzPct val="50000"/>
              <a:buFont typeface="Wingdings" panose="05000000000000000000" pitchFamily="2" charset="2"/>
              <a:defRPr sz="2400">
                <a:solidFill>
                  <a:schemeClr val="tx1"/>
                </a:solidFill>
                <a:latin typeface="Tahoma" panose="020B0604030504040204" pitchFamily="34" charset="0"/>
              </a:defRPr>
            </a:lvl3pPr>
            <a:lvl4pPr marL="1600200" indent="-228600" algn="ctr">
              <a:spcBef>
                <a:spcPct val="20000"/>
              </a:spcBef>
              <a:buClr>
                <a:schemeClr val="accent2"/>
              </a:buClr>
              <a:buSzPct val="55000"/>
              <a:buFont typeface="Wingdings" panose="05000000000000000000" pitchFamily="2" charset="2"/>
              <a:defRPr sz="2000">
                <a:solidFill>
                  <a:schemeClr val="tx1"/>
                </a:solidFill>
                <a:latin typeface="Tahoma" panose="020B0604030504040204" pitchFamily="34" charset="0"/>
              </a:defRPr>
            </a:lvl4pPr>
            <a:lvl5pPr marL="2057400" indent="-228600" algn="ctr">
              <a:spcBef>
                <a:spcPct val="20000"/>
              </a:spcBef>
              <a:buClr>
                <a:schemeClr val="accent1"/>
              </a:buClr>
              <a:buSzPct val="50000"/>
              <a:buFont typeface="Wingdings" panose="05000000000000000000" pitchFamily="2" charset="2"/>
              <a:defRPr sz="2000">
                <a:solidFill>
                  <a:schemeClr val="tx1"/>
                </a:solidFill>
                <a:latin typeface="Tahoma" panose="020B0604030504040204" pitchFamily="34" charset="0"/>
              </a:defRPr>
            </a:lvl5pPr>
            <a:lvl6pPr marL="2514600" indent="-228600" algn="ctr" fontAlgn="base">
              <a:spcBef>
                <a:spcPct val="20000"/>
              </a:spcBef>
              <a:spcAft>
                <a:spcPct val="0"/>
              </a:spcAft>
              <a:buClr>
                <a:schemeClr val="accent1"/>
              </a:buClr>
              <a:buSzPct val="50000"/>
              <a:buFont typeface="Wingdings" panose="05000000000000000000" pitchFamily="2" charset="2"/>
              <a:defRPr sz="2000">
                <a:solidFill>
                  <a:schemeClr val="tx1"/>
                </a:solidFill>
                <a:latin typeface="Tahoma" panose="020B0604030504040204" pitchFamily="34" charset="0"/>
              </a:defRPr>
            </a:lvl6pPr>
            <a:lvl7pPr marL="2971800" indent="-228600" algn="ctr" fontAlgn="base">
              <a:spcBef>
                <a:spcPct val="20000"/>
              </a:spcBef>
              <a:spcAft>
                <a:spcPct val="0"/>
              </a:spcAft>
              <a:buClr>
                <a:schemeClr val="accent1"/>
              </a:buClr>
              <a:buSzPct val="50000"/>
              <a:buFont typeface="Wingdings" panose="05000000000000000000" pitchFamily="2" charset="2"/>
              <a:defRPr sz="2000">
                <a:solidFill>
                  <a:schemeClr val="tx1"/>
                </a:solidFill>
                <a:latin typeface="Tahoma" panose="020B0604030504040204" pitchFamily="34" charset="0"/>
              </a:defRPr>
            </a:lvl7pPr>
            <a:lvl8pPr marL="3429000" indent="-228600" algn="ctr" fontAlgn="base">
              <a:spcBef>
                <a:spcPct val="20000"/>
              </a:spcBef>
              <a:spcAft>
                <a:spcPct val="0"/>
              </a:spcAft>
              <a:buClr>
                <a:schemeClr val="accent1"/>
              </a:buClr>
              <a:buSzPct val="50000"/>
              <a:buFont typeface="Wingdings" panose="05000000000000000000" pitchFamily="2" charset="2"/>
              <a:defRPr sz="2000">
                <a:solidFill>
                  <a:schemeClr val="tx1"/>
                </a:solidFill>
                <a:latin typeface="Tahoma" panose="020B0604030504040204" pitchFamily="34" charset="0"/>
              </a:defRPr>
            </a:lvl8pPr>
            <a:lvl9pPr marL="3886200" indent="-228600" algn="ctr" fontAlgn="base">
              <a:spcBef>
                <a:spcPct val="20000"/>
              </a:spcBef>
              <a:spcAft>
                <a:spcPct val="0"/>
              </a:spcAft>
              <a:buClr>
                <a:schemeClr val="accent1"/>
              </a:buClr>
              <a:buSzPct val="50000"/>
              <a:buFont typeface="Wingdings" panose="05000000000000000000" pitchFamily="2" charset="2"/>
              <a:defRPr sz="2000">
                <a:solidFill>
                  <a:schemeClr val="tx1"/>
                </a:solidFill>
                <a:latin typeface="Tahoma" panose="020B0604030504040204" pitchFamily="34" charset="0"/>
              </a:defRPr>
            </a:lvl9pPr>
          </a:lstStyle>
          <a:p>
            <a:pPr eaLnBrk="1" hangingPunct="1"/>
            <a:r>
              <a:rPr lang="en-US" altLang="en-US" sz="8000">
                <a:effectLst>
                  <a:outerShdw blurRad="38100" dist="38100" dir="2700000" algn="tl">
                    <a:srgbClr val="C0C0C0"/>
                  </a:outerShdw>
                </a:effectLst>
              </a:rPr>
              <a:t>Your Goals</a:t>
            </a:r>
          </a:p>
        </p:txBody>
      </p:sp>
      <p:pic>
        <p:nvPicPr>
          <p:cNvPr id="539651" name="Picture 3" descr="Dad and Mom and child 1">
            <a:extLst>
              <a:ext uri="{FF2B5EF4-FFF2-40B4-BE49-F238E27FC236}">
                <a16:creationId xmlns:a16="http://schemas.microsoft.com/office/drawing/2014/main" id="{82576873-CAAD-488C-813F-CE1897582C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9488" y="4876800"/>
            <a:ext cx="1712912" cy="1981200"/>
          </a:xfrm>
          <a:prstGeom prst="rect">
            <a:avLst/>
          </a:prstGeom>
          <a:noFill/>
          <a:extLst>
            <a:ext uri="{909E8E84-426E-40DD-AFC4-6F175D3DCCD1}">
              <a14:hiddenFill xmlns:a14="http://schemas.microsoft.com/office/drawing/2010/main">
                <a:solidFill>
                  <a:srgbClr val="FFFFFF"/>
                </a:solidFill>
              </a14:hiddenFill>
            </a:ext>
          </a:extLst>
        </p:spPr>
      </p:pic>
      <p:pic>
        <p:nvPicPr>
          <p:cNvPr id="539652" name="Picture 4" descr="Dad and child">
            <a:extLst>
              <a:ext uri="{FF2B5EF4-FFF2-40B4-BE49-F238E27FC236}">
                <a16:creationId xmlns:a16="http://schemas.microsoft.com/office/drawing/2014/main" id="{D7705BFD-803C-44E8-97DE-729ECAFF62D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7000" y="4876800"/>
            <a:ext cx="1778000" cy="1981200"/>
          </a:xfrm>
          <a:prstGeom prst="rect">
            <a:avLst/>
          </a:prstGeom>
          <a:noFill/>
          <a:extLst>
            <a:ext uri="{909E8E84-426E-40DD-AFC4-6F175D3DCCD1}">
              <a14:hiddenFill xmlns:a14="http://schemas.microsoft.com/office/drawing/2010/main">
                <a:solidFill>
                  <a:srgbClr val="FFFFFF"/>
                </a:solidFill>
              </a14:hiddenFill>
            </a:ext>
          </a:extLst>
        </p:spPr>
      </p:pic>
      <p:pic>
        <p:nvPicPr>
          <p:cNvPr id="539653" name="Picture 5" descr="HappyCouple">
            <a:extLst>
              <a:ext uri="{FF2B5EF4-FFF2-40B4-BE49-F238E27FC236}">
                <a16:creationId xmlns:a16="http://schemas.microsoft.com/office/drawing/2014/main" id="{DC6CDC05-0EE0-4115-8398-47ABA44ED36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19600" y="4876800"/>
            <a:ext cx="2743200" cy="1981200"/>
          </a:xfrm>
          <a:prstGeom prst="rect">
            <a:avLst/>
          </a:prstGeom>
          <a:noFill/>
          <a:extLst>
            <a:ext uri="{909E8E84-426E-40DD-AFC4-6F175D3DCCD1}">
              <a14:hiddenFill xmlns:a14="http://schemas.microsoft.com/office/drawing/2010/main">
                <a:solidFill>
                  <a:srgbClr val="FFFFFF"/>
                </a:solidFill>
              </a14:hiddenFill>
            </a:ext>
          </a:extLst>
        </p:spPr>
      </p:pic>
      <p:pic>
        <p:nvPicPr>
          <p:cNvPr id="539654" name="Picture 6" descr="GivingReceiving">
            <a:extLst>
              <a:ext uri="{FF2B5EF4-FFF2-40B4-BE49-F238E27FC236}">
                <a16:creationId xmlns:a16="http://schemas.microsoft.com/office/drawing/2014/main" id="{F537B84B-F70A-49F1-9D9A-3FC547924DC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72325" y="4889500"/>
            <a:ext cx="1752600" cy="1981200"/>
          </a:xfrm>
          <a:prstGeom prst="rect">
            <a:avLst/>
          </a:prstGeom>
          <a:noFill/>
          <a:extLst>
            <a:ext uri="{909E8E84-426E-40DD-AFC4-6F175D3DCCD1}">
              <a14:hiddenFill xmlns:a14="http://schemas.microsoft.com/office/drawing/2010/main">
                <a:solidFill>
                  <a:srgbClr val="FFFFFF"/>
                </a:solidFill>
              </a14:hiddenFill>
            </a:ext>
          </a:extLst>
        </p:spPr>
      </p:pic>
      <p:pic>
        <p:nvPicPr>
          <p:cNvPr id="539655" name="Picture 7" descr="Pictures of seniors2">
            <a:extLst>
              <a:ext uri="{FF2B5EF4-FFF2-40B4-BE49-F238E27FC236}">
                <a16:creationId xmlns:a16="http://schemas.microsoft.com/office/drawing/2014/main" id="{E6FA61FE-D79B-4CC8-87D6-2F1A255400F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90600" y="2438400"/>
            <a:ext cx="2362200" cy="2476500"/>
          </a:xfrm>
          <a:prstGeom prst="rect">
            <a:avLst/>
          </a:prstGeom>
          <a:noFill/>
          <a:extLst>
            <a:ext uri="{909E8E84-426E-40DD-AFC4-6F175D3DCCD1}">
              <a14:hiddenFill xmlns:a14="http://schemas.microsoft.com/office/drawing/2010/main">
                <a:solidFill>
                  <a:srgbClr val="FFFFFF"/>
                </a:solidFill>
              </a14:hiddenFill>
            </a:ext>
          </a:extLst>
        </p:spPr>
      </p:pic>
      <p:pic>
        <p:nvPicPr>
          <p:cNvPr id="539656" name="Picture 8" descr="GivingGraciously">
            <a:extLst>
              <a:ext uri="{FF2B5EF4-FFF2-40B4-BE49-F238E27FC236}">
                <a16:creationId xmlns:a16="http://schemas.microsoft.com/office/drawing/2014/main" id="{2F032044-4A91-43EF-AB76-9F4F19F096D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90600" y="685800"/>
            <a:ext cx="2362200" cy="1774825"/>
          </a:xfrm>
          <a:prstGeom prst="rect">
            <a:avLst/>
          </a:prstGeom>
          <a:noFill/>
          <a:extLst>
            <a:ext uri="{909E8E84-426E-40DD-AFC4-6F175D3DCCD1}">
              <a14:hiddenFill xmlns:a14="http://schemas.microsoft.com/office/drawing/2010/main">
                <a:solidFill>
                  <a:srgbClr val="FFFFFF"/>
                </a:solidFill>
              </a14:hiddenFill>
            </a:ext>
          </a:extLst>
        </p:spPr>
      </p:pic>
      <p:pic>
        <p:nvPicPr>
          <p:cNvPr id="539657" name="Picture 9" descr="OlderCouple">
            <a:extLst>
              <a:ext uri="{FF2B5EF4-FFF2-40B4-BE49-F238E27FC236}">
                <a16:creationId xmlns:a16="http://schemas.microsoft.com/office/drawing/2014/main" id="{BD4BF668-016A-45D5-8673-54EFE5FA6A5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352800" y="2819400"/>
            <a:ext cx="3352800" cy="2070100"/>
          </a:xfrm>
          <a:prstGeom prst="rect">
            <a:avLst/>
          </a:prstGeom>
          <a:noFill/>
          <a:extLst>
            <a:ext uri="{909E8E84-426E-40DD-AFC4-6F175D3DCCD1}">
              <a14:hiddenFill xmlns:a14="http://schemas.microsoft.com/office/drawing/2010/main">
                <a:solidFill>
                  <a:srgbClr val="FFFFFF"/>
                </a:solidFill>
              </a14:hiddenFill>
            </a:ext>
          </a:extLst>
        </p:spPr>
      </p:pic>
      <p:pic>
        <p:nvPicPr>
          <p:cNvPr id="539658" name="Picture 10" descr="Rita YMCA picture">
            <a:extLst>
              <a:ext uri="{FF2B5EF4-FFF2-40B4-BE49-F238E27FC236}">
                <a16:creationId xmlns:a16="http://schemas.microsoft.com/office/drawing/2014/main" id="{35F10E97-5DE8-42E7-87A4-9E69D1C736F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705600" y="2819400"/>
            <a:ext cx="2209800" cy="2028825"/>
          </a:xfrm>
          <a:prstGeom prst="rect">
            <a:avLst/>
          </a:prstGeom>
          <a:noFill/>
          <a:extLst>
            <a:ext uri="{909E8E84-426E-40DD-AFC4-6F175D3DCCD1}">
              <a14:hiddenFill xmlns:a14="http://schemas.microsoft.com/office/drawing/2010/main">
                <a:solidFill>
                  <a:srgbClr val="FFFFFF"/>
                </a:solidFill>
              </a14:hiddenFill>
            </a:ext>
          </a:extLst>
        </p:spPr>
      </p:pic>
      <p:pic>
        <p:nvPicPr>
          <p:cNvPr id="539659" name="Picture 11" descr="Hospital patient1">
            <a:extLst>
              <a:ext uri="{FF2B5EF4-FFF2-40B4-BE49-F238E27FC236}">
                <a16:creationId xmlns:a16="http://schemas.microsoft.com/office/drawing/2014/main" id="{1D96929C-01DD-41BD-95D9-33AEA6F9043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096000" y="762000"/>
            <a:ext cx="2819400" cy="2057400"/>
          </a:xfrm>
          <a:prstGeom prst="rect">
            <a:avLst/>
          </a:prstGeom>
          <a:noFill/>
          <a:extLst>
            <a:ext uri="{909E8E84-426E-40DD-AFC4-6F175D3DCCD1}">
              <a14:hiddenFill xmlns:a14="http://schemas.microsoft.com/office/drawing/2010/main">
                <a:solidFill>
                  <a:srgbClr val="FFFFFF"/>
                </a:solidFill>
              </a14:hiddenFill>
            </a:ext>
          </a:extLst>
        </p:spPr>
      </p:pic>
      <p:pic>
        <p:nvPicPr>
          <p:cNvPr id="539661" name="Picture 13" descr="senior2">
            <a:extLst>
              <a:ext uri="{FF2B5EF4-FFF2-40B4-BE49-F238E27FC236}">
                <a16:creationId xmlns:a16="http://schemas.microsoft.com/office/drawing/2014/main" id="{65DE007A-8DD2-4EB1-9A77-8581D8C9494E}"/>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363913" y="762000"/>
            <a:ext cx="2732088" cy="1774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642793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9" fill="hold" nodeType="clickEffect">
                                  <p:stCondLst>
                                    <p:cond delay="0"/>
                                  </p:stCondLst>
                                  <p:childTnLst>
                                    <p:set>
                                      <p:cBhvr>
                                        <p:cTn id="6" dur="1" fill="hold">
                                          <p:stCondLst>
                                            <p:cond delay="0"/>
                                          </p:stCondLst>
                                        </p:cTn>
                                        <p:tgtEl>
                                          <p:spTgt spid="539657"/>
                                        </p:tgtEl>
                                        <p:attrNameLst>
                                          <p:attrName>style.visibility</p:attrName>
                                        </p:attrNameLst>
                                      </p:cBhvr>
                                      <p:to>
                                        <p:strVal val="visible"/>
                                      </p:to>
                                    </p:set>
                                    <p:anim calcmode="lin" valueType="num">
                                      <p:cBhvr additive="base">
                                        <p:cTn id="7" dur="500" fill="hold"/>
                                        <p:tgtEl>
                                          <p:spTgt spid="539657"/>
                                        </p:tgtEl>
                                        <p:attrNameLst>
                                          <p:attrName>ppt_x</p:attrName>
                                        </p:attrNameLst>
                                      </p:cBhvr>
                                      <p:tavLst>
                                        <p:tav tm="0">
                                          <p:val>
                                            <p:strVal val="0-#ppt_w/2"/>
                                          </p:val>
                                        </p:tav>
                                        <p:tav tm="100000">
                                          <p:val>
                                            <p:strVal val="#ppt_x"/>
                                          </p:val>
                                        </p:tav>
                                      </p:tavLst>
                                    </p:anim>
                                    <p:anim calcmode="lin" valueType="num">
                                      <p:cBhvr additive="base">
                                        <p:cTn id="8" dur="500" fill="hold"/>
                                        <p:tgtEl>
                                          <p:spTgt spid="539657"/>
                                        </p:tgtEl>
                                        <p:attrNameLst>
                                          <p:attrName>ppt_y</p:attrName>
                                        </p:attrNameLst>
                                      </p:cBhvr>
                                      <p:tavLst>
                                        <p:tav tm="0">
                                          <p:val>
                                            <p:strVal val="0-#ppt_h/2"/>
                                          </p:val>
                                        </p:tav>
                                        <p:tav tm="100000">
                                          <p:val>
                                            <p:strVal val="#ppt_y"/>
                                          </p:val>
                                        </p:tav>
                                      </p:tavLst>
                                    </p:anim>
                                  </p:childTnLst>
                                </p:cTn>
                              </p:par>
                            </p:childTnLst>
                          </p:cTn>
                        </p:par>
                        <p:par>
                          <p:cTn id="9" fill="hold" nodeType="afterGroup">
                            <p:stCondLst>
                              <p:cond delay="500"/>
                            </p:stCondLst>
                            <p:childTnLst>
                              <p:par>
                                <p:cTn id="10" presetID="2" presetClass="entr" presetSubtype="4" fill="hold" nodeType="afterEffect">
                                  <p:stCondLst>
                                    <p:cond delay="0"/>
                                  </p:stCondLst>
                                  <p:childTnLst>
                                    <p:set>
                                      <p:cBhvr>
                                        <p:cTn id="11" dur="1" fill="hold">
                                          <p:stCondLst>
                                            <p:cond delay="0"/>
                                          </p:stCondLst>
                                        </p:cTn>
                                        <p:tgtEl>
                                          <p:spTgt spid="539651"/>
                                        </p:tgtEl>
                                        <p:attrNameLst>
                                          <p:attrName>style.visibility</p:attrName>
                                        </p:attrNameLst>
                                      </p:cBhvr>
                                      <p:to>
                                        <p:strVal val="visible"/>
                                      </p:to>
                                    </p:set>
                                    <p:anim calcmode="lin" valueType="num">
                                      <p:cBhvr additive="base">
                                        <p:cTn id="12" dur="500" fill="hold"/>
                                        <p:tgtEl>
                                          <p:spTgt spid="539651"/>
                                        </p:tgtEl>
                                        <p:attrNameLst>
                                          <p:attrName>ppt_x</p:attrName>
                                        </p:attrNameLst>
                                      </p:cBhvr>
                                      <p:tavLst>
                                        <p:tav tm="0">
                                          <p:val>
                                            <p:strVal val="#ppt_x"/>
                                          </p:val>
                                        </p:tav>
                                        <p:tav tm="100000">
                                          <p:val>
                                            <p:strVal val="#ppt_x"/>
                                          </p:val>
                                        </p:tav>
                                      </p:tavLst>
                                    </p:anim>
                                    <p:anim calcmode="lin" valueType="num">
                                      <p:cBhvr additive="base">
                                        <p:cTn id="13" dur="500" fill="hold"/>
                                        <p:tgtEl>
                                          <p:spTgt spid="539651"/>
                                        </p:tgtEl>
                                        <p:attrNameLst>
                                          <p:attrName>ppt_y</p:attrName>
                                        </p:attrNameLst>
                                      </p:cBhvr>
                                      <p:tavLst>
                                        <p:tav tm="0">
                                          <p:val>
                                            <p:strVal val="1+#ppt_h/2"/>
                                          </p:val>
                                        </p:tav>
                                        <p:tav tm="100000">
                                          <p:val>
                                            <p:strVal val="#ppt_y"/>
                                          </p:val>
                                        </p:tav>
                                      </p:tavLst>
                                    </p:anim>
                                  </p:childTnLst>
                                </p:cTn>
                              </p:par>
                            </p:childTnLst>
                          </p:cTn>
                        </p:par>
                        <p:par>
                          <p:cTn id="14" fill="hold" nodeType="afterGroup">
                            <p:stCondLst>
                              <p:cond delay="1000"/>
                            </p:stCondLst>
                            <p:childTnLst>
                              <p:par>
                                <p:cTn id="15" presetID="2" presetClass="entr" presetSubtype="4" fill="hold" nodeType="afterEffect">
                                  <p:stCondLst>
                                    <p:cond delay="0"/>
                                  </p:stCondLst>
                                  <p:childTnLst>
                                    <p:set>
                                      <p:cBhvr>
                                        <p:cTn id="16" dur="1" fill="hold">
                                          <p:stCondLst>
                                            <p:cond delay="0"/>
                                          </p:stCondLst>
                                        </p:cTn>
                                        <p:tgtEl>
                                          <p:spTgt spid="539652"/>
                                        </p:tgtEl>
                                        <p:attrNameLst>
                                          <p:attrName>style.visibility</p:attrName>
                                        </p:attrNameLst>
                                      </p:cBhvr>
                                      <p:to>
                                        <p:strVal val="visible"/>
                                      </p:to>
                                    </p:set>
                                    <p:anim calcmode="lin" valueType="num">
                                      <p:cBhvr additive="base">
                                        <p:cTn id="17" dur="500" fill="hold"/>
                                        <p:tgtEl>
                                          <p:spTgt spid="539652"/>
                                        </p:tgtEl>
                                        <p:attrNameLst>
                                          <p:attrName>ppt_x</p:attrName>
                                        </p:attrNameLst>
                                      </p:cBhvr>
                                      <p:tavLst>
                                        <p:tav tm="0">
                                          <p:val>
                                            <p:strVal val="#ppt_x"/>
                                          </p:val>
                                        </p:tav>
                                        <p:tav tm="100000">
                                          <p:val>
                                            <p:strVal val="#ppt_x"/>
                                          </p:val>
                                        </p:tav>
                                      </p:tavLst>
                                    </p:anim>
                                    <p:anim calcmode="lin" valueType="num">
                                      <p:cBhvr additive="base">
                                        <p:cTn id="18" dur="500" fill="hold"/>
                                        <p:tgtEl>
                                          <p:spTgt spid="539652"/>
                                        </p:tgtEl>
                                        <p:attrNameLst>
                                          <p:attrName>ppt_y</p:attrName>
                                        </p:attrNameLst>
                                      </p:cBhvr>
                                      <p:tavLst>
                                        <p:tav tm="0">
                                          <p:val>
                                            <p:strVal val="1+#ppt_h/2"/>
                                          </p:val>
                                        </p:tav>
                                        <p:tav tm="100000">
                                          <p:val>
                                            <p:strVal val="#ppt_y"/>
                                          </p:val>
                                        </p:tav>
                                      </p:tavLst>
                                    </p:anim>
                                  </p:childTnLst>
                                </p:cTn>
                              </p:par>
                            </p:childTnLst>
                          </p:cTn>
                        </p:par>
                        <p:par>
                          <p:cTn id="19" fill="hold" nodeType="afterGroup">
                            <p:stCondLst>
                              <p:cond delay="1500"/>
                            </p:stCondLst>
                            <p:childTnLst>
                              <p:par>
                                <p:cTn id="20" presetID="2" presetClass="entr" presetSubtype="4" fill="hold" nodeType="afterEffect">
                                  <p:stCondLst>
                                    <p:cond delay="0"/>
                                  </p:stCondLst>
                                  <p:childTnLst>
                                    <p:set>
                                      <p:cBhvr>
                                        <p:cTn id="21" dur="1" fill="hold">
                                          <p:stCondLst>
                                            <p:cond delay="0"/>
                                          </p:stCondLst>
                                        </p:cTn>
                                        <p:tgtEl>
                                          <p:spTgt spid="539653"/>
                                        </p:tgtEl>
                                        <p:attrNameLst>
                                          <p:attrName>style.visibility</p:attrName>
                                        </p:attrNameLst>
                                      </p:cBhvr>
                                      <p:to>
                                        <p:strVal val="visible"/>
                                      </p:to>
                                    </p:set>
                                    <p:anim calcmode="lin" valueType="num">
                                      <p:cBhvr additive="base">
                                        <p:cTn id="22" dur="500" fill="hold"/>
                                        <p:tgtEl>
                                          <p:spTgt spid="539653"/>
                                        </p:tgtEl>
                                        <p:attrNameLst>
                                          <p:attrName>ppt_x</p:attrName>
                                        </p:attrNameLst>
                                      </p:cBhvr>
                                      <p:tavLst>
                                        <p:tav tm="0">
                                          <p:val>
                                            <p:strVal val="#ppt_x"/>
                                          </p:val>
                                        </p:tav>
                                        <p:tav tm="100000">
                                          <p:val>
                                            <p:strVal val="#ppt_x"/>
                                          </p:val>
                                        </p:tav>
                                      </p:tavLst>
                                    </p:anim>
                                    <p:anim calcmode="lin" valueType="num">
                                      <p:cBhvr additive="base">
                                        <p:cTn id="23" dur="500" fill="hold"/>
                                        <p:tgtEl>
                                          <p:spTgt spid="539653"/>
                                        </p:tgtEl>
                                        <p:attrNameLst>
                                          <p:attrName>ppt_y</p:attrName>
                                        </p:attrNameLst>
                                      </p:cBhvr>
                                      <p:tavLst>
                                        <p:tav tm="0">
                                          <p:val>
                                            <p:strVal val="1+#ppt_h/2"/>
                                          </p:val>
                                        </p:tav>
                                        <p:tav tm="100000">
                                          <p:val>
                                            <p:strVal val="#ppt_y"/>
                                          </p:val>
                                        </p:tav>
                                      </p:tavLst>
                                    </p:anim>
                                  </p:childTnLst>
                                </p:cTn>
                              </p:par>
                            </p:childTnLst>
                          </p:cTn>
                        </p:par>
                        <p:par>
                          <p:cTn id="24" fill="hold" nodeType="afterGroup">
                            <p:stCondLst>
                              <p:cond delay="2000"/>
                            </p:stCondLst>
                            <p:childTnLst>
                              <p:par>
                                <p:cTn id="25" presetID="2" presetClass="entr" presetSubtype="4" fill="hold" nodeType="afterEffect">
                                  <p:stCondLst>
                                    <p:cond delay="0"/>
                                  </p:stCondLst>
                                  <p:childTnLst>
                                    <p:set>
                                      <p:cBhvr>
                                        <p:cTn id="26" dur="1" fill="hold">
                                          <p:stCondLst>
                                            <p:cond delay="0"/>
                                          </p:stCondLst>
                                        </p:cTn>
                                        <p:tgtEl>
                                          <p:spTgt spid="539654"/>
                                        </p:tgtEl>
                                        <p:attrNameLst>
                                          <p:attrName>style.visibility</p:attrName>
                                        </p:attrNameLst>
                                      </p:cBhvr>
                                      <p:to>
                                        <p:strVal val="visible"/>
                                      </p:to>
                                    </p:set>
                                    <p:anim calcmode="lin" valueType="num">
                                      <p:cBhvr additive="base">
                                        <p:cTn id="27" dur="500" fill="hold"/>
                                        <p:tgtEl>
                                          <p:spTgt spid="539654"/>
                                        </p:tgtEl>
                                        <p:attrNameLst>
                                          <p:attrName>ppt_x</p:attrName>
                                        </p:attrNameLst>
                                      </p:cBhvr>
                                      <p:tavLst>
                                        <p:tav tm="0">
                                          <p:val>
                                            <p:strVal val="#ppt_x"/>
                                          </p:val>
                                        </p:tav>
                                        <p:tav tm="100000">
                                          <p:val>
                                            <p:strVal val="#ppt_x"/>
                                          </p:val>
                                        </p:tav>
                                      </p:tavLst>
                                    </p:anim>
                                    <p:anim calcmode="lin" valueType="num">
                                      <p:cBhvr additive="base">
                                        <p:cTn id="28" dur="500" fill="hold"/>
                                        <p:tgtEl>
                                          <p:spTgt spid="539654"/>
                                        </p:tgtEl>
                                        <p:attrNameLst>
                                          <p:attrName>ppt_y</p:attrName>
                                        </p:attrNameLst>
                                      </p:cBhvr>
                                      <p:tavLst>
                                        <p:tav tm="0">
                                          <p:val>
                                            <p:strVal val="1+#ppt_h/2"/>
                                          </p:val>
                                        </p:tav>
                                        <p:tav tm="100000">
                                          <p:val>
                                            <p:strVal val="#ppt_y"/>
                                          </p:val>
                                        </p:tav>
                                      </p:tavLst>
                                    </p:anim>
                                  </p:childTnLst>
                                </p:cTn>
                              </p:par>
                            </p:childTnLst>
                          </p:cTn>
                        </p:par>
                        <p:par>
                          <p:cTn id="29" fill="hold" nodeType="afterGroup">
                            <p:stCondLst>
                              <p:cond delay="2500"/>
                            </p:stCondLst>
                            <p:childTnLst>
                              <p:par>
                                <p:cTn id="30" presetID="2" presetClass="entr" presetSubtype="12" fill="hold" nodeType="afterEffect">
                                  <p:stCondLst>
                                    <p:cond delay="0"/>
                                  </p:stCondLst>
                                  <p:childTnLst>
                                    <p:set>
                                      <p:cBhvr>
                                        <p:cTn id="31" dur="1" fill="hold">
                                          <p:stCondLst>
                                            <p:cond delay="0"/>
                                          </p:stCondLst>
                                        </p:cTn>
                                        <p:tgtEl>
                                          <p:spTgt spid="539655"/>
                                        </p:tgtEl>
                                        <p:attrNameLst>
                                          <p:attrName>style.visibility</p:attrName>
                                        </p:attrNameLst>
                                      </p:cBhvr>
                                      <p:to>
                                        <p:strVal val="visible"/>
                                      </p:to>
                                    </p:set>
                                    <p:anim calcmode="lin" valueType="num">
                                      <p:cBhvr additive="base">
                                        <p:cTn id="32" dur="500" fill="hold"/>
                                        <p:tgtEl>
                                          <p:spTgt spid="539655"/>
                                        </p:tgtEl>
                                        <p:attrNameLst>
                                          <p:attrName>ppt_x</p:attrName>
                                        </p:attrNameLst>
                                      </p:cBhvr>
                                      <p:tavLst>
                                        <p:tav tm="0">
                                          <p:val>
                                            <p:strVal val="0-#ppt_w/2"/>
                                          </p:val>
                                        </p:tav>
                                        <p:tav tm="100000">
                                          <p:val>
                                            <p:strVal val="#ppt_x"/>
                                          </p:val>
                                        </p:tav>
                                      </p:tavLst>
                                    </p:anim>
                                    <p:anim calcmode="lin" valueType="num">
                                      <p:cBhvr additive="base">
                                        <p:cTn id="33" dur="500" fill="hold"/>
                                        <p:tgtEl>
                                          <p:spTgt spid="539655"/>
                                        </p:tgtEl>
                                        <p:attrNameLst>
                                          <p:attrName>ppt_y</p:attrName>
                                        </p:attrNameLst>
                                      </p:cBhvr>
                                      <p:tavLst>
                                        <p:tav tm="0">
                                          <p:val>
                                            <p:strVal val="1+#ppt_h/2"/>
                                          </p:val>
                                        </p:tav>
                                        <p:tav tm="100000">
                                          <p:val>
                                            <p:strVal val="#ppt_y"/>
                                          </p:val>
                                        </p:tav>
                                      </p:tavLst>
                                    </p:anim>
                                  </p:childTnLst>
                                </p:cTn>
                              </p:par>
                            </p:childTnLst>
                          </p:cTn>
                        </p:par>
                        <p:par>
                          <p:cTn id="34" fill="hold" nodeType="afterGroup">
                            <p:stCondLst>
                              <p:cond delay="3000"/>
                            </p:stCondLst>
                            <p:childTnLst>
                              <p:par>
                                <p:cTn id="35" presetID="2" presetClass="entr" presetSubtype="6" fill="hold" nodeType="afterEffect">
                                  <p:stCondLst>
                                    <p:cond delay="0"/>
                                  </p:stCondLst>
                                  <p:childTnLst>
                                    <p:set>
                                      <p:cBhvr>
                                        <p:cTn id="36" dur="1" fill="hold">
                                          <p:stCondLst>
                                            <p:cond delay="0"/>
                                          </p:stCondLst>
                                        </p:cTn>
                                        <p:tgtEl>
                                          <p:spTgt spid="539658"/>
                                        </p:tgtEl>
                                        <p:attrNameLst>
                                          <p:attrName>style.visibility</p:attrName>
                                        </p:attrNameLst>
                                      </p:cBhvr>
                                      <p:to>
                                        <p:strVal val="visible"/>
                                      </p:to>
                                    </p:set>
                                    <p:anim calcmode="lin" valueType="num">
                                      <p:cBhvr additive="base">
                                        <p:cTn id="37" dur="500" fill="hold"/>
                                        <p:tgtEl>
                                          <p:spTgt spid="539658"/>
                                        </p:tgtEl>
                                        <p:attrNameLst>
                                          <p:attrName>ppt_x</p:attrName>
                                        </p:attrNameLst>
                                      </p:cBhvr>
                                      <p:tavLst>
                                        <p:tav tm="0">
                                          <p:val>
                                            <p:strVal val="1+#ppt_w/2"/>
                                          </p:val>
                                        </p:tav>
                                        <p:tav tm="100000">
                                          <p:val>
                                            <p:strVal val="#ppt_x"/>
                                          </p:val>
                                        </p:tav>
                                      </p:tavLst>
                                    </p:anim>
                                    <p:anim calcmode="lin" valueType="num">
                                      <p:cBhvr additive="base">
                                        <p:cTn id="38" dur="500" fill="hold"/>
                                        <p:tgtEl>
                                          <p:spTgt spid="539658"/>
                                        </p:tgtEl>
                                        <p:attrNameLst>
                                          <p:attrName>ppt_y</p:attrName>
                                        </p:attrNameLst>
                                      </p:cBhvr>
                                      <p:tavLst>
                                        <p:tav tm="0">
                                          <p:val>
                                            <p:strVal val="1+#ppt_h/2"/>
                                          </p:val>
                                        </p:tav>
                                        <p:tav tm="100000">
                                          <p:val>
                                            <p:strVal val="#ppt_y"/>
                                          </p:val>
                                        </p:tav>
                                      </p:tavLst>
                                    </p:anim>
                                  </p:childTnLst>
                                </p:cTn>
                              </p:par>
                            </p:childTnLst>
                          </p:cTn>
                        </p:par>
                        <p:par>
                          <p:cTn id="39" fill="hold" nodeType="afterGroup">
                            <p:stCondLst>
                              <p:cond delay="3500"/>
                            </p:stCondLst>
                            <p:childTnLst>
                              <p:par>
                                <p:cTn id="40" presetID="2" presetClass="entr" presetSubtype="1" fill="hold" nodeType="afterEffect">
                                  <p:stCondLst>
                                    <p:cond delay="0"/>
                                  </p:stCondLst>
                                  <p:childTnLst>
                                    <p:set>
                                      <p:cBhvr>
                                        <p:cTn id="41" dur="1" fill="hold">
                                          <p:stCondLst>
                                            <p:cond delay="0"/>
                                          </p:stCondLst>
                                        </p:cTn>
                                        <p:tgtEl>
                                          <p:spTgt spid="539659"/>
                                        </p:tgtEl>
                                        <p:attrNameLst>
                                          <p:attrName>style.visibility</p:attrName>
                                        </p:attrNameLst>
                                      </p:cBhvr>
                                      <p:to>
                                        <p:strVal val="visible"/>
                                      </p:to>
                                    </p:set>
                                    <p:anim calcmode="lin" valueType="num">
                                      <p:cBhvr additive="base">
                                        <p:cTn id="42" dur="500" fill="hold"/>
                                        <p:tgtEl>
                                          <p:spTgt spid="539659"/>
                                        </p:tgtEl>
                                        <p:attrNameLst>
                                          <p:attrName>ppt_x</p:attrName>
                                        </p:attrNameLst>
                                      </p:cBhvr>
                                      <p:tavLst>
                                        <p:tav tm="0">
                                          <p:val>
                                            <p:strVal val="#ppt_x"/>
                                          </p:val>
                                        </p:tav>
                                        <p:tav tm="100000">
                                          <p:val>
                                            <p:strVal val="#ppt_x"/>
                                          </p:val>
                                        </p:tav>
                                      </p:tavLst>
                                    </p:anim>
                                    <p:anim calcmode="lin" valueType="num">
                                      <p:cBhvr additive="base">
                                        <p:cTn id="43" dur="500" fill="hold"/>
                                        <p:tgtEl>
                                          <p:spTgt spid="539659"/>
                                        </p:tgtEl>
                                        <p:attrNameLst>
                                          <p:attrName>ppt_y</p:attrName>
                                        </p:attrNameLst>
                                      </p:cBhvr>
                                      <p:tavLst>
                                        <p:tav tm="0">
                                          <p:val>
                                            <p:strVal val="0-#ppt_h/2"/>
                                          </p:val>
                                        </p:tav>
                                        <p:tav tm="100000">
                                          <p:val>
                                            <p:strVal val="#ppt_y"/>
                                          </p:val>
                                        </p:tav>
                                      </p:tavLst>
                                    </p:anim>
                                  </p:childTnLst>
                                </p:cTn>
                              </p:par>
                            </p:childTnLst>
                          </p:cTn>
                        </p:par>
                        <p:par>
                          <p:cTn id="44" fill="hold" nodeType="afterGroup">
                            <p:stCondLst>
                              <p:cond delay="4000"/>
                            </p:stCondLst>
                            <p:childTnLst>
                              <p:par>
                                <p:cTn id="45" presetID="2" presetClass="entr" presetSubtype="1" fill="hold" nodeType="afterEffect">
                                  <p:stCondLst>
                                    <p:cond delay="0"/>
                                  </p:stCondLst>
                                  <p:childTnLst>
                                    <p:set>
                                      <p:cBhvr>
                                        <p:cTn id="46" dur="1" fill="hold">
                                          <p:stCondLst>
                                            <p:cond delay="0"/>
                                          </p:stCondLst>
                                        </p:cTn>
                                        <p:tgtEl>
                                          <p:spTgt spid="539661"/>
                                        </p:tgtEl>
                                        <p:attrNameLst>
                                          <p:attrName>style.visibility</p:attrName>
                                        </p:attrNameLst>
                                      </p:cBhvr>
                                      <p:to>
                                        <p:strVal val="visible"/>
                                      </p:to>
                                    </p:set>
                                    <p:anim calcmode="lin" valueType="num">
                                      <p:cBhvr additive="base">
                                        <p:cTn id="47" dur="500" fill="hold"/>
                                        <p:tgtEl>
                                          <p:spTgt spid="539661"/>
                                        </p:tgtEl>
                                        <p:attrNameLst>
                                          <p:attrName>ppt_x</p:attrName>
                                        </p:attrNameLst>
                                      </p:cBhvr>
                                      <p:tavLst>
                                        <p:tav tm="0">
                                          <p:val>
                                            <p:strVal val="#ppt_x"/>
                                          </p:val>
                                        </p:tav>
                                        <p:tav tm="100000">
                                          <p:val>
                                            <p:strVal val="#ppt_x"/>
                                          </p:val>
                                        </p:tav>
                                      </p:tavLst>
                                    </p:anim>
                                    <p:anim calcmode="lin" valueType="num">
                                      <p:cBhvr additive="base">
                                        <p:cTn id="48" dur="500" fill="hold"/>
                                        <p:tgtEl>
                                          <p:spTgt spid="539661"/>
                                        </p:tgtEl>
                                        <p:attrNameLst>
                                          <p:attrName>ppt_y</p:attrName>
                                        </p:attrNameLst>
                                      </p:cBhvr>
                                      <p:tavLst>
                                        <p:tav tm="0">
                                          <p:val>
                                            <p:strVal val="0-#ppt_h/2"/>
                                          </p:val>
                                        </p:tav>
                                        <p:tav tm="100000">
                                          <p:val>
                                            <p:strVal val="#ppt_y"/>
                                          </p:val>
                                        </p:tav>
                                      </p:tavLst>
                                    </p:anim>
                                  </p:childTnLst>
                                </p:cTn>
                              </p:par>
                            </p:childTnLst>
                          </p:cTn>
                        </p:par>
                        <p:par>
                          <p:cTn id="49" fill="hold" nodeType="afterGroup">
                            <p:stCondLst>
                              <p:cond delay="4500"/>
                            </p:stCondLst>
                            <p:childTnLst>
                              <p:par>
                                <p:cTn id="50" presetID="2" presetClass="entr" presetSubtype="1" fill="hold" nodeType="afterEffect">
                                  <p:stCondLst>
                                    <p:cond delay="0"/>
                                  </p:stCondLst>
                                  <p:childTnLst>
                                    <p:set>
                                      <p:cBhvr>
                                        <p:cTn id="51" dur="1" fill="hold">
                                          <p:stCondLst>
                                            <p:cond delay="0"/>
                                          </p:stCondLst>
                                        </p:cTn>
                                        <p:tgtEl>
                                          <p:spTgt spid="539656"/>
                                        </p:tgtEl>
                                        <p:attrNameLst>
                                          <p:attrName>style.visibility</p:attrName>
                                        </p:attrNameLst>
                                      </p:cBhvr>
                                      <p:to>
                                        <p:strVal val="visible"/>
                                      </p:to>
                                    </p:set>
                                    <p:anim calcmode="lin" valueType="num">
                                      <p:cBhvr additive="base">
                                        <p:cTn id="52" dur="500" fill="hold"/>
                                        <p:tgtEl>
                                          <p:spTgt spid="539656"/>
                                        </p:tgtEl>
                                        <p:attrNameLst>
                                          <p:attrName>ppt_x</p:attrName>
                                        </p:attrNameLst>
                                      </p:cBhvr>
                                      <p:tavLst>
                                        <p:tav tm="0">
                                          <p:val>
                                            <p:strVal val="#ppt_x"/>
                                          </p:val>
                                        </p:tav>
                                        <p:tav tm="100000">
                                          <p:val>
                                            <p:strVal val="#ppt_x"/>
                                          </p:val>
                                        </p:tav>
                                      </p:tavLst>
                                    </p:anim>
                                    <p:anim calcmode="lin" valueType="num">
                                      <p:cBhvr additive="base">
                                        <p:cTn id="53" dur="500" fill="hold"/>
                                        <p:tgtEl>
                                          <p:spTgt spid="53965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59D98-45C3-4272-B5CF-1B686FFE00B4}"/>
              </a:ext>
            </a:extLst>
          </p:cNvPr>
          <p:cNvSpPr>
            <a:spLocks noGrp="1"/>
          </p:cNvSpPr>
          <p:nvPr>
            <p:ph type="title"/>
          </p:nvPr>
        </p:nvSpPr>
        <p:spPr/>
        <p:txBody>
          <a:bodyPr/>
          <a:lstStyle/>
          <a:p>
            <a:r>
              <a:rPr lang="en-US" dirty="0"/>
              <a:t>Agenda	</a:t>
            </a:r>
          </a:p>
        </p:txBody>
      </p:sp>
      <p:sp>
        <p:nvSpPr>
          <p:cNvPr id="3" name="Content Placeholder 2">
            <a:extLst>
              <a:ext uri="{FF2B5EF4-FFF2-40B4-BE49-F238E27FC236}">
                <a16:creationId xmlns:a16="http://schemas.microsoft.com/office/drawing/2014/main" id="{4A67175E-98D2-46BF-B955-DCDAE3B1BC68}"/>
              </a:ext>
            </a:extLst>
          </p:cNvPr>
          <p:cNvSpPr>
            <a:spLocks noGrp="1"/>
          </p:cNvSpPr>
          <p:nvPr>
            <p:ph idx="1"/>
          </p:nvPr>
        </p:nvSpPr>
        <p:spPr>
          <a:xfrm>
            <a:off x="563923" y="1892953"/>
            <a:ext cx="8380053" cy="4875492"/>
          </a:xfrm>
        </p:spPr>
        <p:txBody>
          <a:bodyPr/>
          <a:lstStyle/>
          <a:p>
            <a:r>
              <a:rPr lang="en-US" sz="2800" dirty="0"/>
              <a:t>Let’s start with reviewing the new 2018 income and estate tax laws</a:t>
            </a:r>
            <a:br>
              <a:rPr lang="en-US" sz="2800" dirty="0"/>
            </a:br>
            <a:endParaRPr lang="en-US" sz="2800" dirty="0"/>
          </a:p>
          <a:p>
            <a:r>
              <a:rPr lang="en-US" sz="2800" dirty="0"/>
              <a:t>Discuss the stages of planning</a:t>
            </a:r>
          </a:p>
          <a:p>
            <a:pPr lvl="1"/>
            <a:r>
              <a:rPr lang="en-US" sz="2500" dirty="0"/>
              <a:t>Ask yourself what, when and how would you distribute your life’s work</a:t>
            </a:r>
            <a:br>
              <a:rPr lang="en-US" sz="2500" dirty="0"/>
            </a:br>
            <a:endParaRPr lang="en-US" sz="2500" dirty="0"/>
          </a:p>
          <a:p>
            <a:r>
              <a:rPr lang="en-US" sz="2800" dirty="0"/>
              <a:t>Review of assets</a:t>
            </a:r>
            <a:br>
              <a:rPr lang="en-US" sz="2800" dirty="0"/>
            </a:br>
            <a:endParaRPr lang="en-US" sz="2800" dirty="0"/>
          </a:p>
          <a:p>
            <a:r>
              <a:rPr lang="en-US" sz="2800" dirty="0"/>
              <a:t>7 simple charitable strategies to increase income and/or decrease taxes</a:t>
            </a:r>
          </a:p>
        </p:txBody>
      </p:sp>
    </p:spTree>
    <p:extLst>
      <p:ext uri="{BB962C8B-B14F-4D97-AF65-F5344CB8AC3E}">
        <p14:creationId xmlns:p14="http://schemas.microsoft.com/office/powerpoint/2010/main" val="325738715"/>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9" name="Picture 2" descr="Screen Clippi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38986" y="1875934"/>
            <a:ext cx="6683984" cy="4982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413D02BF-E6CE-4450-9DEF-F13D19A82FF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44619" y="693564"/>
            <a:ext cx="2356701" cy="1767525"/>
          </a:xfrm>
          <a:prstGeom prst="rect">
            <a:avLst/>
          </a:prstGeom>
        </p:spPr>
      </p:pic>
      <p:sp>
        <p:nvSpPr>
          <p:cNvPr id="2" name="Title 1">
            <a:extLst>
              <a:ext uri="{FF2B5EF4-FFF2-40B4-BE49-F238E27FC236}">
                <a16:creationId xmlns:a16="http://schemas.microsoft.com/office/drawing/2014/main" id="{250392CC-172D-4B0E-B6B2-EC2D2C36F6BC}"/>
              </a:ext>
            </a:extLst>
          </p:cNvPr>
          <p:cNvSpPr>
            <a:spLocks noGrp="1"/>
          </p:cNvSpPr>
          <p:nvPr>
            <p:ph type="title"/>
          </p:nvPr>
        </p:nvSpPr>
        <p:spPr/>
        <p:txBody>
          <a:bodyPr/>
          <a:lstStyle/>
          <a:p>
            <a:r>
              <a:rPr lang="en-US" dirty="0"/>
              <a:t>What gift can do for you</a:t>
            </a:r>
            <a:br>
              <a:rPr lang="en-US" dirty="0"/>
            </a:br>
            <a:endParaRPr lang="en-US" dirty="0"/>
          </a:p>
        </p:txBody>
      </p:sp>
    </p:spTree>
    <p:extLst>
      <p:ext uri="{BB962C8B-B14F-4D97-AF65-F5344CB8AC3E}">
        <p14:creationId xmlns:p14="http://schemas.microsoft.com/office/powerpoint/2010/main" val="2144759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5" name="Picture 2" descr="Screen Clippi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05485" y="1878996"/>
            <a:ext cx="6654999" cy="4979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146680" y="6005837"/>
            <a:ext cx="4420870" cy="715837"/>
          </a:xfrm>
          <a:prstGeom prst="rect">
            <a:avLst/>
          </a:prstGeom>
          <a:noFill/>
        </p:spPr>
        <p:txBody>
          <a:bodyPr wrap="square" rtlCol="0">
            <a:spAutoFit/>
          </a:bodyPr>
          <a:lstStyle/>
          <a:p>
            <a:r>
              <a:rPr lang="en-US" sz="1013" dirty="0">
                <a:solidFill>
                  <a:srgbClr val="FF0000"/>
                </a:solidFill>
              </a:rPr>
              <a:t>Key: </a:t>
            </a:r>
            <a:r>
              <a:rPr lang="en-US" sz="1013" dirty="0"/>
              <a:t>CGA – charitable gift annuity</a:t>
            </a:r>
          </a:p>
          <a:p>
            <a:r>
              <a:rPr lang="en-US" sz="1013" dirty="0"/>
              <a:t>CRT – charitable remainder trust, CRUT – Unitrust, CRAT Annuity trust,</a:t>
            </a:r>
          </a:p>
          <a:p>
            <a:r>
              <a:rPr lang="en-US" sz="1013" dirty="0"/>
              <a:t>NICRUT – net income makeup unitrust, Flip-CRUT</a:t>
            </a:r>
          </a:p>
          <a:p>
            <a:r>
              <a:rPr lang="en-US" sz="1013" dirty="0"/>
              <a:t>PIF – pooled income fund</a:t>
            </a:r>
          </a:p>
        </p:txBody>
      </p:sp>
      <p:pic>
        <p:nvPicPr>
          <p:cNvPr id="6" name="Picture 5">
            <a:extLst>
              <a:ext uri="{FF2B5EF4-FFF2-40B4-BE49-F238E27FC236}">
                <a16:creationId xmlns:a16="http://schemas.microsoft.com/office/drawing/2014/main" id="{9B4364B5-4B2D-4C76-947F-F1B09A0BA7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86500" y="876562"/>
            <a:ext cx="1714500" cy="1665371"/>
          </a:xfrm>
          <a:prstGeom prst="rect">
            <a:avLst/>
          </a:prstGeom>
        </p:spPr>
      </p:pic>
      <p:sp>
        <p:nvSpPr>
          <p:cNvPr id="3" name="Title 2">
            <a:extLst>
              <a:ext uri="{FF2B5EF4-FFF2-40B4-BE49-F238E27FC236}">
                <a16:creationId xmlns:a16="http://schemas.microsoft.com/office/drawing/2014/main" id="{31D64A41-D6C5-4B26-B580-6819A6799255}"/>
              </a:ext>
            </a:extLst>
          </p:cNvPr>
          <p:cNvSpPr>
            <a:spLocks noGrp="1"/>
          </p:cNvSpPr>
          <p:nvPr>
            <p:ph type="title"/>
          </p:nvPr>
        </p:nvSpPr>
        <p:spPr/>
        <p:txBody>
          <a:bodyPr/>
          <a:lstStyle/>
          <a:p>
            <a:r>
              <a:rPr lang="en-US" dirty="0"/>
              <a:t>What gifts can do for you</a:t>
            </a:r>
            <a:br>
              <a:rPr lang="en-US" dirty="0"/>
            </a:br>
            <a:endParaRPr lang="en-US" dirty="0"/>
          </a:p>
        </p:txBody>
      </p:sp>
    </p:spTree>
    <p:extLst>
      <p:ext uri="{BB962C8B-B14F-4D97-AF65-F5344CB8AC3E}">
        <p14:creationId xmlns:p14="http://schemas.microsoft.com/office/powerpoint/2010/main" val="1290538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90634-76BC-4B87-B75F-529EF8C64D74}"/>
              </a:ext>
            </a:extLst>
          </p:cNvPr>
          <p:cNvSpPr>
            <a:spLocks noGrp="1"/>
          </p:cNvSpPr>
          <p:nvPr>
            <p:ph type="title"/>
          </p:nvPr>
        </p:nvSpPr>
        <p:spPr/>
        <p:txBody>
          <a:bodyPr/>
          <a:lstStyle/>
          <a:p>
            <a:r>
              <a:rPr lang="en-US" dirty="0"/>
              <a:t>New tax rates</a:t>
            </a:r>
          </a:p>
        </p:txBody>
      </p:sp>
      <p:pic>
        <p:nvPicPr>
          <p:cNvPr id="5" name="Picture 4" descr="Screen Clipping">
            <a:extLst>
              <a:ext uri="{FF2B5EF4-FFF2-40B4-BE49-F238E27FC236}">
                <a16:creationId xmlns:a16="http://schemas.microsoft.com/office/drawing/2014/main" id="{ED3D58A9-496B-4D22-A04F-BFD1C58EE6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8356" y="2224726"/>
            <a:ext cx="8043031" cy="4345757"/>
          </a:xfrm>
          <a:prstGeom prst="rect">
            <a:avLst/>
          </a:prstGeom>
        </p:spPr>
      </p:pic>
    </p:spTree>
    <p:extLst>
      <p:ext uri="{BB962C8B-B14F-4D97-AF65-F5344CB8AC3E}">
        <p14:creationId xmlns:p14="http://schemas.microsoft.com/office/powerpoint/2010/main" val="637995655"/>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C8108-178C-4193-AC13-AF7492D9F937}"/>
              </a:ext>
            </a:extLst>
          </p:cNvPr>
          <p:cNvSpPr>
            <a:spLocks noGrp="1"/>
          </p:cNvSpPr>
          <p:nvPr>
            <p:ph type="title"/>
          </p:nvPr>
        </p:nvSpPr>
        <p:spPr/>
        <p:txBody>
          <a:bodyPr/>
          <a:lstStyle/>
          <a:p>
            <a:r>
              <a:rPr lang="en-US" dirty="0"/>
              <a:t>Capital gains rates unchanged</a:t>
            </a:r>
          </a:p>
        </p:txBody>
      </p:sp>
      <p:sp>
        <p:nvSpPr>
          <p:cNvPr id="3" name="Content Placeholder 2">
            <a:extLst>
              <a:ext uri="{FF2B5EF4-FFF2-40B4-BE49-F238E27FC236}">
                <a16:creationId xmlns:a16="http://schemas.microsoft.com/office/drawing/2014/main" id="{E3B6B0A9-FD03-4414-8EC7-31F9FD6005CB}"/>
              </a:ext>
            </a:extLst>
          </p:cNvPr>
          <p:cNvSpPr>
            <a:spLocks noGrp="1"/>
          </p:cNvSpPr>
          <p:nvPr>
            <p:ph idx="1"/>
          </p:nvPr>
        </p:nvSpPr>
        <p:spPr>
          <a:xfrm>
            <a:off x="617080" y="2121408"/>
            <a:ext cx="7772400" cy="4736592"/>
          </a:xfrm>
        </p:spPr>
        <p:txBody>
          <a:bodyPr/>
          <a:lstStyle/>
          <a:p>
            <a:r>
              <a:rPr lang="en-US" dirty="0"/>
              <a:t>Capital gains rates on assets held 12 month+</a:t>
            </a:r>
          </a:p>
          <a:p>
            <a:pPr lvl="1"/>
            <a:r>
              <a:rPr lang="en-US" dirty="0"/>
              <a:t>10% or 12% bracket = </a:t>
            </a:r>
            <a:r>
              <a:rPr lang="en-US" dirty="0">
                <a:solidFill>
                  <a:srgbClr val="FF0000"/>
                </a:solidFill>
              </a:rPr>
              <a:t>0% tax</a:t>
            </a:r>
          </a:p>
          <a:p>
            <a:pPr marL="342900" lvl="1" indent="0">
              <a:buNone/>
            </a:pPr>
            <a:endParaRPr lang="en-US" dirty="0"/>
          </a:p>
          <a:p>
            <a:pPr lvl="1"/>
            <a:r>
              <a:rPr lang="en-US" dirty="0"/>
              <a:t>22%, 24%, 32%, 35% brackets = </a:t>
            </a:r>
            <a:r>
              <a:rPr lang="en-US" dirty="0">
                <a:solidFill>
                  <a:srgbClr val="FF0000"/>
                </a:solidFill>
              </a:rPr>
              <a:t>15% tax</a:t>
            </a:r>
            <a:br>
              <a:rPr lang="en-US" dirty="0"/>
            </a:br>
            <a:endParaRPr lang="en-US" dirty="0"/>
          </a:p>
          <a:p>
            <a:pPr lvl="1"/>
            <a:r>
              <a:rPr lang="en-US" dirty="0"/>
              <a:t>37% bracket = </a:t>
            </a:r>
            <a:r>
              <a:rPr lang="en-US" dirty="0">
                <a:solidFill>
                  <a:srgbClr val="FF0000"/>
                </a:solidFill>
              </a:rPr>
              <a:t>20% tax</a:t>
            </a:r>
            <a:br>
              <a:rPr lang="en-US" dirty="0"/>
            </a:br>
            <a:endParaRPr lang="en-US" dirty="0"/>
          </a:p>
          <a:p>
            <a:r>
              <a:rPr lang="en-US" dirty="0"/>
              <a:t>Net investment tax on </a:t>
            </a:r>
            <a:r>
              <a:rPr lang="en-US" dirty="0">
                <a:solidFill>
                  <a:srgbClr val="FF0000"/>
                </a:solidFill>
              </a:rPr>
              <a:t>AGI</a:t>
            </a:r>
            <a:r>
              <a:rPr lang="en-US" dirty="0"/>
              <a:t> over $200,000 or $250,000 is </a:t>
            </a:r>
            <a:r>
              <a:rPr lang="en-US" dirty="0">
                <a:solidFill>
                  <a:srgbClr val="FF0000"/>
                </a:solidFill>
              </a:rPr>
              <a:t>+3.8%</a:t>
            </a:r>
            <a:br>
              <a:rPr lang="en-US" dirty="0">
                <a:solidFill>
                  <a:srgbClr val="FF0000"/>
                </a:solidFill>
              </a:rPr>
            </a:br>
            <a:endParaRPr lang="en-US" dirty="0">
              <a:solidFill>
                <a:srgbClr val="FF0000"/>
              </a:solidFill>
            </a:endParaRPr>
          </a:p>
          <a:p>
            <a:r>
              <a:rPr lang="en-US" dirty="0"/>
              <a:t>Collectables tax = 28%</a:t>
            </a:r>
            <a:br>
              <a:rPr lang="en-US" dirty="0"/>
            </a:br>
            <a:endParaRPr lang="en-US" dirty="0"/>
          </a:p>
        </p:txBody>
      </p:sp>
      <p:pic>
        <p:nvPicPr>
          <p:cNvPr id="5" name="Picture 4">
            <a:extLst>
              <a:ext uri="{FF2B5EF4-FFF2-40B4-BE49-F238E27FC236}">
                <a16:creationId xmlns:a16="http://schemas.microsoft.com/office/drawing/2014/main" id="{59497EC2-B670-4DFD-BFAD-AA0874B157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19483" y="2494322"/>
            <a:ext cx="1590675" cy="1190625"/>
          </a:xfrm>
          <a:prstGeom prst="rect">
            <a:avLst/>
          </a:prstGeom>
        </p:spPr>
      </p:pic>
      <p:pic>
        <p:nvPicPr>
          <p:cNvPr id="7" name="Picture 6">
            <a:extLst>
              <a:ext uri="{FF2B5EF4-FFF2-40B4-BE49-F238E27FC236}">
                <a16:creationId xmlns:a16="http://schemas.microsoft.com/office/drawing/2014/main" id="{19AEC101-B14F-4414-91AD-A8B8CF8E48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11338" y="5433558"/>
            <a:ext cx="1615582" cy="1210128"/>
          </a:xfrm>
          <a:prstGeom prst="rect">
            <a:avLst/>
          </a:prstGeom>
        </p:spPr>
      </p:pic>
    </p:spTree>
    <p:extLst>
      <p:ext uri="{BB962C8B-B14F-4D97-AF65-F5344CB8AC3E}">
        <p14:creationId xmlns:p14="http://schemas.microsoft.com/office/powerpoint/2010/main" val="3313448058"/>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Clipping">
            <a:extLst>
              <a:ext uri="{FF2B5EF4-FFF2-40B4-BE49-F238E27FC236}">
                <a16:creationId xmlns:a16="http://schemas.microsoft.com/office/drawing/2014/main" id="{C48432CA-D786-4AAF-B2DB-3F86B57AA4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01553"/>
            <a:ext cx="8804635" cy="5234987"/>
          </a:xfrm>
          <a:prstGeom prst="rect">
            <a:avLst/>
          </a:prstGeom>
        </p:spPr>
      </p:pic>
      <p:sp>
        <p:nvSpPr>
          <p:cNvPr id="2" name="Title 1">
            <a:extLst>
              <a:ext uri="{FF2B5EF4-FFF2-40B4-BE49-F238E27FC236}">
                <a16:creationId xmlns:a16="http://schemas.microsoft.com/office/drawing/2014/main" id="{C71C1EAF-E494-48E7-B7F4-85D8E82EBFBD}"/>
              </a:ext>
            </a:extLst>
          </p:cNvPr>
          <p:cNvSpPr>
            <a:spLocks noGrp="1"/>
          </p:cNvSpPr>
          <p:nvPr>
            <p:ph type="title"/>
          </p:nvPr>
        </p:nvSpPr>
        <p:spPr>
          <a:xfrm>
            <a:off x="612743" y="214314"/>
            <a:ext cx="8331234" cy="1689900"/>
          </a:xfrm>
        </p:spPr>
        <p:txBody>
          <a:bodyPr/>
          <a:lstStyle/>
          <a:p>
            <a:r>
              <a:rPr lang="en-US" dirty="0"/>
              <a:t>Fewer individuals will itemize</a:t>
            </a:r>
            <a:br>
              <a:rPr lang="en-US" dirty="0"/>
            </a:br>
            <a:br>
              <a:rPr lang="en-US" dirty="0"/>
            </a:br>
            <a:endParaRPr lang="en-US" dirty="0"/>
          </a:p>
        </p:txBody>
      </p:sp>
    </p:spTree>
    <p:extLst>
      <p:ext uri="{BB962C8B-B14F-4D97-AF65-F5344CB8AC3E}">
        <p14:creationId xmlns:p14="http://schemas.microsoft.com/office/powerpoint/2010/main" val="2384444690"/>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66ADF6B-A6AD-4C50-B407-2C460CFCD46E}"/>
              </a:ext>
            </a:extLst>
          </p:cNvPr>
          <p:cNvSpPr>
            <a:spLocks noGrp="1"/>
          </p:cNvSpPr>
          <p:nvPr>
            <p:ph type="title"/>
          </p:nvPr>
        </p:nvSpPr>
        <p:spPr/>
        <p:txBody>
          <a:bodyPr/>
          <a:lstStyle/>
          <a:p>
            <a:r>
              <a:rPr lang="en-US" dirty="0"/>
              <a:t>Know your standard deduction</a:t>
            </a:r>
            <a:br>
              <a:rPr lang="en-US" dirty="0"/>
            </a:br>
            <a:r>
              <a:rPr lang="en-US" dirty="0"/>
              <a:t>by filing status</a:t>
            </a:r>
          </a:p>
        </p:txBody>
      </p:sp>
      <p:graphicFrame>
        <p:nvGraphicFramePr>
          <p:cNvPr id="5" name="Content Placeholder 4">
            <a:extLst>
              <a:ext uri="{FF2B5EF4-FFF2-40B4-BE49-F238E27FC236}">
                <a16:creationId xmlns:a16="http://schemas.microsoft.com/office/drawing/2014/main" id="{479D43E9-1EBD-444A-A8B4-ABED6C4BB518}"/>
              </a:ext>
            </a:extLst>
          </p:cNvPr>
          <p:cNvGraphicFramePr>
            <a:graphicFrameLocks noGrp="1"/>
          </p:cNvGraphicFramePr>
          <p:nvPr>
            <p:ph idx="1"/>
            <p:extLst>
              <p:ext uri="{D42A27DB-BD31-4B8C-83A1-F6EECF244321}">
                <p14:modId xmlns:p14="http://schemas.microsoft.com/office/powerpoint/2010/main" val="4033375432"/>
              </p:ext>
            </p:extLst>
          </p:nvPr>
        </p:nvGraphicFramePr>
        <p:xfrm>
          <a:off x="768018" y="2220857"/>
          <a:ext cx="8078270" cy="4123381"/>
        </p:xfrm>
        <a:graphic>
          <a:graphicData uri="http://schemas.openxmlformats.org/drawingml/2006/table">
            <a:tbl>
              <a:tblPr firstRow="1" bandRow="1">
                <a:tableStyleId>{85BE263C-DBD7-4A20-BB59-AAB30ACAA65A}</a:tableStyleId>
              </a:tblPr>
              <a:tblGrid>
                <a:gridCol w="1615654">
                  <a:extLst>
                    <a:ext uri="{9D8B030D-6E8A-4147-A177-3AD203B41FA5}">
                      <a16:colId xmlns:a16="http://schemas.microsoft.com/office/drawing/2014/main" val="2898680309"/>
                    </a:ext>
                  </a:extLst>
                </a:gridCol>
                <a:gridCol w="1592905">
                  <a:extLst>
                    <a:ext uri="{9D8B030D-6E8A-4147-A177-3AD203B41FA5}">
                      <a16:colId xmlns:a16="http://schemas.microsoft.com/office/drawing/2014/main" val="2837143495"/>
                    </a:ext>
                  </a:extLst>
                </a:gridCol>
                <a:gridCol w="1638403">
                  <a:extLst>
                    <a:ext uri="{9D8B030D-6E8A-4147-A177-3AD203B41FA5}">
                      <a16:colId xmlns:a16="http://schemas.microsoft.com/office/drawing/2014/main" val="4033038718"/>
                    </a:ext>
                  </a:extLst>
                </a:gridCol>
                <a:gridCol w="1615654">
                  <a:extLst>
                    <a:ext uri="{9D8B030D-6E8A-4147-A177-3AD203B41FA5}">
                      <a16:colId xmlns:a16="http://schemas.microsoft.com/office/drawing/2014/main" val="1968784903"/>
                    </a:ext>
                  </a:extLst>
                </a:gridCol>
                <a:gridCol w="1615654">
                  <a:extLst>
                    <a:ext uri="{9D8B030D-6E8A-4147-A177-3AD203B41FA5}">
                      <a16:colId xmlns:a16="http://schemas.microsoft.com/office/drawing/2014/main" val="2964822398"/>
                    </a:ext>
                  </a:extLst>
                </a:gridCol>
              </a:tblGrid>
              <a:tr h="719518">
                <a:tc>
                  <a:txBody>
                    <a:bodyPr/>
                    <a:lstStyle/>
                    <a:p>
                      <a:endParaRPr lang="en-US" dirty="0"/>
                    </a:p>
                  </a:txBody>
                  <a:tcPr/>
                </a:tc>
                <a:tc>
                  <a:txBody>
                    <a:bodyPr/>
                    <a:lstStyle/>
                    <a:p>
                      <a:pPr algn="ctr"/>
                      <a:endParaRPr lang="en-US" sz="1600" b="1" dirty="0">
                        <a:solidFill>
                          <a:schemeClr val="tx2"/>
                        </a:solidFill>
                      </a:endParaRPr>
                    </a:p>
                    <a:p>
                      <a:pPr algn="ctr"/>
                      <a:r>
                        <a:rPr lang="en-US" sz="1600" b="1" dirty="0">
                          <a:solidFill>
                            <a:schemeClr val="tx2"/>
                          </a:solidFill>
                        </a:rPr>
                        <a:t>Single</a:t>
                      </a:r>
                    </a:p>
                  </a:txBody>
                  <a:tcPr/>
                </a:tc>
                <a:tc>
                  <a:txBody>
                    <a:bodyPr/>
                    <a:lstStyle/>
                    <a:p>
                      <a:pPr algn="ctr"/>
                      <a:endParaRPr lang="en-US" sz="1600" b="1" dirty="0">
                        <a:solidFill>
                          <a:schemeClr val="tx2"/>
                        </a:solidFill>
                      </a:endParaRPr>
                    </a:p>
                    <a:p>
                      <a:pPr algn="ctr"/>
                      <a:r>
                        <a:rPr lang="en-US" sz="1600" b="1" dirty="0">
                          <a:solidFill>
                            <a:schemeClr val="tx2"/>
                          </a:solidFill>
                        </a:rPr>
                        <a:t>Joint</a:t>
                      </a:r>
                    </a:p>
                  </a:txBody>
                  <a:tcPr/>
                </a:tc>
                <a:tc>
                  <a:txBody>
                    <a:bodyPr/>
                    <a:lstStyle/>
                    <a:p>
                      <a:pPr algn="ctr"/>
                      <a:r>
                        <a:rPr lang="en-US" sz="1600" b="1" dirty="0">
                          <a:solidFill>
                            <a:schemeClr val="tx2"/>
                          </a:solidFill>
                        </a:rPr>
                        <a:t>Head of household</a:t>
                      </a:r>
                    </a:p>
                  </a:txBody>
                  <a:tcPr/>
                </a:tc>
                <a:tc>
                  <a:txBody>
                    <a:bodyPr/>
                    <a:lstStyle/>
                    <a:p>
                      <a:pPr algn="ctr"/>
                      <a:r>
                        <a:rPr lang="en-US" sz="1600" b="1" dirty="0">
                          <a:solidFill>
                            <a:schemeClr val="tx2"/>
                          </a:solidFill>
                        </a:rPr>
                        <a:t>Married filing separately</a:t>
                      </a:r>
                    </a:p>
                  </a:txBody>
                  <a:tcPr/>
                </a:tc>
                <a:extLst>
                  <a:ext uri="{0D108BD9-81ED-4DB2-BD59-A6C34878D82A}">
                    <a16:rowId xmlns:a16="http://schemas.microsoft.com/office/drawing/2014/main" val="3171803022"/>
                  </a:ext>
                </a:extLst>
              </a:tr>
              <a:tr h="757241">
                <a:tc>
                  <a:txBody>
                    <a:bodyPr/>
                    <a:lstStyle/>
                    <a:p>
                      <a:pPr algn="ctr"/>
                      <a:endParaRPr lang="en-US" b="1" dirty="0"/>
                    </a:p>
                    <a:p>
                      <a:pPr algn="ctr"/>
                      <a:r>
                        <a:rPr lang="en-US" b="1" dirty="0"/>
                        <a:t>Basic</a:t>
                      </a:r>
                    </a:p>
                  </a:txBody>
                  <a:tcPr/>
                </a:tc>
                <a:tc>
                  <a:txBody>
                    <a:bodyPr/>
                    <a:lstStyle/>
                    <a:p>
                      <a:pPr algn="ctr"/>
                      <a:endParaRPr lang="en-US" sz="1400" b="1" dirty="0"/>
                    </a:p>
                    <a:p>
                      <a:pPr algn="ctr"/>
                      <a:r>
                        <a:rPr lang="en-US" sz="1400" b="1" dirty="0"/>
                        <a:t>$12,000</a:t>
                      </a:r>
                    </a:p>
                  </a:txBody>
                  <a:tcPr/>
                </a:tc>
                <a:tc>
                  <a:txBody>
                    <a:bodyPr/>
                    <a:lstStyle/>
                    <a:p>
                      <a:pPr algn="ctr"/>
                      <a:endParaRPr lang="en-US" sz="1400" b="1" dirty="0"/>
                    </a:p>
                    <a:p>
                      <a:pPr algn="ctr"/>
                      <a:r>
                        <a:rPr lang="en-US" sz="1400" b="1" dirty="0"/>
                        <a:t>$24,000</a:t>
                      </a:r>
                    </a:p>
                  </a:txBody>
                  <a:tcPr/>
                </a:tc>
                <a:tc>
                  <a:txBody>
                    <a:bodyPr/>
                    <a:lstStyle/>
                    <a:p>
                      <a:pPr algn="ctr"/>
                      <a:endParaRPr lang="en-US" b="1" dirty="0"/>
                    </a:p>
                    <a:p>
                      <a:pPr algn="ctr"/>
                      <a:r>
                        <a:rPr lang="en-US" b="1" dirty="0"/>
                        <a:t>$18,000</a:t>
                      </a:r>
                    </a:p>
                  </a:txBody>
                  <a:tcPr/>
                </a:tc>
                <a:tc>
                  <a:txBody>
                    <a:bodyPr/>
                    <a:lstStyle/>
                    <a:p>
                      <a:pPr algn="ctr"/>
                      <a:endParaRPr lang="en-US" b="1" dirty="0"/>
                    </a:p>
                    <a:p>
                      <a:pPr algn="ctr"/>
                      <a:r>
                        <a:rPr lang="en-US" b="1" dirty="0"/>
                        <a:t>$12,000</a:t>
                      </a:r>
                    </a:p>
                  </a:txBody>
                  <a:tcPr/>
                </a:tc>
                <a:extLst>
                  <a:ext uri="{0D108BD9-81ED-4DB2-BD59-A6C34878D82A}">
                    <a16:rowId xmlns:a16="http://schemas.microsoft.com/office/drawing/2014/main" val="1019011969"/>
                  </a:ext>
                </a:extLst>
              </a:tr>
              <a:tr h="809839">
                <a:tc>
                  <a:txBody>
                    <a:bodyPr/>
                    <a:lstStyle/>
                    <a:p>
                      <a:pPr algn="ctr"/>
                      <a:endParaRPr lang="en-US" b="1" dirty="0"/>
                    </a:p>
                    <a:p>
                      <a:pPr algn="ctr"/>
                      <a:r>
                        <a:rPr lang="en-US" b="1" dirty="0"/>
                        <a:t>Over 65</a:t>
                      </a:r>
                    </a:p>
                  </a:txBody>
                  <a:tcPr/>
                </a:tc>
                <a:tc>
                  <a:txBody>
                    <a:bodyPr/>
                    <a:lstStyle/>
                    <a:p>
                      <a:pPr algn="ctr"/>
                      <a:endParaRPr lang="en-US" sz="1400" b="1" dirty="0"/>
                    </a:p>
                    <a:p>
                      <a:pPr algn="ctr"/>
                      <a:r>
                        <a:rPr lang="en-US" sz="1400" b="1" dirty="0"/>
                        <a:t>$13,600</a:t>
                      </a:r>
                    </a:p>
                  </a:txBody>
                  <a:tcPr/>
                </a:tc>
                <a:tc>
                  <a:txBody>
                    <a:bodyPr/>
                    <a:lstStyle/>
                    <a:p>
                      <a:pPr algn="ctr"/>
                      <a:endParaRPr lang="en-US" sz="1400" b="1" dirty="0"/>
                    </a:p>
                    <a:p>
                      <a:pPr algn="ctr"/>
                      <a:r>
                        <a:rPr lang="en-US" sz="1400" b="1" dirty="0"/>
                        <a:t>$25,300 (1)</a:t>
                      </a:r>
                    </a:p>
                    <a:p>
                      <a:pPr algn="ctr"/>
                      <a:r>
                        <a:rPr lang="en-US" sz="1400" b="1" dirty="0"/>
                        <a:t>$26,600 (2)</a:t>
                      </a:r>
                    </a:p>
                  </a:txBody>
                  <a:tcPr/>
                </a:tc>
                <a:tc>
                  <a:txBody>
                    <a:bodyPr/>
                    <a:lstStyle/>
                    <a:p>
                      <a:pPr algn="ctr"/>
                      <a:endParaRPr lang="en-US" b="1" dirty="0"/>
                    </a:p>
                    <a:p>
                      <a:pPr algn="ctr"/>
                      <a:r>
                        <a:rPr lang="en-US" b="1" dirty="0"/>
                        <a:t>$19,600</a:t>
                      </a:r>
                    </a:p>
                  </a:txBody>
                  <a:tcPr/>
                </a:tc>
                <a:tc>
                  <a:txBody>
                    <a:bodyPr/>
                    <a:lstStyle/>
                    <a:p>
                      <a:pPr algn="ctr"/>
                      <a:endParaRPr lang="en-US" b="1" dirty="0"/>
                    </a:p>
                    <a:p>
                      <a:pPr algn="ctr"/>
                      <a:r>
                        <a:rPr lang="en-US" b="1" dirty="0"/>
                        <a:t>$13,300</a:t>
                      </a:r>
                    </a:p>
                  </a:txBody>
                  <a:tcPr/>
                </a:tc>
                <a:extLst>
                  <a:ext uri="{0D108BD9-81ED-4DB2-BD59-A6C34878D82A}">
                    <a16:rowId xmlns:a16="http://schemas.microsoft.com/office/drawing/2014/main" val="4091642541"/>
                  </a:ext>
                </a:extLst>
              </a:tr>
              <a:tr h="809839">
                <a:tc>
                  <a:txBody>
                    <a:bodyPr/>
                    <a:lstStyle/>
                    <a:p>
                      <a:pPr algn="ctr"/>
                      <a:endParaRPr lang="en-US" b="1" dirty="0"/>
                    </a:p>
                    <a:p>
                      <a:pPr algn="ctr"/>
                      <a:r>
                        <a:rPr lang="en-US" b="1" dirty="0"/>
                        <a:t>Blind</a:t>
                      </a:r>
                    </a:p>
                  </a:txBody>
                  <a:tcPr/>
                </a:tc>
                <a:tc>
                  <a:txBody>
                    <a:bodyPr/>
                    <a:lstStyle/>
                    <a:p>
                      <a:pPr algn="ctr"/>
                      <a:endParaRPr lang="en-US" sz="1400" b="1" dirty="0"/>
                    </a:p>
                    <a:p>
                      <a:pPr algn="ctr"/>
                      <a:r>
                        <a:rPr lang="en-US" sz="1400" b="1" dirty="0"/>
                        <a:t>$13,600</a:t>
                      </a:r>
                    </a:p>
                  </a:txBody>
                  <a:tcPr/>
                </a:tc>
                <a:tc>
                  <a:txBody>
                    <a:bodyPr/>
                    <a:lstStyle/>
                    <a:p>
                      <a:pPr algn="ctr"/>
                      <a:endParaRPr lang="en-US" sz="1400" b="1" dirty="0"/>
                    </a:p>
                    <a:p>
                      <a:pPr algn="ctr"/>
                      <a:r>
                        <a:rPr lang="en-US" sz="1400" b="1" dirty="0"/>
                        <a:t>$25,300 (1)</a:t>
                      </a:r>
                    </a:p>
                    <a:p>
                      <a:pPr algn="ctr"/>
                      <a:r>
                        <a:rPr lang="en-US" sz="1400" b="1" dirty="0"/>
                        <a:t>$26,600 (2)</a:t>
                      </a:r>
                    </a:p>
                  </a:txBody>
                  <a:tcPr/>
                </a:tc>
                <a:tc>
                  <a:txBody>
                    <a:bodyPr/>
                    <a:lstStyle/>
                    <a:p>
                      <a:pPr algn="ctr"/>
                      <a:endParaRPr lang="en-US" b="1" dirty="0"/>
                    </a:p>
                    <a:p>
                      <a:pPr algn="ctr"/>
                      <a:r>
                        <a:rPr lang="en-US" b="1" dirty="0"/>
                        <a:t>$19,600</a:t>
                      </a:r>
                    </a:p>
                  </a:txBody>
                  <a:tcPr/>
                </a:tc>
                <a:tc>
                  <a:txBody>
                    <a:bodyPr/>
                    <a:lstStyle/>
                    <a:p>
                      <a:pPr algn="ctr"/>
                      <a:endParaRPr lang="en-US" b="1" dirty="0"/>
                    </a:p>
                    <a:p>
                      <a:pPr algn="ctr"/>
                      <a:r>
                        <a:rPr lang="en-US" b="1" dirty="0"/>
                        <a:t>$13,300</a:t>
                      </a:r>
                    </a:p>
                  </a:txBody>
                  <a:tcPr/>
                </a:tc>
                <a:extLst>
                  <a:ext uri="{0D108BD9-81ED-4DB2-BD59-A6C34878D82A}">
                    <a16:rowId xmlns:a16="http://schemas.microsoft.com/office/drawing/2014/main" val="1202557012"/>
                  </a:ext>
                </a:extLst>
              </a:tr>
              <a:tr h="1026944">
                <a:tc>
                  <a:txBody>
                    <a:bodyPr/>
                    <a:lstStyle/>
                    <a:p>
                      <a:pPr algn="ctr"/>
                      <a:endParaRPr lang="en-US" b="1" dirty="0"/>
                    </a:p>
                    <a:p>
                      <a:pPr algn="ctr"/>
                      <a:r>
                        <a:rPr lang="en-US" b="1" dirty="0"/>
                        <a:t>Over 65</a:t>
                      </a:r>
                    </a:p>
                    <a:p>
                      <a:pPr algn="ctr"/>
                      <a:r>
                        <a:rPr lang="en-US" b="1" dirty="0"/>
                        <a:t>&amp; blind</a:t>
                      </a:r>
                    </a:p>
                  </a:txBody>
                  <a:tcPr/>
                </a:tc>
                <a:tc>
                  <a:txBody>
                    <a:bodyPr/>
                    <a:lstStyle/>
                    <a:p>
                      <a:pPr algn="ctr"/>
                      <a:endParaRPr lang="en-US" sz="1400" b="1" dirty="0"/>
                    </a:p>
                    <a:p>
                      <a:pPr algn="ctr"/>
                      <a:r>
                        <a:rPr lang="en-US" sz="1400" b="1" dirty="0"/>
                        <a:t>$15,200</a:t>
                      </a:r>
                    </a:p>
                  </a:txBody>
                  <a:tcPr/>
                </a:tc>
                <a:tc>
                  <a:txBody>
                    <a:bodyPr/>
                    <a:lstStyle/>
                    <a:p>
                      <a:pPr algn="ctr"/>
                      <a:endParaRPr lang="en-US" sz="1400" b="1" dirty="0"/>
                    </a:p>
                    <a:p>
                      <a:pPr algn="ctr"/>
                      <a:r>
                        <a:rPr lang="en-US" sz="1400" b="1" dirty="0"/>
                        <a:t>$26,600 (1)</a:t>
                      </a:r>
                    </a:p>
                    <a:p>
                      <a:pPr algn="ctr"/>
                      <a:r>
                        <a:rPr lang="en-US" sz="1400" b="1" dirty="0"/>
                        <a:t>$29,200 (2)</a:t>
                      </a:r>
                    </a:p>
                  </a:txBody>
                  <a:tcPr/>
                </a:tc>
                <a:tc>
                  <a:txBody>
                    <a:bodyPr/>
                    <a:lstStyle/>
                    <a:p>
                      <a:pPr algn="ctr"/>
                      <a:endParaRPr lang="en-US" b="1" dirty="0"/>
                    </a:p>
                    <a:p>
                      <a:pPr algn="ctr"/>
                      <a:r>
                        <a:rPr lang="en-US" b="1" dirty="0"/>
                        <a:t>$21,200</a:t>
                      </a:r>
                    </a:p>
                  </a:txBody>
                  <a:tcPr/>
                </a:tc>
                <a:tc>
                  <a:txBody>
                    <a:bodyPr/>
                    <a:lstStyle/>
                    <a:p>
                      <a:pPr algn="ctr"/>
                      <a:endParaRPr lang="en-US" b="1" dirty="0"/>
                    </a:p>
                    <a:p>
                      <a:pPr algn="ctr"/>
                      <a:r>
                        <a:rPr lang="en-US" b="1" dirty="0"/>
                        <a:t>$14,600</a:t>
                      </a:r>
                    </a:p>
                  </a:txBody>
                  <a:tcPr/>
                </a:tc>
                <a:extLst>
                  <a:ext uri="{0D108BD9-81ED-4DB2-BD59-A6C34878D82A}">
                    <a16:rowId xmlns:a16="http://schemas.microsoft.com/office/drawing/2014/main" val="719888950"/>
                  </a:ext>
                </a:extLst>
              </a:tr>
            </a:tbl>
          </a:graphicData>
        </a:graphic>
      </p:graphicFrame>
      <p:sp>
        <p:nvSpPr>
          <p:cNvPr id="6" name="TextBox 5">
            <a:extLst>
              <a:ext uri="{FF2B5EF4-FFF2-40B4-BE49-F238E27FC236}">
                <a16:creationId xmlns:a16="http://schemas.microsoft.com/office/drawing/2014/main" id="{4CCD33E4-681D-42C7-8A11-DE68EB07A4ED}"/>
              </a:ext>
            </a:extLst>
          </p:cNvPr>
          <p:cNvSpPr txBox="1"/>
          <p:nvPr/>
        </p:nvSpPr>
        <p:spPr>
          <a:xfrm>
            <a:off x="1150939" y="3164619"/>
            <a:ext cx="4407023" cy="1272209"/>
          </a:xfrm>
          <a:prstGeom prst="rect">
            <a:avLst/>
          </a:prstGeom>
          <a:noFill/>
          <a:ln w="25400">
            <a:solidFill>
              <a:srgbClr val="C00000"/>
            </a:solidFill>
          </a:ln>
        </p:spPr>
        <p:txBody>
          <a:bodyPr wrap="square" rtlCol="0">
            <a:spAutoFit/>
          </a:bodyPr>
          <a:lstStyle/>
          <a:p>
            <a:endParaRPr lang="en-US" dirty="0"/>
          </a:p>
        </p:txBody>
      </p:sp>
    </p:spTree>
    <p:extLst>
      <p:ext uri="{BB962C8B-B14F-4D97-AF65-F5344CB8AC3E}">
        <p14:creationId xmlns:p14="http://schemas.microsoft.com/office/powerpoint/2010/main" val="909396406"/>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54806-2622-42C8-8CEF-E876CD0665EF}"/>
              </a:ext>
            </a:extLst>
          </p:cNvPr>
          <p:cNvSpPr>
            <a:spLocks noGrp="1"/>
          </p:cNvSpPr>
          <p:nvPr>
            <p:ph type="title"/>
          </p:nvPr>
        </p:nvSpPr>
        <p:spPr/>
        <p:txBody>
          <a:bodyPr/>
          <a:lstStyle/>
          <a:p>
            <a:br>
              <a:rPr lang="en-US" dirty="0"/>
            </a:br>
            <a:br>
              <a:rPr lang="en-US" dirty="0"/>
            </a:br>
            <a:br>
              <a:rPr lang="en-US" dirty="0"/>
            </a:br>
            <a:br>
              <a:rPr lang="en-US" dirty="0"/>
            </a:br>
            <a:br>
              <a:rPr lang="en-US" dirty="0"/>
            </a:br>
            <a:r>
              <a:rPr lang="en-US" dirty="0"/>
              <a:t>What qualifies as a deduction?</a:t>
            </a:r>
          </a:p>
        </p:txBody>
      </p:sp>
      <p:sp>
        <p:nvSpPr>
          <p:cNvPr id="3" name="Content Placeholder 2">
            <a:extLst>
              <a:ext uri="{FF2B5EF4-FFF2-40B4-BE49-F238E27FC236}">
                <a16:creationId xmlns:a16="http://schemas.microsoft.com/office/drawing/2014/main" id="{33A4D704-D546-4CAB-8D46-CE6B9A8BF868}"/>
              </a:ext>
            </a:extLst>
          </p:cNvPr>
          <p:cNvSpPr>
            <a:spLocks noGrp="1"/>
          </p:cNvSpPr>
          <p:nvPr>
            <p:ph idx="1"/>
          </p:nvPr>
        </p:nvSpPr>
        <p:spPr>
          <a:xfrm>
            <a:off x="546755" y="2017712"/>
            <a:ext cx="8408333" cy="4840287"/>
          </a:xfrm>
        </p:spPr>
        <p:txBody>
          <a:bodyPr/>
          <a:lstStyle/>
          <a:p>
            <a:r>
              <a:rPr lang="en-US" dirty="0"/>
              <a:t>Itemized deductions include:</a:t>
            </a:r>
          </a:p>
          <a:p>
            <a:pPr lvl="1"/>
            <a:r>
              <a:rPr lang="en-US" dirty="0"/>
              <a:t>State and local taxes: $10,000 limit</a:t>
            </a:r>
          </a:p>
          <a:p>
            <a:pPr marL="342900" lvl="1" indent="0">
              <a:buNone/>
            </a:pPr>
            <a:endParaRPr lang="en-US" dirty="0"/>
          </a:p>
          <a:p>
            <a:pPr lvl="1"/>
            <a:r>
              <a:rPr lang="en-US" dirty="0"/>
              <a:t>Mortgage interest: $750,000 mortgage limit, </a:t>
            </a:r>
          </a:p>
          <a:p>
            <a:pPr lvl="2"/>
            <a:r>
              <a:rPr lang="en-US" dirty="0"/>
              <a:t>no home equity interest deduction unless used to improve home</a:t>
            </a:r>
          </a:p>
          <a:p>
            <a:pPr lvl="1"/>
            <a:endParaRPr lang="en-US" dirty="0"/>
          </a:p>
          <a:p>
            <a:pPr lvl="1"/>
            <a:r>
              <a:rPr lang="en-US" dirty="0"/>
              <a:t>Medical expenses: exceed 7.5% of AGI</a:t>
            </a:r>
          </a:p>
          <a:p>
            <a:pPr lvl="1"/>
            <a:endParaRPr lang="en-US" dirty="0"/>
          </a:p>
          <a:p>
            <a:pPr lvl="1"/>
            <a:r>
              <a:rPr lang="en-US" dirty="0"/>
              <a:t>Charitable gifts: cash up to 60% of AGI</a:t>
            </a:r>
          </a:p>
          <a:p>
            <a:pPr lvl="2"/>
            <a:r>
              <a:rPr lang="en-US" dirty="0"/>
              <a:t>Appreciated stock gifts up to 30% of AGI</a:t>
            </a:r>
          </a:p>
          <a:p>
            <a:pPr lvl="1"/>
            <a:r>
              <a:rPr lang="en-US" dirty="0">
                <a:solidFill>
                  <a:srgbClr val="FF0000"/>
                </a:solidFill>
              </a:rPr>
              <a:t>An itemized charitable deduction is the </a:t>
            </a:r>
            <a:br>
              <a:rPr lang="en-US" dirty="0">
                <a:solidFill>
                  <a:srgbClr val="FF0000"/>
                </a:solidFill>
              </a:rPr>
            </a:br>
            <a:r>
              <a:rPr lang="en-US" dirty="0">
                <a:solidFill>
                  <a:srgbClr val="FF0000"/>
                </a:solidFill>
              </a:rPr>
              <a:t>government bonus for being charitable</a:t>
            </a:r>
            <a:br>
              <a:rPr lang="en-US" dirty="0">
                <a:solidFill>
                  <a:srgbClr val="FF0000"/>
                </a:solidFill>
              </a:rPr>
            </a:br>
            <a:r>
              <a:rPr lang="en-US" dirty="0">
                <a:solidFill>
                  <a:srgbClr val="FF0000"/>
                </a:solidFill>
              </a:rPr>
              <a:t>today</a:t>
            </a:r>
          </a:p>
        </p:txBody>
      </p:sp>
      <p:pic>
        <p:nvPicPr>
          <p:cNvPr id="5" name="Picture 4">
            <a:extLst>
              <a:ext uri="{FF2B5EF4-FFF2-40B4-BE49-F238E27FC236}">
                <a16:creationId xmlns:a16="http://schemas.microsoft.com/office/drawing/2014/main" id="{96B47808-EADA-4192-82F6-13D6A97712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30099" y="4811940"/>
            <a:ext cx="2286000" cy="1885950"/>
          </a:xfrm>
          <a:prstGeom prst="rect">
            <a:avLst/>
          </a:prstGeom>
        </p:spPr>
      </p:pic>
    </p:spTree>
    <p:extLst>
      <p:ext uri="{BB962C8B-B14F-4D97-AF65-F5344CB8AC3E}">
        <p14:creationId xmlns:p14="http://schemas.microsoft.com/office/powerpoint/2010/main" val="127550114"/>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66ADF6B-A6AD-4C50-B407-2C460CFCD46E}"/>
              </a:ext>
            </a:extLst>
          </p:cNvPr>
          <p:cNvSpPr>
            <a:spLocks noGrp="1"/>
          </p:cNvSpPr>
          <p:nvPr>
            <p:ph type="title"/>
          </p:nvPr>
        </p:nvSpPr>
        <p:spPr/>
        <p:txBody>
          <a:bodyPr/>
          <a:lstStyle/>
          <a:p>
            <a:r>
              <a:rPr lang="en-US" dirty="0"/>
              <a:t>Standard deduction by filing status</a:t>
            </a:r>
          </a:p>
        </p:txBody>
      </p:sp>
      <p:sp>
        <p:nvSpPr>
          <p:cNvPr id="4" name="Content Placeholder 3">
            <a:extLst>
              <a:ext uri="{FF2B5EF4-FFF2-40B4-BE49-F238E27FC236}">
                <a16:creationId xmlns:a16="http://schemas.microsoft.com/office/drawing/2014/main" id="{FB3C2033-A87E-456F-8939-018D6D77DCB9}"/>
              </a:ext>
            </a:extLst>
          </p:cNvPr>
          <p:cNvSpPr>
            <a:spLocks noGrp="1"/>
          </p:cNvSpPr>
          <p:nvPr>
            <p:ph idx="1"/>
          </p:nvPr>
        </p:nvSpPr>
        <p:spPr>
          <a:xfrm>
            <a:off x="575035" y="2045992"/>
            <a:ext cx="7883165" cy="4597693"/>
          </a:xfrm>
        </p:spPr>
        <p:txBody>
          <a:bodyPr/>
          <a:lstStyle/>
          <a:p>
            <a:r>
              <a:rPr lang="en-US" dirty="0">
                <a:solidFill>
                  <a:schemeClr val="tx2"/>
                </a:solidFill>
              </a:rPr>
              <a:t>Example 1:  </a:t>
            </a:r>
            <a:r>
              <a:rPr lang="en-US" dirty="0"/>
              <a:t>A couple both over 65 would have to have deductions over the threshold of $26,600 to itemize and receive an additional tax benefit.</a:t>
            </a:r>
          </a:p>
          <a:p>
            <a:pPr lvl="1"/>
            <a:r>
              <a:rPr lang="en-US" dirty="0"/>
              <a:t>Under the threshold charitable gifts are</a:t>
            </a:r>
            <a:br>
              <a:rPr lang="en-US" dirty="0"/>
            </a:br>
            <a:r>
              <a:rPr lang="en-US" dirty="0"/>
              <a:t>not deductible.</a:t>
            </a:r>
          </a:p>
          <a:p>
            <a:pPr marL="0" indent="0">
              <a:buNone/>
            </a:pPr>
            <a:endParaRPr lang="en-US" dirty="0"/>
          </a:p>
          <a:p>
            <a:r>
              <a:rPr lang="en-US" dirty="0">
                <a:solidFill>
                  <a:schemeClr val="tx2"/>
                </a:solidFill>
              </a:rPr>
              <a:t>Example 2:  </a:t>
            </a:r>
            <a:r>
              <a:rPr lang="en-US" dirty="0"/>
              <a:t>A single filer age 60  would have to have deductions over the threshold of $12,000 to itemize and receive an additional tax benefit.</a:t>
            </a:r>
          </a:p>
          <a:p>
            <a:pPr lvl="1"/>
            <a:r>
              <a:rPr lang="en-US" dirty="0"/>
              <a:t>Under the threshold charitable gifts are</a:t>
            </a:r>
            <a:br>
              <a:rPr lang="en-US" dirty="0"/>
            </a:br>
            <a:r>
              <a:rPr lang="en-US" dirty="0"/>
              <a:t>not deductible.</a:t>
            </a:r>
          </a:p>
          <a:p>
            <a:pPr marL="342900" lvl="1" indent="0">
              <a:buNone/>
            </a:pPr>
            <a:endParaRPr lang="en-US" dirty="0"/>
          </a:p>
          <a:p>
            <a:endParaRPr lang="en-US" dirty="0"/>
          </a:p>
        </p:txBody>
      </p:sp>
      <p:pic>
        <p:nvPicPr>
          <p:cNvPr id="9" name="Picture 8">
            <a:extLst>
              <a:ext uri="{FF2B5EF4-FFF2-40B4-BE49-F238E27FC236}">
                <a16:creationId xmlns:a16="http://schemas.microsoft.com/office/drawing/2014/main" id="{2415E507-B051-47BC-8354-681FC60728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58336" y="2912882"/>
            <a:ext cx="1992208" cy="1447016"/>
          </a:xfrm>
          <a:prstGeom prst="rect">
            <a:avLst/>
          </a:prstGeom>
        </p:spPr>
      </p:pic>
      <p:pic>
        <p:nvPicPr>
          <p:cNvPr id="11" name="Picture 10">
            <a:extLst>
              <a:ext uri="{FF2B5EF4-FFF2-40B4-BE49-F238E27FC236}">
                <a16:creationId xmlns:a16="http://schemas.microsoft.com/office/drawing/2014/main" id="{F540EEB5-601F-4EF8-A074-1E82154C5C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26494" y="5125526"/>
            <a:ext cx="1924050" cy="1438275"/>
          </a:xfrm>
          <a:prstGeom prst="rect">
            <a:avLst/>
          </a:prstGeom>
        </p:spPr>
      </p:pic>
    </p:spTree>
    <p:extLst>
      <p:ext uri="{BB962C8B-B14F-4D97-AF65-F5344CB8AC3E}">
        <p14:creationId xmlns:p14="http://schemas.microsoft.com/office/powerpoint/2010/main" val="3694799597"/>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a:extLst>
              <a:ext uri="{FF2B5EF4-FFF2-40B4-BE49-F238E27FC236}">
                <a16:creationId xmlns:a16="http://schemas.microsoft.com/office/drawing/2014/main" id="{305F2369-0291-4D60-BC8D-35DB7AA7D94C}"/>
              </a:ext>
            </a:extLst>
          </p:cNvPr>
          <p:cNvGraphicFramePr>
            <a:graphicFrameLocks noGrp="1"/>
          </p:cNvGraphicFramePr>
          <p:nvPr>
            <p:ph idx="1"/>
            <p:extLst>
              <p:ext uri="{D42A27DB-BD31-4B8C-83A1-F6EECF244321}">
                <p14:modId xmlns:p14="http://schemas.microsoft.com/office/powerpoint/2010/main" val="2460784384"/>
              </p:ext>
            </p:extLst>
          </p:nvPr>
        </p:nvGraphicFramePr>
        <p:xfrm>
          <a:off x="839931" y="1892595"/>
          <a:ext cx="8083218" cy="4965405"/>
        </p:xfrm>
        <a:graphic>
          <a:graphicData uri="http://schemas.openxmlformats.org/drawingml/2006/chart">
            <c:chart xmlns:c="http://schemas.openxmlformats.org/drawingml/2006/chart" xmlns:r="http://schemas.openxmlformats.org/officeDocument/2006/relationships" r:id="rId2"/>
          </a:graphicData>
        </a:graphic>
      </p:graphicFrame>
      <p:sp>
        <p:nvSpPr>
          <p:cNvPr id="3" name="Title 2">
            <a:extLst>
              <a:ext uri="{FF2B5EF4-FFF2-40B4-BE49-F238E27FC236}">
                <a16:creationId xmlns:a16="http://schemas.microsoft.com/office/drawing/2014/main" id="{3A3AA992-5B18-409A-B485-25DF1ED561EE}"/>
              </a:ext>
            </a:extLst>
          </p:cNvPr>
          <p:cNvSpPr>
            <a:spLocks noGrp="1"/>
          </p:cNvSpPr>
          <p:nvPr>
            <p:ph type="title"/>
          </p:nvPr>
        </p:nvSpPr>
        <p:spPr/>
        <p:txBody>
          <a:bodyPr/>
          <a:lstStyle/>
          <a:p>
            <a:r>
              <a:rPr lang="en-US" dirty="0"/>
              <a:t>Getting to itemize example #1</a:t>
            </a:r>
          </a:p>
        </p:txBody>
      </p:sp>
      <p:sp>
        <p:nvSpPr>
          <p:cNvPr id="8" name="TextBox 7">
            <a:extLst>
              <a:ext uri="{FF2B5EF4-FFF2-40B4-BE49-F238E27FC236}">
                <a16:creationId xmlns:a16="http://schemas.microsoft.com/office/drawing/2014/main" id="{50BBD4C5-42FE-43CB-8CC7-5AC7F50953F2}"/>
              </a:ext>
            </a:extLst>
          </p:cNvPr>
          <p:cNvSpPr txBox="1"/>
          <p:nvPr/>
        </p:nvSpPr>
        <p:spPr>
          <a:xfrm>
            <a:off x="4046870" y="3869034"/>
            <a:ext cx="1745991" cy="461665"/>
          </a:xfrm>
          <a:prstGeom prst="rect">
            <a:avLst/>
          </a:prstGeom>
          <a:noFill/>
        </p:spPr>
        <p:txBody>
          <a:bodyPr wrap="none" rtlCol="0">
            <a:spAutoFit/>
          </a:bodyPr>
          <a:lstStyle/>
          <a:p>
            <a:r>
              <a:rPr lang="en-US" sz="2400" b="1" dirty="0">
                <a:solidFill>
                  <a:srgbClr val="FF0000"/>
                </a:solidFill>
              </a:rPr>
              <a:t>INTEREST</a:t>
            </a:r>
          </a:p>
        </p:txBody>
      </p:sp>
      <p:sp>
        <p:nvSpPr>
          <p:cNvPr id="9" name="TextBox 8">
            <a:extLst>
              <a:ext uri="{FF2B5EF4-FFF2-40B4-BE49-F238E27FC236}">
                <a16:creationId xmlns:a16="http://schemas.microsoft.com/office/drawing/2014/main" id="{B22606F5-EC12-4D27-8EA8-5780BEF7D763}"/>
              </a:ext>
            </a:extLst>
          </p:cNvPr>
          <p:cNvSpPr txBox="1"/>
          <p:nvPr/>
        </p:nvSpPr>
        <p:spPr>
          <a:xfrm>
            <a:off x="2264735" y="5348177"/>
            <a:ext cx="766557" cy="369332"/>
          </a:xfrm>
          <a:prstGeom prst="rect">
            <a:avLst/>
          </a:prstGeom>
          <a:noFill/>
        </p:spPr>
        <p:txBody>
          <a:bodyPr wrap="none" rtlCol="0">
            <a:spAutoFit/>
          </a:bodyPr>
          <a:lstStyle/>
          <a:p>
            <a:r>
              <a:rPr lang="en-US" b="1" dirty="0"/>
              <a:t>$10k</a:t>
            </a:r>
          </a:p>
        </p:txBody>
      </p:sp>
      <p:sp>
        <p:nvSpPr>
          <p:cNvPr id="10" name="TextBox 9">
            <a:extLst>
              <a:ext uri="{FF2B5EF4-FFF2-40B4-BE49-F238E27FC236}">
                <a16:creationId xmlns:a16="http://schemas.microsoft.com/office/drawing/2014/main" id="{3E76B85F-2E46-4304-A2F6-88D7BB5C759E}"/>
              </a:ext>
            </a:extLst>
          </p:cNvPr>
          <p:cNvSpPr txBox="1"/>
          <p:nvPr/>
        </p:nvSpPr>
        <p:spPr>
          <a:xfrm>
            <a:off x="4572000" y="4546893"/>
            <a:ext cx="619080" cy="369332"/>
          </a:xfrm>
          <a:prstGeom prst="rect">
            <a:avLst/>
          </a:prstGeom>
          <a:noFill/>
        </p:spPr>
        <p:txBody>
          <a:bodyPr wrap="none" rtlCol="0">
            <a:spAutoFit/>
          </a:bodyPr>
          <a:lstStyle/>
          <a:p>
            <a:r>
              <a:rPr lang="en-US" b="1" dirty="0"/>
              <a:t>$5k</a:t>
            </a:r>
          </a:p>
        </p:txBody>
      </p:sp>
      <p:cxnSp>
        <p:nvCxnSpPr>
          <p:cNvPr id="12" name="Straight Connector 11">
            <a:extLst>
              <a:ext uri="{FF2B5EF4-FFF2-40B4-BE49-F238E27FC236}">
                <a16:creationId xmlns:a16="http://schemas.microsoft.com/office/drawing/2014/main" id="{7F397C86-48E1-4150-AE8B-D317A56DE746}"/>
              </a:ext>
            </a:extLst>
          </p:cNvPr>
          <p:cNvCxnSpPr>
            <a:cxnSpLocks/>
          </p:cNvCxnSpPr>
          <p:nvPr/>
        </p:nvCxnSpPr>
        <p:spPr bwMode="auto">
          <a:xfrm flipH="1">
            <a:off x="3616266" y="5026534"/>
            <a:ext cx="2530548" cy="0"/>
          </a:xfrm>
          <a:prstGeom prst="line">
            <a:avLst/>
          </a:prstGeom>
          <a:solidFill>
            <a:schemeClr val="accent1"/>
          </a:solidFill>
          <a:ln w="25400"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Straight Connector 14">
            <a:extLst>
              <a:ext uri="{FF2B5EF4-FFF2-40B4-BE49-F238E27FC236}">
                <a16:creationId xmlns:a16="http://schemas.microsoft.com/office/drawing/2014/main" id="{C32897C3-8698-4B9A-A6D2-27CD18D5B528}"/>
              </a:ext>
            </a:extLst>
          </p:cNvPr>
          <p:cNvCxnSpPr/>
          <p:nvPr/>
        </p:nvCxnSpPr>
        <p:spPr bwMode="auto">
          <a:xfrm>
            <a:off x="6222228" y="4425556"/>
            <a:ext cx="2497456" cy="0"/>
          </a:xfrm>
          <a:prstGeom prst="line">
            <a:avLst/>
          </a:prstGeom>
          <a:solidFill>
            <a:schemeClr val="accent1"/>
          </a:solidFill>
          <a:ln w="25400"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 name="TextBox 1">
            <a:extLst>
              <a:ext uri="{FF2B5EF4-FFF2-40B4-BE49-F238E27FC236}">
                <a16:creationId xmlns:a16="http://schemas.microsoft.com/office/drawing/2014/main" id="{2E2CDF77-374E-46D8-9352-D3101ACC9634}"/>
              </a:ext>
            </a:extLst>
          </p:cNvPr>
          <p:cNvSpPr txBox="1"/>
          <p:nvPr/>
        </p:nvSpPr>
        <p:spPr>
          <a:xfrm>
            <a:off x="1753386" y="5957740"/>
            <a:ext cx="1603324" cy="369332"/>
          </a:xfrm>
          <a:prstGeom prst="rect">
            <a:avLst/>
          </a:prstGeom>
          <a:noFill/>
        </p:spPr>
        <p:txBody>
          <a:bodyPr wrap="none" rtlCol="0">
            <a:spAutoFit/>
          </a:bodyPr>
          <a:lstStyle/>
          <a:p>
            <a:r>
              <a:rPr lang="en-US" b="1" dirty="0" err="1"/>
              <a:t>Sch</a:t>
            </a:r>
            <a:r>
              <a:rPr lang="en-US" b="1" dirty="0"/>
              <a:t> A, line 9</a:t>
            </a:r>
          </a:p>
        </p:txBody>
      </p:sp>
      <p:sp>
        <p:nvSpPr>
          <p:cNvPr id="4" name="TextBox 3">
            <a:extLst>
              <a:ext uri="{FF2B5EF4-FFF2-40B4-BE49-F238E27FC236}">
                <a16:creationId xmlns:a16="http://schemas.microsoft.com/office/drawing/2014/main" id="{D2C6B183-498B-4AB8-AC98-A24AC0AFC295}"/>
              </a:ext>
            </a:extLst>
          </p:cNvPr>
          <p:cNvSpPr txBox="1"/>
          <p:nvPr/>
        </p:nvSpPr>
        <p:spPr>
          <a:xfrm>
            <a:off x="4172057" y="5957740"/>
            <a:ext cx="1750800" cy="369332"/>
          </a:xfrm>
          <a:prstGeom prst="rect">
            <a:avLst/>
          </a:prstGeom>
          <a:noFill/>
        </p:spPr>
        <p:txBody>
          <a:bodyPr wrap="none" rtlCol="0">
            <a:spAutoFit/>
          </a:bodyPr>
          <a:lstStyle/>
          <a:p>
            <a:r>
              <a:rPr lang="en-US" b="1" dirty="0" err="1"/>
              <a:t>Sch</a:t>
            </a:r>
            <a:r>
              <a:rPr lang="en-US" b="1" dirty="0"/>
              <a:t> A, line 15</a:t>
            </a:r>
          </a:p>
        </p:txBody>
      </p:sp>
      <p:sp>
        <p:nvSpPr>
          <p:cNvPr id="11" name="TextBox 10">
            <a:extLst>
              <a:ext uri="{FF2B5EF4-FFF2-40B4-BE49-F238E27FC236}">
                <a16:creationId xmlns:a16="http://schemas.microsoft.com/office/drawing/2014/main" id="{6AC40727-773D-4361-B04E-8DFADC4BD4D6}"/>
              </a:ext>
            </a:extLst>
          </p:cNvPr>
          <p:cNvSpPr txBox="1"/>
          <p:nvPr/>
        </p:nvSpPr>
        <p:spPr>
          <a:xfrm>
            <a:off x="6388927" y="5957740"/>
            <a:ext cx="1750800" cy="369332"/>
          </a:xfrm>
          <a:prstGeom prst="rect">
            <a:avLst/>
          </a:prstGeom>
          <a:noFill/>
        </p:spPr>
        <p:txBody>
          <a:bodyPr wrap="none" rtlCol="0">
            <a:spAutoFit/>
          </a:bodyPr>
          <a:lstStyle/>
          <a:p>
            <a:r>
              <a:rPr lang="en-US" b="1" dirty="0" err="1"/>
              <a:t>Sch</a:t>
            </a:r>
            <a:r>
              <a:rPr lang="en-US" b="1" dirty="0"/>
              <a:t> A, line 19</a:t>
            </a:r>
          </a:p>
        </p:txBody>
      </p:sp>
    </p:spTree>
    <p:extLst>
      <p:ext uri="{BB962C8B-B14F-4D97-AF65-F5344CB8AC3E}">
        <p14:creationId xmlns:p14="http://schemas.microsoft.com/office/powerpoint/2010/main" val="3547045863"/>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a:extLst>
              <a:ext uri="{FF2B5EF4-FFF2-40B4-BE49-F238E27FC236}">
                <a16:creationId xmlns:a16="http://schemas.microsoft.com/office/drawing/2014/main" id="{305F2369-0291-4D60-BC8D-35DB7AA7D94C}"/>
              </a:ext>
            </a:extLst>
          </p:cNvPr>
          <p:cNvGraphicFramePr>
            <a:graphicFrameLocks noGrp="1"/>
          </p:cNvGraphicFramePr>
          <p:nvPr>
            <p:ph idx="1"/>
            <p:extLst>
              <p:ext uri="{D42A27DB-BD31-4B8C-83A1-F6EECF244321}">
                <p14:modId xmlns:p14="http://schemas.microsoft.com/office/powerpoint/2010/main" val="2320317214"/>
              </p:ext>
            </p:extLst>
          </p:nvPr>
        </p:nvGraphicFramePr>
        <p:xfrm>
          <a:off x="839931" y="1892595"/>
          <a:ext cx="8083218" cy="4965405"/>
        </p:xfrm>
        <a:graphic>
          <a:graphicData uri="http://schemas.openxmlformats.org/drawingml/2006/chart">
            <c:chart xmlns:c="http://schemas.openxmlformats.org/drawingml/2006/chart" xmlns:r="http://schemas.openxmlformats.org/officeDocument/2006/relationships" r:id="rId2"/>
          </a:graphicData>
        </a:graphic>
      </p:graphicFrame>
      <p:sp>
        <p:nvSpPr>
          <p:cNvPr id="3" name="Title 2">
            <a:extLst>
              <a:ext uri="{FF2B5EF4-FFF2-40B4-BE49-F238E27FC236}">
                <a16:creationId xmlns:a16="http://schemas.microsoft.com/office/drawing/2014/main" id="{3A3AA992-5B18-409A-B485-25DF1ED561EE}"/>
              </a:ext>
            </a:extLst>
          </p:cNvPr>
          <p:cNvSpPr>
            <a:spLocks noGrp="1"/>
          </p:cNvSpPr>
          <p:nvPr>
            <p:ph type="title"/>
          </p:nvPr>
        </p:nvSpPr>
        <p:spPr/>
        <p:txBody>
          <a:bodyPr/>
          <a:lstStyle/>
          <a:p>
            <a:r>
              <a:rPr lang="en-US" dirty="0"/>
              <a:t>Getting to itemize example #2</a:t>
            </a:r>
          </a:p>
        </p:txBody>
      </p:sp>
      <p:sp>
        <p:nvSpPr>
          <p:cNvPr id="8" name="TextBox 7">
            <a:extLst>
              <a:ext uri="{FF2B5EF4-FFF2-40B4-BE49-F238E27FC236}">
                <a16:creationId xmlns:a16="http://schemas.microsoft.com/office/drawing/2014/main" id="{50BBD4C5-42FE-43CB-8CC7-5AC7F50953F2}"/>
              </a:ext>
            </a:extLst>
          </p:cNvPr>
          <p:cNvSpPr txBox="1"/>
          <p:nvPr/>
        </p:nvSpPr>
        <p:spPr>
          <a:xfrm>
            <a:off x="4008544" y="3429000"/>
            <a:ext cx="1745991" cy="461665"/>
          </a:xfrm>
          <a:prstGeom prst="rect">
            <a:avLst/>
          </a:prstGeom>
          <a:noFill/>
        </p:spPr>
        <p:txBody>
          <a:bodyPr wrap="none" rtlCol="0">
            <a:spAutoFit/>
          </a:bodyPr>
          <a:lstStyle/>
          <a:p>
            <a:r>
              <a:rPr lang="en-US" sz="2400" b="1" dirty="0">
                <a:solidFill>
                  <a:srgbClr val="FF0000"/>
                </a:solidFill>
              </a:rPr>
              <a:t>INTEREST</a:t>
            </a:r>
          </a:p>
        </p:txBody>
      </p:sp>
      <p:sp>
        <p:nvSpPr>
          <p:cNvPr id="9" name="TextBox 8">
            <a:extLst>
              <a:ext uri="{FF2B5EF4-FFF2-40B4-BE49-F238E27FC236}">
                <a16:creationId xmlns:a16="http://schemas.microsoft.com/office/drawing/2014/main" id="{B22606F5-EC12-4D27-8EA8-5780BEF7D763}"/>
              </a:ext>
            </a:extLst>
          </p:cNvPr>
          <p:cNvSpPr txBox="1"/>
          <p:nvPr/>
        </p:nvSpPr>
        <p:spPr>
          <a:xfrm>
            <a:off x="2264735" y="5348177"/>
            <a:ext cx="766557" cy="369332"/>
          </a:xfrm>
          <a:prstGeom prst="rect">
            <a:avLst/>
          </a:prstGeom>
          <a:noFill/>
        </p:spPr>
        <p:txBody>
          <a:bodyPr wrap="none" rtlCol="0">
            <a:spAutoFit/>
          </a:bodyPr>
          <a:lstStyle/>
          <a:p>
            <a:r>
              <a:rPr lang="en-US" b="1" dirty="0"/>
              <a:t>$10k</a:t>
            </a:r>
          </a:p>
        </p:txBody>
      </p:sp>
      <p:sp>
        <p:nvSpPr>
          <p:cNvPr id="10" name="TextBox 9">
            <a:extLst>
              <a:ext uri="{FF2B5EF4-FFF2-40B4-BE49-F238E27FC236}">
                <a16:creationId xmlns:a16="http://schemas.microsoft.com/office/drawing/2014/main" id="{3E76B85F-2E46-4304-A2F6-88D7BB5C759E}"/>
              </a:ext>
            </a:extLst>
          </p:cNvPr>
          <p:cNvSpPr txBox="1"/>
          <p:nvPr/>
        </p:nvSpPr>
        <p:spPr>
          <a:xfrm>
            <a:off x="4498260" y="4190631"/>
            <a:ext cx="766557" cy="369332"/>
          </a:xfrm>
          <a:prstGeom prst="rect">
            <a:avLst/>
          </a:prstGeom>
          <a:noFill/>
        </p:spPr>
        <p:txBody>
          <a:bodyPr wrap="none" rtlCol="0">
            <a:spAutoFit/>
          </a:bodyPr>
          <a:lstStyle/>
          <a:p>
            <a:r>
              <a:rPr lang="en-US" b="1" dirty="0"/>
              <a:t>$10k</a:t>
            </a:r>
          </a:p>
        </p:txBody>
      </p:sp>
      <p:cxnSp>
        <p:nvCxnSpPr>
          <p:cNvPr id="12" name="Straight Connector 11">
            <a:extLst>
              <a:ext uri="{FF2B5EF4-FFF2-40B4-BE49-F238E27FC236}">
                <a16:creationId xmlns:a16="http://schemas.microsoft.com/office/drawing/2014/main" id="{7F397C86-48E1-4150-AE8B-D317A56DE746}"/>
              </a:ext>
            </a:extLst>
          </p:cNvPr>
          <p:cNvCxnSpPr>
            <a:cxnSpLocks/>
          </p:cNvCxnSpPr>
          <p:nvPr/>
        </p:nvCxnSpPr>
        <p:spPr bwMode="auto">
          <a:xfrm flipH="1">
            <a:off x="3616265" y="5120802"/>
            <a:ext cx="2530548" cy="0"/>
          </a:xfrm>
          <a:prstGeom prst="line">
            <a:avLst/>
          </a:prstGeom>
          <a:solidFill>
            <a:schemeClr val="accent1"/>
          </a:solidFill>
          <a:ln w="25400"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Straight Connector 14">
            <a:extLst>
              <a:ext uri="{FF2B5EF4-FFF2-40B4-BE49-F238E27FC236}">
                <a16:creationId xmlns:a16="http://schemas.microsoft.com/office/drawing/2014/main" id="{C32897C3-8698-4B9A-A6D2-27CD18D5B528}"/>
              </a:ext>
            </a:extLst>
          </p:cNvPr>
          <p:cNvCxnSpPr/>
          <p:nvPr/>
        </p:nvCxnSpPr>
        <p:spPr bwMode="auto">
          <a:xfrm>
            <a:off x="6231655" y="3913903"/>
            <a:ext cx="2497456" cy="0"/>
          </a:xfrm>
          <a:prstGeom prst="line">
            <a:avLst/>
          </a:prstGeom>
          <a:solidFill>
            <a:schemeClr val="accent1"/>
          </a:solidFill>
          <a:ln w="25400"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 name="TextBox 10">
            <a:extLst>
              <a:ext uri="{FF2B5EF4-FFF2-40B4-BE49-F238E27FC236}">
                <a16:creationId xmlns:a16="http://schemas.microsoft.com/office/drawing/2014/main" id="{F523AECF-BE82-410A-BDCD-66E582B56D9C}"/>
              </a:ext>
            </a:extLst>
          </p:cNvPr>
          <p:cNvSpPr txBox="1"/>
          <p:nvPr/>
        </p:nvSpPr>
        <p:spPr>
          <a:xfrm>
            <a:off x="1753386" y="5957740"/>
            <a:ext cx="1603324" cy="369332"/>
          </a:xfrm>
          <a:prstGeom prst="rect">
            <a:avLst/>
          </a:prstGeom>
          <a:noFill/>
        </p:spPr>
        <p:txBody>
          <a:bodyPr wrap="none" rtlCol="0">
            <a:spAutoFit/>
          </a:bodyPr>
          <a:lstStyle/>
          <a:p>
            <a:r>
              <a:rPr lang="en-US" b="1" dirty="0" err="1"/>
              <a:t>Sch</a:t>
            </a:r>
            <a:r>
              <a:rPr lang="en-US" b="1" dirty="0"/>
              <a:t> A, line 9</a:t>
            </a:r>
          </a:p>
        </p:txBody>
      </p:sp>
      <p:sp>
        <p:nvSpPr>
          <p:cNvPr id="13" name="TextBox 12">
            <a:extLst>
              <a:ext uri="{FF2B5EF4-FFF2-40B4-BE49-F238E27FC236}">
                <a16:creationId xmlns:a16="http://schemas.microsoft.com/office/drawing/2014/main" id="{D12D4061-E649-4F03-A03C-C0D2BFB555F8}"/>
              </a:ext>
            </a:extLst>
          </p:cNvPr>
          <p:cNvSpPr txBox="1"/>
          <p:nvPr/>
        </p:nvSpPr>
        <p:spPr>
          <a:xfrm>
            <a:off x="4172057" y="5957740"/>
            <a:ext cx="1750800" cy="369332"/>
          </a:xfrm>
          <a:prstGeom prst="rect">
            <a:avLst/>
          </a:prstGeom>
          <a:noFill/>
        </p:spPr>
        <p:txBody>
          <a:bodyPr wrap="none" rtlCol="0">
            <a:spAutoFit/>
          </a:bodyPr>
          <a:lstStyle/>
          <a:p>
            <a:r>
              <a:rPr lang="en-US" b="1" dirty="0" err="1"/>
              <a:t>Sch</a:t>
            </a:r>
            <a:r>
              <a:rPr lang="en-US" b="1" dirty="0"/>
              <a:t> A, line 15</a:t>
            </a:r>
          </a:p>
        </p:txBody>
      </p:sp>
      <p:sp>
        <p:nvSpPr>
          <p:cNvPr id="14" name="TextBox 13">
            <a:extLst>
              <a:ext uri="{FF2B5EF4-FFF2-40B4-BE49-F238E27FC236}">
                <a16:creationId xmlns:a16="http://schemas.microsoft.com/office/drawing/2014/main" id="{C370176A-AF49-4C4A-AD39-FA83D16DDA68}"/>
              </a:ext>
            </a:extLst>
          </p:cNvPr>
          <p:cNvSpPr txBox="1"/>
          <p:nvPr/>
        </p:nvSpPr>
        <p:spPr>
          <a:xfrm>
            <a:off x="6388927" y="5957740"/>
            <a:ext cx="1750800" cy="369332"/>
          </a:xfrm>
          <a:prstGeom prst="rect">
            <a:avLst/>
          </a:prstGeom>
          <a:noFill/>
        </p:spPr>
        <p:txBody>
          <a:bodyPr wrap="none" rtlCol="0">
            <a:spAutoFit/>
          </a:bodyPr>
          <a:lstStyle/>
          <a:p>
            <a:r>
              <a:rPr lang="en-US" b="1" dirty="0" err="1"/>
              <a:t>Sch</a:t>
            </a:r>
            <a:r>
              <a:rPr lang="en-US" b="1" dirty="0"/>
              <a:t> A, line 19</a:t>
            </a:r>
          </a:p>
        </p:txBody>
      </p:sp>
    </p:spTree>
    <p:extLst>
      <p:ext uri="{BB962C8B-B14F-4D97-AF65-F5344CB8AC3E}">
        <p14:creationId xmlns:p14="http://schemas.microsoft.com/office/powerpoint/2010/main" val="63453654"/>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A3AA992-5B18-409A-B485-25DF1ED561EE}"/>
              </a:ext>
            </a:extLst>
          </p:cNvPr>
          <p:cNvSpPr>
            <a:spLocks noGrp="1"/>
          </p:cNvSpPr>
          <p:nvPr>
            <p:ph type="title"/>
          </p:nvPr>
        </p:nvSpPr>
        <p:spPr/>
        <p:txBody>
          <a:bodyPr/>
          <a:lstStyle/>
          <a:p>
            <a:r>
              <a:rPr lang="en-US" dirty="0"/>
              <a:t>Getting to itemize #3 - personal</a:t>
            </a:r>
          </a:p>
        </p:txBody>
      </p:sp>
      <p:graphicFrame>
        <p:nvGraphicFramePr>
          <p:cNvPr id="7" name="Content Placeholder 6">
            <a:extLst>
              <a:ext uri="{FF2B5EF4-FFF2-40B4-BE49-F238E27FC236}">
                <a16:creationId xmlns:a16="http://schemas.microsoft.com/office/drawing/2014/main" id="{305F2369-0291-4D60-BC8D-35DB7AA7D94C}"/>
              </a:ext>
            </a:extLst>
          </p:cNvPr>
          <p:cNvGraphicFramePr>
            <a:graphicFrameLocks noGrp="1"/>
          </p:cNvGraphicFramePr>
          <p:nvPr>
            <p:ph idx="1"/>
            <p:extLst>
              <p:ext uri="{D42A27DB-BD31-4B8C-83A1-F6EECF244321}">
                <p14:modId xmlns:p14="http://schemas.microsoft.com/office/powerpoint/2010/main" val="3586759595"/>
              </p:ext>
            </p:extLst>
          </p:nvPr>
        </p:nvGraphicFramePr>
        <p:xfrm>
          <a:off x="765544" y="1892595"/>
          <a:ext cx="8083218" cy="4751091"/>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a:extLst>
              <a:ext uri="{FF2B5EF4-FFF2-40B4-BE49-F238E27FC236}">
                <a16:creationId xmlns:a16="http://schemas.microsoft.com/office/drawing/2014/main" id="{50BBD4C5-42FE-43CB-8CC7-5AC7F50953F2}"/>
              </a:ext>
            </a:extLst>
          </p:cNvPr>
          <p:cNvSpPr txBox="1"/>
          <p:nvPr/>
        </p:nvSpPr>
        <p:spPr>
          <a:xfrm>
            <a:off x="4036237" y="4412978"/>
            <a:ext cx="1745991" cy="461665"/>
          </a:xfrm>
          <a:prstGeom prst="rect">
            <a:avLst/>
          </a:prstGeom>
          <a:noFill/>
        </p:spPr>
        <p:txBody>
          <a:bodyPr wrap="none" rtlCol="0">
            <a:spAutoFit/>
          </a:bodyPr>
          <a:lstStyle/>
          <a:p>
            <a:r>
              <a:rPr lang="en-US" sz="2400" b="1" dirty="0">
                <a:solidFill>
                  <a:srgbClr val="FF0000"/>
                </a:solidFill>
              </a:rPr>
              <a:t>INTEREST</a:t>
            </a:r>
          </a:p>
        </p:txBody>
      </p:sp>
      <p:sp>
        <p:nvSpPr>
          <p:cNvPr id="9" name="TextBox 8">
            <a:extLst>
              <a:ext uri="{FF2B5EF4-FFF2-40B4-BE49-F238E27FC236}">
                <a16:creationId xmlns:a16="http://schemas.microsoft.com/office/drawing/2014/main" id="{B22606F5-EC12-4D27-8EA8-5780BEF7D763}"/>
              </a:ext>
            </a:extLst>
          </p:cNvPr>
          <p:cNvSpPr txBox="1"/>
          <p:nvPr/>
        </p:nvSpPr>
        <p:spPr>
          <a:xfrm>
            <a:off x="1919177" y="5159000"/>
            <a:ext cx="1392865" cy="400110"/>
          </a:xfrm>
          <a:prstGeom prst="rect">
            <a:avLst/>
          </a:prstGeom>
          <a:noFill/>
        </p:spPr>
        <p:txBody>
          <a:bodyPr wrap="square" rtlCol="0">
            <a:spAutoFit/>
          </a:bodyPr>
          <a:lstStyle/>
          <a:p>
            <a:r>
              <a:rPr lang="en-US" sz="2000" b="1" dirty="0">
                <a:solidFill>
                  <a:schemeClr val="tx2">
                    <a:lumMod val="60000"/>
                    <a:lumOff val="40000"/>
                  </a:schemeClr>
                </a:solidFill>
              </a:rPr>
              <a:t>$20,053</a:t>
            </a:r>
          </a:p>
        </p:txBody>
      </p:sp>
      <p:sp>
        <p:nvSpPr>
          <p:cNvPr id="10" name="TextBox 9">
            <a:extLst>
              <a:ext uri="{FF2B5EF4-FFF2-40B4-BE49-F238E27FC236}">
                <a16:creationId xmlns:a16="http://schemas.microsoft.com/office/drawing/2014/main" id="{3E76B85F-2E46-4304-A2F6-88D7BB5C759E}"/>
              </a:ext>
            </a:extLst>
          </p:cNvPr>
          <p:cNvSpPr txBox="1"/>
          <p:nvPr/>
        </p:nvSpPr>
        <p:spPr>
          <a:xfrm>
            <a:off x="4497612" y="5159000"/>
            <a:ext cx="545727" cy="400110"/>
          </a:xfrm>
          <a:prstGeom prst="rect">
            <a:avLst/>
          </a:prstGeom>
          <a:noFill/>
        </p:spPr>
        <p:txBody>
          <a:bodyPr wrap="square" rtlCol="0">
            <a:spAutoFit/>
          </a:bodyPr>
          <a:lstStyle/>
          <a:p>
            <a:r>
              <a:rPr lang="en-US" sz="2000" b="1" dirty="0">
                <a:solidFill>
                  <a:schemeClr val="tx2">
                    <a:lumMod val="60000"/>
                    <a:lumOff val="40000"/>
                  </a:schemeClr>
                </a:solidFill>
              </a:rPr>
              <a:t>$0</a:t>
            </a:r>
          </a:p>
        </p:txBody>
      </p:sp>
      <p:sp>
        <p:nvSpPr>
          <p:cNvPr id="2" name="TextBox 1">
            <a:extLst>
              <a:ext uri="{FF2B5EF4-FFF2-40B4-BE49-F238E27FC236}">
                <a16:creationId xmlns:a16="http://schemas.microsoft.com/office/drawing/2014/main" id="{FE2222EA-1B4D-4684-8041-4699C94EAA60}"/>
              </a:ext>
            </a:extLst>
          </p:cNvPr>
          <p:cNvSpPr txBox="1"/>
          <p:nvPr/>
        </p:nvSpPr>
        <p:spPr>
          <a:xfrm>
            <a:off x="0" y="6265948"/>
            <a:ext cx="6311343" cy="646331"/>
          </a:xfrm>
          <a:prstGeom prst="rect">
            <a:avLst/>
          </a:prstGeom>
          <a:noFill/>
        </p:spPr>
        <p:txBody>
          <a:bodyPr wrap="none" rtlCol="0">
            <a:spAutoFit/>
          </a:bodyPr>
          <a:lstStyle/>
          <a:p>
            <a:r>
              <a:rPr lang="en-US" b="1" dirty="0"/>
              <a:t>Note:  </a:t>
            </a:r>
            <a:r>
              <a:rPr lang="en-US" b="1" dirty="0">
                <a:solidFill>
                  <a:schemeClr val="tx2">
                    <a:lumMod val="60000"/>
                    <a:lumOff val="40000"/>
                  </a:schemeClr>
                </a:solidFill>
              </a:rPr>
              <a:t>+$8,000 in Qualified Charitable Distributions</a:t>
            </a:r>
            <a:r>
              <a:rPr lang="en-US" b="1" dirty="0"/>
              <a:t>, </a:t>
            </a:r>
          </a:p>
          <a:p>
            <a:r>
              <a:rPr lang="en-US" b="1" dirty="0"/>
              <a:t>           </a:t>
            </a:r>
            <a:r>
              <a:rPr lang="en-US" b="1" dirty="0">
                <a:solidFill>
                  <a:schemeClr val="tx2">
                    <a:lumMod val="60000"/>
                    <a:lumOff val="40000"/>
                  </a:schemeClr>
                </a:solidFill>
              </a:rPr>
              <a:t>2017 Standard deduction $15,200</a:t>
            </a:r>
          </a:p>
        </p:txBody>
      </p:sp>
      <p:sp>
        <p:nvSpPr>
          <p:cNvPr id="11" name="TextBox 10">
            <a:extLst>
              <a:ext uri="{FF2B5EF4-FFF2-40B4-BE49-F238E27FC236}">
                <a16:creationId xmlns:a16="http://schemas.microsoft.com/office/drawing/2014/main" id="{D94F8BA4-86D8-4D54-81E6-50EBCDCB3946}"/>
              </a:ext>
            </a:extLst>
          </p:cNvPr>
          <p:cNvSpPr txBox="1"/>
          <p:nvPr/>
        </p:nvSpPr>
        <p:spPr>
          <a:xfrm>
            <a:off x="6417207" y="5796925"/>
            <a:ext cx="1750800" cy="369332"/>
          </a:xfrm>
          <a:prstGeom prst="rect">
            <a:avLst/>
          </a:prstGeom>
          <a:noFill/>
        </p:spPr>
        <p:txBody>
          <a:bodyPr wrap="none" rtlCol="0">
            <a:spAutoFit/>
          </a:bodyPr>
          <a:lstStyle/>
          <a:p>
            <a:r>
              <a:rPr lang="en-US" b="1" dirty="0" err="1"/>
              <a:t>Sch</a:t>
            </a:r>
            <a:r>
              <a:rPr lang="en-US" b="1" dirty="0"/>
              <a:t> A, line 19</a:t>
            </a:r>
          </a:p>
        </p:txBody>
      </p:sp>
      <p:sp>
        <p:nvSpPr>
          <p:cNvPr id="12" name="TextBox 11">
            <a:extLst>
              <a:ext uri="{FF2B5EF4-FFF2-40B4-BE49-F238E27FC236}">
                <a16:creationId xmlns:a16="http://schemas.microsoft.com/office/drawing/2014/main" id="{3923AC8F-5664-4003-985C-8D5F142244E9}"/>
              </a:ext>
            </a:extLst>
          </p:cNvPr>
          <p:cNvSpPr txBox="1"/>
          <p:nvPr/>
        </p:nvSpPr>
        <p:spPr>
          <a:xfrm>
            <a:off x="1708718" y="5810850"/>
            <a:ext cx="1603324" cy="369332"/>
          </a:xfrm>
          <a:prstGeom prst="rect">
            <a:avLst/>
          </a:prstGeom>
          <a:noFill/>
        </p:spPr>
        <p:txBody>
          <a:bodyPr wrap="none" rtlCol="0">
            <a:spAutoFit/>
          </a:bodyPr>
          <a:lstStyle/>
          <a:p>
            <a:r>
              <a:rPr lang="en-US" b="1" dirty="0" err="1"/>
              <a:t>Sch</a:t>
            </a:r>
            <a:r>
              <a:rPr lang="en-US" b="1" dirty="0"/>
              <a:t> A, line 9</a:t>
            </a:r>
          </a:p>
        </p:txBody>
      </p:sp>
      <p:sp>
        <p:nvSpPr>
          <p:cNvPr id="13" name="TextBox 12">
            <a:extLst>
              <a:ext uri="{FF2B5EF4-FFF2-40B4-BE49-F238E27FC236}">
                <a16:creationId xmlns:a16="http://schemas.microsoft.com/office/drawing/2014/main" id="{87EA694C-FFEB-4935-8CF8-D4D2765D05C2}"/>
              </a:ext>
            </a:extLst>
          </p:cNvPr>
          <p:cNvSpPr txBox="1"/>
          <p:nvPr/>
        </p:nvSpPr>
        <p:spPr>
          <a:xfrm>
            <a:off x="4255216" y="5796925"/>
            <a:ext cx="1750800" cy="369332"/>
          </a:xfrm>
          <a:prstGeom prst="rect">
            <a:avLst/>
          </a:prstGeom>
          <a:noFill/>
        </p:spPr>
        <p:txBody>
          <a:bodyPr wrap="none" rtlCol="0">
            <a:spAutoFit/>
          </a:bodyPr>
          <a:lstStyle/>
          <a:p>
            <a:r>
              <a:rPr lang="en-US" b="1" dirty="0" err="1"/>
              <a:t>Sch</a:t>
            </a:r>
            <a:r>
              <a:rPr lang="en-US" b="1" dirty="0"/>
              <a:t> A, line 15</a:t>
            </a:r>
          </a:p>
        </p:txBody>
      </p:sp>
    </p:spTree>
    <p:extLst>
      <p:ext uri="{BB962C8B-B14F-4D97-AF65-F5344CB8AC3E}">
        <p14:creationId xmlns:p14="http://schemas.microsoft.com/office/powerpoint/2010/main" val="3784581746"/>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8599B-ACED-44AE-8B82-11C3E1EBCE00}"/>
              </a:ext>
            </a:extLst>
          </p:cNvPr>
          <p:cNvSpPr>
            <a:spLocks noGrp="1"/>
          </p:cNvSpPr>
          <p:nvPr>
            <p:ph type="title"/>
          </p:nvPr>
        </p:nvSpPr>
        <p:spPr/>
        <p:txBody>
          <a:bodyPr/>
          <a:lstStyle/>
          <a:p>
            <a:r>
              <a:rPr lang="en-US" dirty="0"/>
              <a:t>Estate taxes slashed</a:t>
            </a:r>
          </a:p>
        </p:txBody>
      </p:sp>
      <p:pic>
        <p:nvPicPr>
          <p:cNvPr id="5" name="Picture 4" descr="Screen Clipping">
            <a:extLst>
              <a:ext uri="{FF2B5EF4-FFF2-40B4-BE49-F238E27FC236}">
                <a16:creationId xmlns:a16="http://schemas.microsoft.com/office/drawing/2014/main" id="{36CDE9AE-F7DE-4202-A5AC-14102233BB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8997" y="2366127"/>
            <a:ext cx="7366079" cy="4374037"/>
          </a:xfrm>
          <a:prstGeom prst="rect">
            <a:avLst/>
          </a:prstGeom>
        </p:spPr>
      </p:pic>
    </p:spTree>
    <p:extLst>
      <p:ext uri="{BB962C8B-B14F-4D97-AF65-F5344CB8AC3E}">
        <p14:creationId xmlns:p14="http://schemas.microsoft.com/office/powerpoint/2010/main" val="2530499745"/>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D44E1-6648-40CC-AEA3-8C19339093D8}"/>
              </a:ext>
            </a:extLst>
          </p:cNvPr>
          <p:cNvSpPr>
            <a:spLocks noGrp="1"/>
          </p:cNvSpPr>
          <p:nvPr>
            <p:ph type="title"/>
          </p:nvPr>
        </p:nvSpPr>
        <p:spPr/>
        <p:txBody>
          <a:bodyPr/>
          <a:lstStyle/>
          <a:p>
            <a:r>
              <a:rPr lang="en-US" dirty="0"/>
              <a:t>Effective giving</a:t>
            </a:r>
          </a:p>
        </p:txBody>
      </p:sp>
      <p:sp>
        <p:nvSpPr>
          <p:cNvPr id="3" name="Content Placeholder 2">
            <a:extLst>
              <a:ext uri="{FF2B5EF4-FFF2-40B4-BE49-F238E27FC236}">
                <a16:creationId xmlns:a16="http://schemas.microsoft.com/office/drawing/2014/main" id="{833539EC-EBE2-4247-9AEB-3FDD55022494}"/>
              </a:ext>
            </a:extLst>
          </p:cNvPr>
          <p:cNvSpPr>
            <a:spLocks noGrp="1"/>
          </p:cNvSpPr>
          <p:nvPr>
            <p:ph idx="1"/>
          </p:nvPr>
        </p:nvSpPr>
        <p:spPr>
          <a:xfrm>
            <a:off x="688157" y="2017713"/>
            <a:ext cx="8266931" cy="4769586"/>
          </a:xfrm>
        </p:spPr>
        <p:txBody>
          <a:bodyPr/>
          <a:lstStyle/>
          <a:p>
            <a:r>
              <a:rPr lang="en-US" dirty="0"/>
              <a:t>Bunching gifts in certain years</a:t>
            </a:r>
          </a:p>
          <a:p>
            <a:pPr lvl="1"/>
            <a:r>
              <a:rPr lang="en-US" dirty="0"/>
              <a:t>Every other year gifts</a:t>
            </a:r>
          </a:p>
          <a:p>
            <a:pPr marL="342900" lvl="1" indent="0">
              <a:buNone/>
            </a:pPr>
            <a:endParaRPr lang="en-US" dirty="0"/>
          </a:p>
          <a:p>
            <a:r>
              <a:rPr lang="en-US" dirty="0"/>
              <a:t>Appreciated asset gifts</a:t>
            </a:r>
          </a:p>
          <a:p>
            <a:pPr lvl="1"/>
            <a:r>
              <a:rPr lang="en-US" dirty="0"/>
              <a:t>Capital gains tax not taxed</a:t>
            </a:r>
          </a:p>
          <a:p>
            <a:pPr marL="342900" lvl="1" indent="0">
              <a:buNone/>
            </a:pPr>
            <a:endParaRPr lang="en-US" dirty="0"/>
          </a:p>
          <a:p>
            <a:r>
              <a:rPr lang="en-US" dirty="0"/>
              <a:t>IRA rollover gifts</a:t>
            </a:r>
          </a:p>
          <a:p>
            <a:pPr lvl="1"/>
            <a:r>
              <a:rPr lang="en-US" dirty="0"/>
              <a:t>No deduction but no tax on income</a:t>
            </a:r>
          </a:p>
          <a:p>
            <a:pPr lvl="1"/>
            <a:r>
              <a:rPr lang="en-US" dirty="0"/>
              <a:t>Must qualify</a:t>
            </a:r>
          </a:p>
          <a:p>
            <a:pPr lvl="1"/>
            <a:endParaRPr lang="en-US" dirty="0"/>
          </a:p>
          <a:p>
            <a:r>
              <a:rPr lang="en-US" dirty="0"/>
              <a:t>Donor advised funds</a:t>
            </a:r>
          </a:p>
          <a:p>
            <a:pPr lvl="1"/>
            <a:r>
              <a:rPr lang="en-US" dirty="0"/>
              <a:t>Gifts to reach over threshold deduction amount</a:t>
            </a:r>
          </a:p>
          <a:p>
            <a:endParaRPr lang="en-US" dirty="0"/>
          </a:p>
        </p:txBody>
      </p:sp>
      <p:pic>
        <p:nvPicPr>
          <p:cNvPr id="5" name="Picture 4">
            <a:extLst>
              <a:ext uri="{FF2B5EF4-FFF2-40B4-BE49-F238E27FC236}">
                <a16:creationId xmlns:a16="http://schemas.microsoft.com/office/drawing/2014/main" id="{E1BDF1A4-3479-449C-8884-EC7E731616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16649" y="1407999"/>
            <a:ext cx="1949776" cy="1147242"/>
          </a:xfrm>
          <a:prstGeom prst="rect">
            <a:avLst/>
          </a:prstGeom>
        </p:spPr>
      </p:pic>
      <p:pic>
        <p:nvPicPr>
          <p:cNvPr id="11" name="Picture 10">
            <a:extLst>
              <a:ext uri="{FF2B5EF4-FFF2-40B4-BE49-F238E27FC236}">
                <a16:creationId xmlns:a16="http://schemas.microsoft.com/office/drawing/2014/main" id="{C114E6BE-50C2-4F59-A16B-552D8422AC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16649" y="2608934"/>
            <a:ext cx="1986602" cy="1486978"/>
          </a:xfrm>
          <a:prstGeom prst="rect">
            <a:avLst/>
          </a:prstGeom>
        </p:spPr>
      </p:pic>
      <p:pic>
        <p:nvPicPr>
          <p:cNvPr id="13" name="Picture 12">
            <a:extLst>
              <a:ext uri="{FF2B5EF4-FFF2-40B4-BE49-F238E27FC236}">
                <a16:creationId xmlns:a16="http://schemas.microsoft.com/office/drawing/2014/main" id="{25B27EF2-E867-4550-A2B5-59F3C30838C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72328" y="4164126"/>
            <a:ext cx="1930923" cy="1285875"/>
          </a:xfrm>
          <a:prstGeom prst="rect">
            <a:avLst/>
          </a:prstGeom>
        </p:spPr>
      </p:pic>
      <p:pic>
        <p:nvPicPr>
          <p:cNvPr id="15" name="Picture 14">
            <a:extLst>
              <a:ext uri="{FF2B5EF4-FFF2-40B4-BE49-F238E27FC236}">
                <a16:creationId xmlns:a16="http://schemas.microsoft.com/office/drawing/2014/main" id="{960FC650-4D17-466A-AC46-756A6E4A509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72732" y="5518215"/>
            <a:ext cx="1871244" cy="947534"/>
          </a:xfrm>
          <a:prstGeom prst="rect">
            <a:avLst/>
          </a:prstGeom>
        </p:spPr>
      </p:pic>
    </p:spTree>
    <p:extLst>
      <p:ext uri="{BB962C8B-B14F-4D97-AF65-F5344CB8AC3E}">
        <p14:creationId xmlns:p14="http://schemas.microsoft.com/office/powerpoint/2010/main" val="2421503503"/>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40F04-7B02-4BB5-97C1-2B510B65AB0C}"/>
              </a:ext>
            </a:extLst>
          </p:cNvPr>
          <p:cNvSpPr>
            <a:spLocks noGrp="1"/>
          </p:cNvSpPr>
          <p:nvPr>
            <p:ph type="title"/>
          </p:nvPr>
        </p:nvSpPr>
        <p:spPr>
          <a:xfrm>
            <a:off x="1150939" y="214314"/>
            <a:ext cx="7793037" cy="1462087"/>
          </a:xfrm>
        </p:spPr>
        <p:txBody>
          <a:bodyPr/>
          <a:lstStyle/>
          <a:p>
            <a:r>
              <a:rPr lang="en-US" dirty="0"/>
              <a:t>Effective giving #1</a:t>
            </a:r>
            <a:br>
              <a:rPr lang="en-US" dirty="0"/>
            </a:br>
            <a:r>
              <a:rPr lang="en-US" dirty="0"/>
              <a:t>Bunching deductions</a:t>
            </a:r>
          </a:p>
        </p:txBody>
      </p:sp>
      <p:sp>
        <p:nvSpPr>
          <p:cNvPr id="3" name="Content Placeholder 2">
            <a:extLst>
              <a:ext uri="{FF2B5EF4-FFF2-40B4-BE49-F238E27FC236}">
                <a16:creationId xmlns:a16="http://schemas.microsoft.com/office/drawing/2014/main" id="{83F7FD5B-D7FA-460E-A445-EE5318FA179B}"/>
              </a:ext>
            </a:extLst>
          </p:cNvPr>
          <p:cNvSpPr>
            <a:spLocks noGrp="1"/>
          </p:cNvSpPr>
          <p:nvPr>
            <p:ph idx="1"/>
          </p:nvPr>
        </p:nvSpPr>
        <p:spPr>
          <a:xfrm>
            <a:off x="612742" y="2017712"/>
            <a:ext cx="8342346" cy="4840287"/>
          </a:xfrm>
        </p:spPr>
        <p:txBody>
          <a:bodyPr/>
          <a:lstStyle/>
          <a:p>
            <a:r>
              <a:rPr lang="en-US" dirty="0"/>
              <a:t>Skip year giving or bunching deductions will increase.</a:t>
            </a:r>
          </a:p>
          <a:p>
            <a:pPr lvl="1"/>
            <a:r>
              <a:rPr lang="en-US" dirty="0"/>
              <a:t>Not a new strategy, have been used by seniors for years</a:t>
            </a:r>
          </a:p>
          <a:p>
            <a:pPr marL="342900" lvl="1" indent="0">
              <a:buNone/>
            </a:pPr>
            <a:endParaRPr lang="en-US" dirty="0"/>
          </a:p>
          <a:p>
            <a:pPr marL="342900" lvl="1" indent="0">
              <a:buNone/>
            </a:pPr>
            <a:endParaRPr lang="en-US" dirty="0"/>
          </a:p>
        </p:txBody>
      </p:sp>
      <p:pic>
        <p:nvPicPr>
          <p:cNvPr id="5" name="Picture 4" descr="Screen Clipping">
            <a:extLst>
              <a:ext uri="{FF2B5EF4-FFF2-40B4-BE49-F238E27FC236}">
                <a16:creationId xmlns:a16="http://schemas.microsoft.com/office/drawing/2014/main" id="{FBDC344F-A045-4B7E-9306-AEA6D1EF99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0570" y="2931737"/>
            <a:ext cx="7156818" cy="3799002"/>
          </a:xfrm>
          <a:prstGeom prst="rect">
            <a:avLst/>
          </a:prstGeom>
        </p:spPr>
      </p:pic>
    </p:spTree>
    <p:extLst>
      <p:ext uri="{BB962C8B-B14F-4D97-AF65-F5344CB8AC3E}">
        <p14:creationId xmlns:p14="http://schemas.microsoft.com/office/powerpoint/2010/main" val="2205361478"/>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71BAD5-0310-48E4-AD28-D439F40AA528}"/>
              </a:ext>
            </a:extLst>
          </p:cNvPr>
          <p:cNvSpPr>
            <a:spLocks noGrp="1"/>
          </p:cNvSpPr>
          <p:nvPr>
            <p:ph type="title"/>
          </p:nvPr>
        </p:nvSpPr>
        <p:spPr/>
        <p:txBody>
          <a:bodyPr/>
          <a:lstStyle/>
          <a:p>
            <a:r>
              <a:rPr lang="en-US" dirty="0"/>
              <a:t>Effective giving #2</a:t>
            </a:r>
            <a:br>
              <a:rPr lang="en-US" dirty="0"/>
            </a:br>
            <a:r>
              <a:rPr lang="en-US" dirty="0"/>
              <a:t>Give appreciated assets</a:t>
            </a:r>
          </a:p>
        </p:txBody>
      </p:sp>
      <p:pic>
        <p:nvPicPr>
          <p:cNvPr id="15" name="Picture 14">
            <a:extLst>
              <a:ext uri="{FF2B5EF4-FFF2-40B4-BE49-F238E27FC236}">
                <a16:creationId xmlns:a16="http://schemas.microsoft.com/office/drawing/2014/main" id="{064AB957-467C-4292-B62C-7E06EBA7EE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0939" y="1942937"/>
            <a:ext cx="6519938" cy="2663074"/>
          </a:xfrm>
          <a:prstGeom prst="rect">
            <a:avLst/>
          </a:prstGeom>
        </p:spPr>
      </p:pic>
      <p:sp>
        <p:nvSpPr>
          <p:cNvPr id="16" name="TextBox 15">
            <a:extLst>
              <a:ext uri="{FF2B5EF4-FFF2-40B4-BE49-F238E27FC236}">
                <a16:creationId xmlns:a16="http://schemas.microsoft.com/office/drawing/2014/main" id="{B5AAF5CF-3EDD-43B1-8CFC-88530859B074}"/>
              </a:ext>
            </a:extLst>
          </p:cNvPr>
          <p:cNvSpPr txBox="1"/>
          <p:nvPr/>
        </p:nvSpPr>
        <p:spPr>
          <a:xfrm>
            <a:off x="3735072" y="4762291"/>
            <a:ext cx="1673856" cy="58477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28575">
            <a:solidFill>
              <a:srgbClr val="FF0000"/>
            </a:solidFill>
          </a:ln>
        </p:spPr>
        <p:txBody>
          <a:bodyPr wrap="none" rtlCol="0">
            <a:spAutoFit/>
          </a:bodyPr>
          <a:lstStyle/>
          <a:p>
            <a:r>
              <a:rPr lang="en-US" sz="3200" b="1" dirty="0"/>
              <a:t>Charity</a:t>
            </a:r>
          </a:p>
        </p:txBody>
      </p:sp>
      <p:sp>
        <p:nvSpPr>
          <p:cNvPr id="17" name="TextBox 16">
            <a:extLst>
              <a:ext uri="{FF2B5EF4-FFF2-40B4-BE49-F238E27FC236}">
                <a16:creationId xmlns:a16="http://schemas.microsoft.com/office/drawing/2014/main" id="{F5C16E3E-79AB-4122-8822-F0144B586A50}"/>
              </a:ext>
            </a:extLst>
          </p:cNvPr>
          <p:cNvSpPr txBox="1"/>
          <p:nvPr/>
        </p:nvSpPr>
        <p:spPr>
          <a:xfrm>
            <a:off x="1244338" y="4053526"/>
            <a:ext cx="2215671" cy="369332"/>
          </a:xfrm>
          <a:prstGeom prst="rect">
            <a:avLst/>
          </a:prstGeom>
          <a:noFill/>
        </p:spPr>
        <p:txBody>
          <a:bodyPr wrap="none" rtlCol="0">
            <a:spAutoFit/>
          </a:bodyPr>
          <a:lstStyle/>
          <a:p>
            <a:r>
              <a:rPr lang="en-US" b="1" dirty="0"/>
              <a:t>Fair market value</a:t>
            </a:r>
          </a:p>
        </p:txBody>
      </p:sp>
      <p:sp>
        <p:nvSpPr>
          <p:cNvPr id="19" name="TextBox 18">
            <a:extLst>
              <a:ext uri="{FF2B5EF4-FFF2-40B4-BE49-F238E27FC236}">
                <a16:creationId xmlns:a16="http://schemas.microsoft.com/office/drawing/2014/main" id="{99B716A6-623B-467A-8E4B-011438893B83}"/>
              </a:ext>
            </a:extLst>
          </p:cNvPr>
          <p:cNvSpPr txBox="1"/>
          <p:nvPr/>
        </p:nvSpPr>
        <p:spPr>
          <a:xfrm>
            <a:off x="330818" y="5443357"/>
            <a:ext cx="8743547" cy="1200329"/>
          </a:xfrm>
          <a:prstGeom prst="rect">
            <a:avLst/>
          </a:prstGeom>
          <a:noFill/>
        </p:spPr>
        <p:txBody>
          <a:bodyPr wrap="none" rtlCol="0">
            <a:spAutoFit/>
          </a:bodyPr>
          <a:lstStyle/>
          <a:p>
            <a:r>
              <a:rPr lang="en-US" b="1" dirty="0">
                <a:solidFill>
                  <a:srgbClr val="FF0000"/>
                </a:solidFill>
              </a:rPr>
              <a:t>Example:  </a:t>
            </a:r>
            <a:r>
              <a:rPr lang="en-US" dirty="0"/>
              <a:t>Sara has accumulated 1,000 shares of Apple stock over the last 5 years.</a:t>
            </a:r>
          </a:p>
          <a:p>
            <a:r>
              <a:rPr lang="en-US" dirty="0"/>
              <a:t>Her 1,000 shares are currently valued at approximately $160,000.  </a:t>
            </a:r>
          </a:p>
          <a:p>
            <a:r>
              <a:rPr lang="en-US" dirty="0"/>
              <a:t>Her cost basis on the 10 shares of Apple she is gifting to charity is $60 per share.  </a:t>
            </a:r>
          </a:p>
          <a:p>
            <a:r>
              <a:rPr lang="en-US" dirty="0"/>
              <a:t>She gets a deduction of $1,600 and avoids any tax on the $1,000 capital gains. </a:t>
            </a:r>
          </a:p>
        </p:txBody>
      </p:sp>
    </p:spTree>
    <p:extLst>
      <p:ext uri="{BB962C8B-B14F-4D97-AF65-F5344CB8AC3E}">
        <p14:creationId xmlns:p14="http://schemas.microsoft.com/office/powerpoint/2010/main" val="2602478799"/>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88E55-6269-4909-8769-A96431F6D836}"/>
              </a:ext>
            </a:extLst>
          </p:cNvPr>
          <p:cNvSpPr>
            <a:spLocks noGrp="1"/>
          </p:cNvSpPr>
          <p:nvPr>
            <p:ph type="title"/>
          </p:nvPr>
        </p:nvSpPr>
        <p:spPr/>
        <p:txBody>
          <a:bodyPr/>
          <a:lstStyle/>
          <a:p>
            <a:r>
              <a:rPr lang="en-US" dirty="0"/>
              <a:t>Effective giving #2a</a:t>
            </a:r>
            <a:br>
              <a:rPr lang="en-US" dirty="0"/>
            </a:br>
            <a:r>
              <a:rPr lang="en-US" dirty="0"/>
              <a:t>Give appreciated assets</a:t>
            </a:r>
            <a:br>
              <a:rPr lang="en-US" dirty="0"/>
            </a:br>
            <a:r>
              <a:rPr lang="en-US" dirty="0"/>
              <a:t>Charitable swap</a:t>
            </a:r>
          </a:p>
        </p:txBody>
      </p:sp>
      <p:pic>
        <p:nvPicPr>
          <p:cNvPr id="9" name="Picture 8">
            <a:extLst>
              <a:ext uri="{FF2B5EF4-FFF2-40B4-BE49-F238E27FC236}">
                <a16:creationId xmlns:a16="http://schemas.microsoft.com/office/drawing/2014/main" id="{5F408AF2-EF9D-4B6E-876C-125251F885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541001" y="2017337"/>
            <a:ext cx="1783746" cy="2389694"/>
          </a:xfrm>
          <a:prstGeom prst="rect">
            <a:avLst/>
          </a:prstGeom>
        </p:spPr>
      </p:pic>
      <p:pic>
        <p:nvPicPr>
          <p:cNvPr id="11" name="Picture 10">
            <a:extLst>
              <a:ext uri="{FF2B5EF4-FFF2-40B4-BE49-F238E27FC236}">
                <a16:creationId xmlns:a16="http://schemas.microsoft.com/office/drawing/2014/main" id="{CEBAC956-B9E2-40AC-87B4-C450AB994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19800" y="212725"/>
            <a:ext cx="2924176" cy="1462088"/>
          </a:xfrm>
          <a:prstGeom prst="rect">
            <a:avLst/>
          </a:prstGeom>
        </p:spPr>
      </p:pic>
      <p:sp>
        <p:nvSpPr>
          <p:cNvPr id="12" name="Arrow: Right 11">
            <a:extLst>
              <a:ext uri="{FF2B5EF4-FFF2-40B4-BE49-F238E27FC236}">
                <a16:creationId xmlns:a16="http://schemas.microsoft.com/office/drawing/2014/main" id="{6D022726-A5A1-4C9A-8642-BAADE7402158}"/>
              </a:ext>
            </a:extLst>
          </p:cNvPr>
          <p:cNvSpPr/>
          <p:nvPr/>
        </p:nvSpPr>
        <p:spPr bwMode="auto">
          <a:xfrm>
            <a:off x="2950589" y="2292726"/>
            <a:ext cx="2268188" cy="926684"/>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pitchFamily="34" charset="0"/>
            </a:endParaRPr>
          </a:p>
        </p:txBody>
      </p:sp>
      <p:sp>
        <p:nvSpPr>
          <p:cNvPr id="15" name="TextBox 14">
            <a:extLst>
              <a:ext uri="{FF2B5EF4-FFF2-40B4-BE49-F238E27FC236}">
                <a16:creationId xmlns:a16="http://schemas.microsoft.com/office/drawing/2014/main" id="{1C7422BA-1363-411F-AA1E-3371BCB15B61}"/>
              </a:ext>
            </a:extLst>
          </p:cNvPr>
          <p:cNvSpPr txBox="1"/>
          <p:nvPr/>
        </p:nvSpPr>
        <p:spPr>
          <a:xfrm>
            <a:off x="5656083" y="2328419"/>
            <a:ext cx="1673856" cy="584775"/>
          </a:xfrm>
          <a:prstGeom prst="rect">
            <a:avLst/>
          </a:prstGeom>
          <a:noFill/>
        </p:spPr>
        <p:txBody>
          <a:bodyPr wrap="none" rtlCol="0">
            <a:spAutoFit/>
          </a:bodyPr>
          <a:lstStyle/>
          <a:p>
            <a:r>
              <a:rPr lang="en-US" sz="3200" b="1" dirty="0"/>
              <a:t>Charity</a:t>
            </a:r>
          </a:p>
        </p:txBody>
      </p:sp>
      <p:pic>
        <p:nvPicPr>
          <p:cNvPr id="19" name="Picture 18">
            <a:extLst>
              <a:ext uri="{FF2B5EF4-FFF2-40B4-BE49-F238E27FC236}">
                <a16:creationId xmlns:a16="http://schemas.microsoft.com/office/drawing/2014/main" id="{5CA9B827-20C0-422A-9F57-A475AB4BBE9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5260" y="4346014"/>
            <a:ext cx="2600325" cy="1762125"/>
          </a:xfrm>
          <a:prstGeom prst="rect">
            <a:avLst/>
          </a:prstGeom>
        </p:spPr>
      </p:pic>
      <p:sp>
        <p:nvSpPr>
          <p:cNvPr id="20" name="Arrow: Right 19">
            <a:extLst>
              <a:ext uri="{FF2B5EF4-FFF2-40B4-BE49-F238E27FC236}">
                <a16:creationId xmlns:a16="http://schemas.microsoft.com/office/drawing/2014/main" id="{94F58815-6A23-42CF-9E58-5E474F09E45F}"/>
              </a:ext>
            </a:extLst>
          </p:cNvPr>
          <p:cNvSpPr/>
          <p:nvPr/>
        </p:nvSpPr>
        <p:spPr bwMode="auto">
          <a:xfrm>
            <a:off x="2950589" y="5363351"/>
            <a:ext cx="2337111" cy="926684"/>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pitchFamily="34" charset="0"/>
            </a:endParaRPr>
          </a:p>
        </p:txBody>
      </p:sp>
      <p:sp>
        <p:nvSpPr>
          <p:cNvPr id="21" name="TextBox 20">
            <a:extLst>
              <a:ext uri="{FF2B5EF4-FFF2-40B4-BE49-F238E27FC236}">
                <a16:creationId xmlns:a16="http://schemas.microsoft.com/office/drawing/2014/main" id="{33695FB1-6516-4F8D-9E6C-522A3D80B92E}"/>
              </a:ext>
            </a:extLst>
          </p:cNvPr>
          <p:cNvSpPr txBox="1"/>
          <p:nvPr/>
        </p:nvSpPr>
        <p:spPr>
          <a:xfrm>
            <a:off x="5550773" y="5426051"/>
            <a:ext cx="1673856" cy="584775"/>
          </a:xfrm>
          <a:prstGeom prst="rect">
            <a:avLst/>
          </a:prstGeom>
          <a:noFill/>
        </p:spPr>
        <p:txBody>
          <a:bodyPr wrap="none" rtlCol="0">
            <a:spAutoFit/>
          </a:bodyPr>
          <a:lstStyle/>
          <a:p>
            <a:r>
              <a:rPr lang="en-US" sz="3200" b="1" dirty="0"/>
              <a:t>Charity</a:t>
            </a:r>
          </a:p>
        </p:txBody>
      </p:sp>
      <p:sp>
        <p:nvSpPr>
          <p:cNvPr id="23" name="Arrow: Curved Left 22">
            <a:extLst>
              <a:ext uri="{FF2B5EF4-FFF2-40B4-BE49-F238E27FC236}">
                <a16:creationId xmlns:a16="http://schemas.microsoft.com/office/drawing/2014/main" id="{5C7047C6-89D4-43C5-ABFE-28F8CDCC2F45}"/>
              </a:ext>
            </a:extLst>
          </p:cNvPr>
          <p:cNvSpPr/>
          <p:nvPr/>
        </p:nvSpPr>
        <p:spPr bwMode="auto">
          <a:xfrm>
            <a:off x="2950589" y="3638590"/>
            <a:ext cx="3437112" cy="1542865"/>
          </a:xfrm>
          <a:prstGeom prst="curvedLef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pitchFamily="34" charset="0"/>
            </a:endParaRPr>
          </a:p>
        </p:txBody>
      </p:sp>
      <p:sp>
        <p:nvSpPr>
          <p:cNvPr id="24" name="TextBox 23">
            <a:extLst>
              <a:ext uri="{FF2B5EF4-FFF2-40B4-BE49-F238E27FC236}">
                <a16:creationId xmlns:a16="http://schemas.microsoft.com/office/drawing/2014/main" id="{6CF8DDE1-67F3-49B9-B1C6-2FAEBFBE6866}"/>
              </a:ext>
            </a:extLst>
          </p:cNvPr>
          <p:cNvSpPr txBox="1"/>
          <p:nvPr/>
        </p:nvSpPr>
        <p:spPr>
          <a:xfrm>
            <a:off x="447647" y="6488668"/>
            <a:ext cx="7763344" cy="400110"/>
          </a:xfrm>
          <a:prstGeom prst="rect">
            <a:avLst/>
          </a:prstGeom>
          <a:noFill/>
        </p:spPr>
        <p:txBody>
          <a:bodyPr wrap="none" rtlCol="0">
            <a:spAutoFit/>
          </a:bodyPr>
          <a:lstStyle/>
          <a:p>
            <a:r>
              <a:rPr lang="en-US" sz="2000" dirty="0">
                <a:solidFill>
                  <a:srgbClr val="FF0000"/>
                </a:solidFill>
                <a:effectLst>
                  <a:outerShdw blurRad="38100" dist="38100" dir="2700000" algn="tl">
                    <a:srgbClr val="000000">
                      <a:alpha val="43137"/>
                    </a:srgbClr>
                  </a:outerShdw>
                </a:effectLst>
              </a:rPr>
              <a:t>No “wash sale” rule because this is gain property, not loss property</a:t>
            </a:r>
          </a:p>
        </p:txBody>
      </p:sp>
      <p:sp>
        <p:nvSpPr>
          <p:cNvPr id="26" name="TextBox 25">
            <a:extLst>
              <a:ext uri="{FF2B5EF4-FFF2-40B4-BE49-F238E27FC236}">
                <a16:creationId xmlns:a16="http://schemas.microsoft.com/office/drawing/2014/main" id="{0DACFAE9-513E-4739-B9B5-6A4B2F69A31D}"/>
              </a:ext>
            </a:extLst>
          </p:cNvPr>
          <p:cNvSpPr txBox="1"/>
          <p:nvPr/>
        </p:nvSpPr>
        <p:spPr>
          <a:xfrm>
            <a:off x="2855585" y="2441564"/>
            <a:ext cx="445956" cy="584775"/>
          </a:xfrm>
          <a:prstGeom prst="rect">
            <a:avLst/>
          </a:prstGeom>
          <a:noFill/>
        </p:spPr>
        <p:txBody>
          <a:bodyPr wrap="square" rtlCol="0">
            <a:spAutoFit/>
          </a:bodyPr>
          <a:lstStyle/>
          <a:p>
            <a:r>
              <a:rPr lang="en-US" sz="3200" b="1" dirty="0"/>
              <a:t>1</a:t>
            </a:r>
          </a:p>
        </p:txBody>
      </p:sp>
      <p:sp>
        <p:nvSpPr>
          <p:cNvPr id="27" name="TextBox 26">
            <a:extLst>
              <a:ext uri="{FF2B5EF4-FFF2-40B4-BE49-F238E27FC236}">
                <a16:creationId xmlns:a16="http://schemas.microsoft.com/office/drawing/2014/main" id="{B14C0308-A5FA-428B-9F57-EA2068AB6583}"/>
              </a:ext>
            </a:extLst>
          </p:cNvPr>
          <p:cNvSpPr txBox="1"/>
          <p:nvPr/>
        </p:nvSpPr>
        <p:spPr>
          <a:xfrm>
            <a:off x="2835303" y="5512189"/>
            <a:ext cx="445956" cy="584775"/>
          </a:xfrm>
          <a:prstGeom prst="rect">
            <a:avLst/>
          </a:prstGeom>
          <a:noFill/>
        </p:spPr>
        <p:txBody>
          <a:bodyPr wrap="none" rtlCol="0">
            <a:spAutoFit/>
          </a:bodyPr>
          <a:lstStyle/>
          <a:p>
            <a:r>
              <a:rPr lang="en-US" sz="3200" b="1" dirty="0"/>
              <a:t>2</a:t>
            </a:r>
          </a:p>
        </p:txBody>
      </p:sp>
      <p:sp>
        <p:nvSpPr>
          <p:cNvPr id="28" name="TextBox 27">
            <a:extLst>
              <a:ext uri="{FF2B5EF4-FFF2-40B4-BE49-F238E27FC236}">
                <a16:creationId xmlns:a16="http://schemas.microsoft.com/office/drawing/2014/main" id="{D270995E-8CB5-4F31-9F15-C315774812AC}"/>
              </a:ext>
            </a:extLst>
          </p:cNvPr>
          <p:cNvSpPr txBox="1"/>
          <p:nvPr/>
        </p:nvSpPr>
        <p:spPr>
          <a:xfrm>
            <a:off x="2855585" y="3535651"/>
            <a:ext cx="445956" cy="584775"/>
          </a:xfrm>
          <a:prstGeom prst="rect">
            <a:avLst/>
          </a:prstGeom>
          <a:noFill/>
        </p:spPr>
        <p:txBody>
          <a:bodyPr wrap="none" rtlCol="0">
            <a:spAutoFit/>
          </a:bodyPr>
          <a:lstStyle/>
          <a:p>
            <a:r>
              <a:rPr lang="en-US" sz="3200" b="1" dirty="0"/>
              <a:t>3</a:t>
            </a:r>
          </a:p>
        </p:txBody>
      </p:sp>
    </p:spTree>
    <p:extLst>
      <p:ext uri="{BB962C8B-B14F-4D97-AF65-F5344CB8AC3E}">
        <p14:creationId xmlns:p14="http://schemas.microsoft.com/office/powerpoint/2010/main" val="1448072251"/>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2" name="Rectangle 3"/>
          <p:cNvSpPr>
            <a:spLocks noGrp="1" noChangeArrowheads="1"/>
          </p:cNvSpPr>
          <p:nvPr>
            <p:ph type="body" idx="1"/>
          </p:nvPr>
        </p:nvSpPr>
        <p:spPr>
          <a:xfrm>
            <a:off x="697584" y="1911350"/>
            <a:ext cx="7978104" cy="4946650"/>
          </a:xfrm>
        </p:spPr>
        <p:txBody>
          <a:bodyPr/>
          <a:lstStyle/>
          <a:p>
            <a:pPr>
              <a:lnSpc>
                <a:spcPct val="90000"/>
              </a:lnSpc>
            </a:pPr>
            <a:r>
              <a:rPr lang="en-US" sz="2400" dirty="0"/>
              <a:t>Allows for IRA gifts to charity</a:t>
            </a:r>
          </a:p>
          <a:p>
            <a:pPr lvl="2">
              <a:lnSpc>
                <a:spcPct val="90000"/>
              </a:lnSpc>
            </a:pPr>
            <a:r>
              <a:rPr lang="en-US" sz="1800" dirty="0"/>
              <a:t>Both regular IRA accounts and Roth IRA accounts are eligible, IRA check books</a:t>
            </a:r>
          </a:p>
          <a:p>
            <a:pPr>
              <a:lnSpc>
                <a:spcPct val="90000"/>
              </a:lnSpc>
            </a:pPr>
            <a:r>
              <a:rPr lang="en-US" sz="2400" dirty="0"/>
              <a:t>Charity must be eligible</a:t>
            </a:r>
          </a:p>
          <a:p>
            <a:pPr>
              <a:lnSpc>
                <a:spcPct val="90000"/>
              </a:lnSpc>
            </a:pPr>
            <a:r>
              <a:rPr lang="en-US" sz="2400" dirty="0"/>
              <a:t>Individual must be 70½ or older on the date of contribution</a:t>
            </a:r>
          </a:p>
          <a:p>
            <a:pPr lvl="2">
              <a:lnSpc>
                <a:spcPct val="90000"/>
              </a:lnSpc>
            </a:pPr>
            <a:r>
              <a:rPr lang="en-US" sz="1800" dirty="0"/>
              <a:t>Qualified Charitable Distribution will qualify for the Required Minimum Distribution requirements of IRA</a:t>
            </a:r>
          </a:p>
          <a:p>
            <a:pPr>
              <a:lnSpc>
                <a:spcPct val="90000"/>
              </a:lnSpc>
            </a:pPr>
            <a:r>
              <a:rPr lang="en-US" sz="2400" dirty="0"/>
              <a:t>$100,000 limit</a:t>
            </a:r>
          </a:p>
          <a:p>
            <a:pPr lvl="2">
              <a:lnSpc>
                <a:spcPct val="90000"/>
              </a:lnSpc>
            </a:pPr>
            <a:r>
              <a:rPr lang="en-US" sz="1800" dirty="0"/>
              <a:t>$200,000 from couple with separate accounts</a:t>
            </a:r>
          </a:p>
          <a:p>
            <a:pPr>
              <a:lnSpc>
                <a:spcPct val="90000"/>
              </a:lnSpc>
            </a:pPr>
            <a:r>
              <a:rPr lang="en-US" sz="2400" dirty="0"/>
              <a:t>Transfers from other pensions and profit sharing plans, i.e. Keogh, 401k, 403b, etc., are not allowed</a:t>
            </a:r>
          </a:p>
          <a:p>
            <a:pPr lvl="2">
              <a:lnSpc>
                <a:spcPct val="90000"/>
              </a:lnSpc>
            </a:pPr>
            <a:r>
              <a:rPr lang="en-US" sz="1800" dirty="0"/>
              <a:t>Possible to rollover above accounts to IRA if plan and time permit</a:t>
            </a:r>
          </a:p>
          <a:p>
            <a:pPr lvl="1">
              <a:lnSpc>
                <a:spcPct val="90000"/>
              </a:lnSpc>
            </a:pPr>
            <a:endParaRPr lang="en-US" sz="2000" dirty="0"/>
          </a:p>
        </p:txBody>
      </p:sp>
      <p:sp>
        <p:nvSpPr>
          <p:cNvPr id="368643" name="Rectangle 7"/>
          <p:cNvSpPr>
            <a:spLocks noGrp="1" noChangeArrowheads="1"/>
          </p:cNvSpPr>
          <p:nvPr>
            <p:ph type="title"/>
          </p:nvPr>
        </p:nvSpPr>
        <p:spPr>
          <a:noFill/>
        </p:spPr>
        <p:txBody>
          <a:bodyPr/>
          <a:lstStyle/>
          <a:p>
            <a:r>
              <a:rPr lang="en-US" sz="3200" dirty="0"/>
              <a:t>Effective giving #3</a:t>
            </a:r>
            <a:br>
              <a:rPr lang="en-US" sz="3200" dirty="0"/>
            </a:br>
            <a:r>
              <a:rPr lang="en-US" sz="3200" dirty="0"/>
              <a:t>Qualified charitable distributions “QCD”</a:t>
            </a:r>
          </a:p>
        </p:txBody>
      </p:sp>
    </p:spTree>
    <p:extLst>
      <p:ext uri="{BB962C8B-B14F-4D97-AF65-F5344CB8AC3E}">
        <p14:creationId xmlns:p14="http://schemas.microsoft.com/office/powerpoint/2010/main" val="127645951"/>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93FAF-6993-4400-8F76-DAF510DB3A96}"/>
              </a:ext>
            </a:extLst>
          </p:cNvPr>
          <p:cNvSpPr>
            <a:spLocks noGrp="1"/>
          </p:cNvSpPr>
          <p:nvPr>
            <p:ph type="title"/>
          </p:nvPr>
        </p:nvSpPr>
        <p:spPr/>
        <p:txBody>
          <a:bodyPr/>
          <a:lstStyle/>
          <a:p>
            <a:r>
              <a:rPr lang="en-US" dirty="0"/>
              <a:t>Effective giving #3</a:t>
            </a:r>
            <a:br>
              <a:rPr lang="en-US" dirty="0"/>
            </a:br>
            <a:r>
              <a:rPr lang="en-US" dirty="0"/>
              <a:t>Qualified charitable distributions “QCD”</a:t>
            </a:r>
          </a:p>
        </p:txBody>
      </p:sp>
      <p:pic>
        <p:nvPicPr>
          <p:cNvPr id="4" name="Picture 3">
            <a:extLst>
              <a:ext uri="{FF2B5EF4-FFF2-40B4-BE49-F238E27FC236}">
                <a16:creationId xmlns:a16="http://schemas.microsoft.com/office/drawing/2014/main" id="{89CDA0D1-4918-4932-8C90-726D3ADD62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3082" y="1861793"/>
            <a:ext cx="6801533" cy="4925506"/>
          </a:xfrm>
          <a:prstGeom prst="rect">
            <a:avLst/>
          </a:prstGeom>
        </p:spPr>
      </p:pic>
    </p:spTree>
    <p:extLst>
      <p:ext uri="{BB962C8B-B14F-4D97-AF65-F5344CB8AC3E}">
        <p14:creationId xmlns:p14="http://schemas.microsoft.com/office/powerpoint/2010/main" val="2160960514"/>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Clipping">
            <a:extLst>
              <a:ext uri="{FF2B5EF4-FFF2-40B4-BE49-F238E27FC236}">
                <a16:creationId xmlns:a16="http://schemas.microsoft.com/office/drawing/2014/main" id="{6D55C3C3-1797-44DF-ACFA-0A0A7B4C87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4959" y="2133667"/>
            <a:ext cx="6839301" cy="3778444"/>
          </a:xfrm>
          <a:prstGeom prst="rect">
            <a:avLst/>
          </a:prstGeom>
        </p:spPr>
      </p:pic>
      <p:sp>
        <p:nvSpPr>
          <p:cNvPr id="4" name="Title 3">
            <a:extLst>
              <a:ext uri="{FF2B5EF4-FFF2-40B4-BE49-F238E27FC236}">
                <a16:creationId xmlns:a16="http://schemas.microsoft.com/office/drawing/2014/main" id="{689D2E4E-2B58-4D8D-9AB2-9B3B452F6005}"/>
              </a:ext>
            </a:extLst>
          </p:cNvPr>
          <p:cNvSpPr>
            <a:spLocks noGrp="1"/>
          </p:cNvSpPr>
          <p:nvPr>
            <p:ph type="title"/>
          </p:nvPr>
        </p:nvSpPr>
        <p:spPr>
          <a:xfrm>
            <a:off x="1141512" y="324293"/>
            <a:ext cx="7793037" cy="1462087"/>
          </a:xfrm>
        </p:spPr>
        <p:txBody>
          <a:bodyPr/>
          <a:lstStyle/>
          <a:p>
            <a:r>
              <a:rPr lang="en-US" dirty="0"/>
              <a:t>Effective giving #3</a:t>
            </a:r>
            <a:br>
              <a:rPr lang="en-US" dirty="0"/>
            </a:br>
            <a:r>
              <a:rPr lang="en-US" dirty="0"/>
              <a:t>Qualified charitable distributions “QCD”</a:t>
            </a:r>
          </a:p>
        </p:txBody>
      </p:sp>
      <p:sp>
        <p:nvSpPr>
          <p:cNvPr id="5" name="TextBox 4">
            <a:extLst>
              <a:ext uri="{FF2B5EF4-FFF2-40B4-BE49-F238E27FC236}">
                <a16:creationId xmlns:a16="http://schemas.microsoft.com/office/drawing/2014/main" id="{D7A36A3D-7BE2-442E-85A7-B4397A57AEE6}"/>
              </a:ext>
            </a:extLst>
          </p:cNvPr>
          <p:cNvSpPr txBox="1"/>
          <p:nvPr/>
        </p:nvSpPr>
        <p:spPr>
          <a:xfrm>
            <a:off x="584462" y="6259398"/>
            <a:ext cx="6366295" cy="369332"/>
          </a:xfrm>
          <a:prstGeom prst="rect">
            <a:avLst/>
          </a:prstGeom>
          <a:noFill/>
        </p:spPr>
        <p:txBody>
          <a:bodyPr wrap="none" rtlCol="0">
            <a:spAutoFit/>
          </a:bodyPr>
          <a:lstStyle/>
          <a:p>
            <a:pPr>
              <a:buClr>
                <a:schemeClr val="tx2"/>
              </a:buClr>
            </a:pPr>
            <a:r>
              <a:rPr lang="en-US" b="1" dirty="0">
                <a:solidFill>
                  <a:srgbClr val="FF0000"/>
                </a:solidFill>
              </a:rPr>
              <a:t>1) </a:t>
            </a:r>
            <a:r>
              <a:rPr lang="en-US" dirty="0"/>
              <a:t>Tax saving 24% bracket </a:t>
            </a:r>
            <a:r>
              <a:rPr lang="en-US" b="1" dirty="0"/>
              <a:t>saved</a:t>
            </a:r>
            <a:r>
              <a:rPr lang="en-US" dirty="0"/>
              <a:t> $2,400, </a:t>
            </a:r>
            <a:r>
              <a:rPr lang="en-US" b="1" dirty="0">
                <a:solidFill>
                  <a:srgbClr val="FF0000"/>
                </a:solidFill>
              </a:rPr>
              <a:t>2) </a:t>
            </a:r>
            <a:r>
              <a:rPr lang="en-US" b="1" dirty="0"/>
              <a:t>saved</a:t>
            </a:r>
            <a:r>
              <a:rPr lang="en-US" b="1" dirty="0">
                <a:solidFill>
                  <a:srgbClr val="FF0000"/>
                </a:solidFill>
              </a:rPr>
              <a:t> </a:t>
            </a:r>
            <a:r>
              <a:rPr lang="en-US" dirty="0"/>
              <a:t>$3,600</a:t>
            </a:r>
          </a:p>
        </p:txBody>
      </p:sp>
      <p:sp>
        <p:nvSpPr>
          <p:cNvPr id="2" name="Rectangle 1">
            <a:extLst>
              <a:ext uri="{FF2B5EF4-FFF2-40B4-BE49-F238E27FC236}">
                <a16:creationId xmlns:a16="http://schemas.microsoft.com/office/drawing/2014/main" id="{BCAE0955-5E59-4BD1-B4C6-AF8F65971313}"/>
              </a:ext>
            </a:extLst>
          </p:cNvPr>
          <p:cNvSpPr/>
          <p:nvPr/>
        </p:nvSpPr>
        <p:spPr>
          <a:xfrm>
            <a:off x="584462" y="5912111"/>
            <a:ext cx="3442417" cy="369332"/>
          </a:xfrm>
          <a:prstGeom prst="rect">
            <a:avLst/>
          </a:prstGeom>
        </p:spPr>
        <p:txBody>
          <a:bodyPr wrap="none">
            <a:spAutoFit/>
          </a:bodyPr>
          <a:lstStyle/>
          <a:p>
            <a:r>
              <a:rPr lang="en-US" b="1" dirty="0">
                <a:solidFill>
                  <a:schemeClr val="tx2"/>
                </a:solidFill>
              </a:rPr>
              <a:t>Note:  </a:t>
            </a:r>
            <a:r>
              <a:rPr lang="en-US" dirty="0"/>
              <a:t>No charitable deduction </a:t>
            </a:r>
          </a:p>
        </p:txBody>
      </p:sp>
    </p:spTree>
    <p:extLst>
      <p:ext uri="{BB962C8B-B14F-4D97-AF65-F5344CB8AC3E}">
        <p14:creationId xmlns:p14="http://schemas.microsoft.com/office/powerpoint/2010/main" val="3399064806"/>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DDC79-6627-4E49-B839-51BD051AC271}"/>
              </a:ext>
            </a:extLst>
          </p:cNvPr>
          <p:cNvSpPr>
            <a:spLocks noGrp="1"/>
          </p:cNvSpPr>
          <p:nvPr>
            <p:ph type="title"/>
          </p:nvPr>
        </p:nvSpPr>
        <p:spPr>
          <a:xfrm>
            <a:off x="1150939" y="318009"/>
            <a:ext cx="7793037" cy="1462087"/>
          </a:xfrm>
        </p:spPr>
        <p:txBody>
          <a:bodyPr/>
          <a:lstStyle/>
          <a:p>
            <a:r>
              <a:rPr lang="en-US" dirty="0"/>
              <a:t>Effective giving #3</a:t>
            </a:r>
            <a:br>
              <a:rPr lang="en-US" dirty="0"/>
            </a:br>
            <a:r>
              <a:rPr lang="en-US" dirty="0"/>
              <a:t>Qualified charitable distributions “QCD”</a:t>
            </a:r>
          </a:p>
        </p:txBody>
      </p:sp>
      <p:pic>
        <p:nvPicPr>
          <p:cNvPr id="4" name="Picture 3" descr="Screen Clipping">
            <a:extLst>
              <a:ext uri="{FF2B5EF4-FFF2-40B4-BE49-F238E27FC236}">
                <a16:creationId xmlns:a16="http://schemas.microsoft.com/office/drawing/2014/main" id="{14402B0A-DA51-484C-96DA-339C9A5E97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0939" y="2090990"/>
            <a:ext cx="6712295" cy="3524431"/>
          </a:xfrm>
          <a:prstGeom prst="rect">
            <a:avLst/>
          </a:prstGeom>
        </p:spPr>
      </p:pic>
      <p:sp>
        <p:nvSpPr>
          <p:cNvPr id="5" name="TextBox 4">
            <a:extLst>
              <a:ext uri="{FF2B5EF4-FFF2-40B4-BE49-F238E27FC236}">
                <a16:creationId xmlns:a16="http://schemas.microsoft.com/office/drawing/2014/main" id="{A3D76A86-84CC-4B23-8C78-75236ECFA0D3}"/>
              </a:ext>
            </a:extLst>
          </p:cNvPr>
          <p:cNvSpPr txBox="1"/>
          <p:nvPr/>
        </p:nvSpPr>
        <p:spPr>
          <a:xfrm>
            <a:off x="311085" y="5549433"/>
            <a:ext cx="8945077" cy="1200329"/>
          </a:xfrm>
          <a:prstGeom prst="rect">
            <a:avLst/>
          </a:prstGeom>
          <a:noFill/>
        </p:spPr>
        <p:txBody>
          <a:bodyPr wrap="none" rtlCol="0">
            <a:spAutoFit/>
          </a:bodyPr>
          <a:lstStyle/>
          <a:p>
            <a:r>
              <a:rPr lang="en-US" b="1" dirty="0">
                <a:solidFill>
                  <a:schemeClr val="tx2">
                    <a:lumMod val="60000"/>
                    <a:lumOff val="40000"/>
                  </a:schemeClr>
                </a:solidFill>
              </a:rPr>
              <a:t>Note:  </a:t>
            </a:r>
            <a:r>
              <a:rPr lang="en-US" dirty="0">
                <a:solidFill>
                  <a:srgbClr val="FF0000"/>
                </a:solidFill>
              </a:rPr>
              <a:t>No charitable deduction in this case but if Phil used appreciated assets or cash</a:t>
            </a:r>
          </a:p>
          <a:p>
            <a:r>
              <a:rPr lang="en-US" dirty="0">
                <a:solidFill>
                  <a:srgbClr val="FF0000"/>
                </a:solidFill>
              </a:rPr>
              <a:t>he would receive additional $5,000 deduction but he must itemize to get </a:t>
            </a:r>
          </a:p>
          <a:p>
            <a:r>
              <a:rPr lang="en-US" dirty="0">
                <a:solidFill>
                  <a:srgbClr val="FF0000"/>
                </a:solidFill>
              </a:rPr>
              <a:t>the government bonus for being charitable.  If he does not itemize this is still a tax</a:t>
            </a:r>
          </a:p>
          <a:p>
            <a:r>
              <a:rPr lang="en-US" dirty="0">
                <a:solidFill>
                  <a:srgbClr val="FF0000"/>
                </a:solidFill>
              </a:rPr>
              <a:t>smart approach</a:t>
            </a:r>
            <a:r>
              <a:rPr lang="en-US" dirty="0">
                <a:solidFill>
                  <a:schemeClr val="bg2"/>
                </a:solidFill>
              </a:rPr>
              <a:t>.</a:t>
            </a:r>
            <a:endParaRPr lang="en-US" dirty="0">
              <a:solidFill>
                <a:srgbClr val="FF0000"/>
              </a:solidFill>
            </a:endParaRPr>
          </a:p>
        </p:txBody>
      </p:sp>
    </p:spTree>
    <p:extLst>
      <p:ext uri="{BB962C8B-B14F-4D97-AF65-F5344CB8AC3E}">
        <p14:creationId xmlns:p14="http://schemas.microsoft.com/office/powerpoint/2010/main" val="3611490861"/>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71BAD5-0310-48E4-AD28-D439F40AA528}"/>
              </a:ext>
            </a:extLst>
          </p:cNvPr>
          <p:cNvSpPr>
            <a:spLocks noGrp="1"/>
          </p:cNvSpPr>
          <p:nvPr>
            <p:ph type="title"/>
          </p:nvPr>
        </p:nvSpPr>
        <p:spPr/>
        <p:txBody>
          <a:bodyPr/>
          <a:lstStyle/>
          <a:p>
            <a:r>
              <a:rPr lang="en-US" dirty="0"/>
              <a:t>Effective giving #4</a:t>
            </a:r>
            <a:br>
              <a:rPr lang="en-US" dirty="0"/>
            </a:br>
            <a:r>
              <a:rPr lang="en-US" dirty="0"/>
              <a:t>Donor advised funds “DAF”</a:t>
            </a:r>
          </a:p>
        </p:txBody>
      </p:sp>
      <p:pic>
        <p:nvPicPr>
          <p:cNvPr id="5" name="Content Placeholder 4">
            <a:extLst>
              <a:ext uri="{FF2B5EF4-FFF2-40B4-BE49-F238E27FC236}">
                <a16:creationId xmlns:a16="http://schemas.microsoft.com/office/drawing/2014/main" id="{A107D8C8-C677-4C7B-B11A-C955DCBA02C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69305" y="1809947"/>
            <a:ext cx="7258638" cy="4748898"/>
          </a:xfrm>
        </p:spPr>
      </p:pic>
      <p:pic>
        <p:nvPicPr>
          <p:cNvPr id="7" name="Picture 6">
            <a:extLst>
              <a:ext uri="{FF2B5EF4-FFF2-40B4-BE49-F238E27FC236}">
                <a16:creationId xmlns:a16="http://schemas.microsoft.com/office/drawing/2014/main" id="{292329DE-2E75-4EF7-992D-9112E52700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9305" y="5990470"/>
            <a:ext cx="1465022" cy="824844"/>
          </a:xfrm>
          <a:prstGeom prst="rect">
            <a:avLst/>
          </a:prstGeom>
        </p:spPr>
      </p:pic>
    </p:spTree>
    <p:extLst>
      <p:ext uri="{BB962C8B-B14F-4D97-AF65-F5344CB8AC3E}">
        <p14:creationId xmlns:p14="http://schemas.microsoft.com/office/powerpoint/2010/main" val="543538876"/>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ED188B-2280-4A11-9B06-811FCC261929}"/>
              </a:ext>
            </a:extLst>
          </p:cNvPr>
          <p:cNvSpPr>
            <a:spLocks noGrp="1"/>
          </p:cNvSpPr>
          <p:nvPr>
            <p:ph type="title"/>
          </p:nvPr>
        </p:nvSpPr>
        <p:spPr/>
        <p:txBody>
          <a:bodyPr/>
          <a:lstStyle/>
          <a:p>
            <a:r>
              <a:rPr lang="en-US" dirty="0"/>
              <a:t>Effective giving #4</a:t>
            </a:r>
            <a:br>
              <a:rPr lang="en-US" dirty="0"/>
            </a:br>
            <a:r>
              <a:rPr lang="en-US" dirty="0"/>
              <a:t>Donor advised funds “DAF”</a:t>
            </a:r>
          </a:p>
        </p:txBody>
      </p:sp>
      <p:sp>
        <p:nvSpPr>
          <p:cNvPr id="3" name="Content Placeholder 2">
            <a:extLst>
              <a:ext uri="{FF2B5EF4-FFF2-40B4-BE49-F238E27FC236}">
                <a16:creationId xmlns:a16="http://schemas.microsoft.com/office/drawing/2014/main" id="{E63C49DE-CB33-40C4-99FC-502DEF398126}"/>
              </a:ext>
            </a:extLst>
          </p:cNvPr>
          <p:cNvSpPr>
            <a:spLocks noGrp="1"/>
          </p:cNvSpPr>
          <p:nvPr>
            <p:ph idx="1"/>
          </p:nvPr>
        </p:nvSpPr>
        <p:spPr>
          <a:xfrm>
            <a:off x="678730" y="2027140"/>
            <a:ext cx="7889859" cy="4750732"/>
          </a:xfrm>
        </p:spPr>
        <p:txBody>
          <a:bodyPr/>
          <a:lstStyle/>
          <a:p>
            <a:r>
              <a:rPr lang="en-US" dirty="0"/>
              <a:t>Give cash now</a:t>
            </a:r>
          </a:p>
          <a:p>
            <a:r>
              <a:rPr lang="en-US" dirty="0">
                <a:solidFill>
                  <a:schemeClr val="tx2"/>
                </a:solidFill>
              </a:rPr>
              <a:t>Maximize charitable deduction in year of your gift</a:t>
            </a:r>
          </a:p>
          <a:p>
            <a:r>
              <a:rPr lang="en-US" dirty="0"/>
              <a:t>Gift appreciated assets to save capital gains taxes</a:t>
            </a:r>
          </a:p>
          <a:p>
            <a:r>
              <a:rPr lang="en-US" dirty="0">
                <a:solidFill>
                  <a:schemeClr val="tx2"/>
                </a:solidFill>
              </a:rPr>
              <a:t>Gift complex assets</a:t>
            </a:r>
          </a:p>
          <a:p>
            <a:r>
              <a:rPr lang="en-US" dirty="0"/>
              <a:t>Front load gifts in high tax years</a:t>
            </a:r>
          </a:p>
          <a:p>
            <a:r>
              <a:rPr lang="en-US" dirty="0">
                <a:solidFill>
                  <a:schemeClr val="tx2"/>
                </a:solidFill>
              </a:rPr>
              <a:t>Grow your fund tax-free &amp; determine investments</a:t>
            </a:r>
          </a:p>
          <a:p>
            <a:r>
              <a:rPr lang="en-US" dirty="0"/>
              <a:t>Time future gifts for maximum charitable impact</a:t>
            </a:r>
          </a:p>
          <a:p>
            <a:pPr lvl="1"/>
            <a:r>
              <a:rPr lang="en-US" dirty="0"/>
              <a:t>No “quid pro quo” benefits</a:t>
            </a:r>
          </a:p>
          <a:p>
            <a:r>
              <a:rPr lang="en-US" dirty="0">
                <a:solidFill>
                  <a:schemeClr val="tx2"/>
                </a:solidFill>
              </a:rPr>
              <a:t>Can make gifts anonymously</a:t>
            </a:r>
          </a:p>
          <a:p>
            <a:r>
              <a:rPr lang="en-US" dirty="0"/>
              <a:t>Less expensive alternative to creating a private foundation</a:t>
            </a:r>
          </a:p>
          <a:p>
            <a:endParaRPr lang="en-US" dirty="0"/>
          </a:p>
          <a:p>
            <a:endParaRPr lang="en-US" dirty="0"/>
          </a:p>
        </p:txBody>
      </p:sp>
    </p:spTree>
    <p:extLst>
      <p:ext uri="{BB962C8B-B14F-4D97-AF65-F5344CB8AC3E}">
        <p14:creationId xmlns:p14="http://schemas.microsoft.com/office/powerpoint/2010/main" val="3986159334"/>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a:extLst>
              <a:ext uri="{FF2B5EF4-FFF2-40B4-BE49-F238E27FC236}">
                <a16:creationId xmlns:a16="http://schemas.microsoft.com/office/drawing/2014/main" id="{8C14B078-FDF6-4DBD-8ED5-54CFE550E50C}"/>
              </a:ext>
            </a:extLst>
          </p:cNvPr>
          <p:cNvSpPr>
            <a:spLocks noGrp="1"/>
          </p:cNvSpPr>
          <p:nvPr>
            <p:ph type="title" idx="4294967295"/>
          </p:nvPr>
        </p:nvSpPr>
        <p:spPr/>
        <p:txBody>
          <a:bodyPr/>
          <a:lstStyle/>
          <a:p>
            <a:pPr eaLnBrk="1" hangingPunct="1"/>
            <a:r>
              <a:rPr lang="en-US" altLang="en-US" dirty="0"/>
              <a:t>Three categories of gifts</a:t>
            </a:r>
          </a:p>
        </p:txBody>
      </p:sp>
      <p:sp>
        <p:nvSpPr>
          <p:cNvPr id="34819" name="Content Placeholder 3">
            <a:extLst>
              <a:ext uri="{FF2B5EF4-FFF2-40B4-BE49-F238E27FC236}">
                <a16:creationId xmlns:a16="http://schemas.microsoft.com/office/drawing/2014/main" id="{4A0D03F5-A78E-46D6-9C81-6A4A43AAC69C}"/>
              </a:ext>
            </a:extLst>
          </p:cNvPr>
          <p:cNvSpPr>
            <a:spLocks noGrp="1"/>
          </p:cNvSpPr>
          <p:nvPr>
            <p:ph idx="4294967295"/>
          </p:nvPr>
        </p:nvSpPr>
        <p:spPr>
          <a:xfrm>
            <a:off x="263952" y="2210586"/>
            <a:ext cx="8059916" cy="4433100"/>
          </a:xfrm>
        </p:spPr>
        <p:txBody>
          <a:bodyPr/>
          <a:lstStyle/>
          <a:p>
            <a:pPr eaLnBrk="1" hangingPunct="1"/>
            <a:r>
              <a:rPr lang="en-US" altLang="en-US" sz="2400" i="1" dirty="0">
                <a:solidFill>
                  <a:srgbClr val="FF0000"/>
                </a:solidFill>
              </a:rPr>
              <a:t>Outright gifts </a:t>
            </a:r>
            <a:r>
              <a:rPr lang="en-US" altLang="en-US" sz="2400" dirty="0"/>
              <a:t>– irrevocable gifts of entire interest</a:t>
            </a:r>
          </a:p>
          <a:p>
            <a:pPr marL="0" indent="0" eaLnBrk="1" hangingPunct="1">
              <a:buNone/>
            </a:pPr>
            <a:r>
              <a:rPr lang="en-US" altLang="en-US" dirty="0"/>
              <a:t>   </a:t>
            </a:r>
            <a:r>
              <a:rPr lang="en-US" altLang="en-US" sz="2400" dirty="0"/>
              <a:t> made today (cash or assets)</a:t>
            </a:r>
            <a:br>
              <a:rPr lang="en-US" altLang="en-US" sz="2400" dirty="0"/>
            </a:br>
            <a:endParaRPr lang="en-US" altLang="en-US" sz="2400" dirty="0"/>
          </a:p>
          <a:p>
            <a:pPr eaLnBrk="1" hangingPunct="1"/>
            <a:r>
              <a:rPr lang="en-US" altLang="en-US" sz="2400" i="1" dirty="0">
                <a:solidFill>
                  <a:srgbClr val="FF0000"/>
                </a:solidFill>
              </a:rPr>
              <a:t>Expectancies</a:t>
            </a:r>
            <a:r>
              <a:rPr lang="en-US" altLang="en-US" sz="2400" dirty="0"/>
              <a:t> – revocable gifts committed for the</a:t>
            </a:r>
          </a:p>
          <a:p>
            <a:pPr marL="0" indent="0" eaLnBrk="1" hangingPunct="1">
              <a:buNone/>
            </a:pPr>
            <a:r>
              <a:rPr lang="en-US" altLang="en-US" dirty="0"/>
              <a:t>   future use (bequests &amp; beneficiary </a:t>
            </a:r>
            <a:r>
              <a:rPr lang="en-US" altLang="en-US" sz="2400" dirty="0"/>
              <a:t>designations)</a:t>
            </a:r>
            <a:br>
              <a:rPr lang="en-US" altLang="en-US" sz="2400" dirty="0"/>
            </a:br>
            <a:endParaRPr lang="en-US" altLang="en-US" sz="2400" dirty="0"/>
          </a:p>
          <a:p>
            <a:pPr eaLnBrk="1" hangingPunct="1"/>
            <a:r>
              <a:rPr lang="en-US" altLang="en-US" sz="2400" i="1" dirty="0">
                <a:solidFill>
                  <a:srgbClr val="FF0000"/>
                </a:solidFill>
              </a:rPr>
              <a:t>Split-interest gifts </a:t>
            </a:r>
            <a:r>
              <a:rPr lang="en-US" altLang="en-US" sz="2400" dirty="0"/>
              <a:t>– irrevocable gift arrangements</a:t>
            </a:r>
          </a:p>
          <a:p>
            <a:pPr marL="0" indent="0" eaLnBrk="1" hangingPunct="1">
              <a:buNone/>
            </a:pPr>
            <a:r>
              <a:rPr lang="en-US" altLang="en-US" dirty="0"/>
              <a:t>  </a:t>
            </a:r>
            <a:r>
              <a:rPr lang="en-US" altLang="en-US" sz="2400" dirty="0"/>
              <a:t> which give a portion to charity and a portion to a </a:t>
            </a:r>
          </a:p>
          <a:p>
            <a:pPr marL="0" indent="0" eaLnBrk="1" hangingPunct="1">
              <a:buNone/>
            </a:pPr>
            <a:r>
              <a:rPr lang="en-US" altLang="en-US" dirty="0"/>
              <a:t>   </a:t>
            </a:r>
            <a:r>
              <a:rPr lang="en-US" altLang="en-US" sz="2400" dirty="0"/>
              <a:t>non-charitable beneficiary</a:t>
            </a:r>
          </a:p>
        </p:txBody>
      </p:sp>
      <p:pic>
        <p:nvPicPr>
          <p:cNvPr id="3" name="Picture 2">
            <a:extLst>
              <a:ext uri="{FF2B5EF4-FFF2-40B4-BE49-F238E27FC236}">
                <a16:creationId xmlns:a16="http://schemas.microsoft.com/office/drawing/2014/main" id="{9B9E3AC7-5DDC-4D5F-BA18-A56307A970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29500" y="1747444"/>
            <a:ext cx="1714500" cy="1414463"/>
          </a:xfrm>
          <a:prstGeom prst="rect">
            <a:avLst/>
          </a:prstGeom>
        </p:spPr>
      </p:pic>
      <p:pic>
        <p:nvPicPr>
          <p:cNvPr id="5" name="Picture 4">
            <a:extLst>
              <a:ext uri="{FF2B5EF4-FFF2-40B4-BE49-F238E27FC236}">
                <a16:creationId xmlns:a16="http://schemas.microsoft.com/office/drawing/2014/main" id="{3A8E89FA-3E08-45CD-80CC-1EBD68A626B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29500" y="3429000"/>
            <a:ext cx="1714500" cy="1274975"/>
          </a:xfrm>
          <a:prstGeom prst="rect">
            <a:avLst/>
          </a:prstGeom>
        </p:spPr>
      </p:pic>
      <p:pic>
        <p:nvPicPr>
          <p:cNvPr id="7" name="Picture 6">
            <a:extLst>
              <a:ext uri="{FF2B5EF4-FFF2-40B4-BE49-F238E27FC236}">
                <a16:creationId xmlns:a16="http://schemas.microsoft.com/office/drawing/2014/main" id="{DEFE62E3-ED87-4FFD-B826-F0DE7A89870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32016" y="5288218"/>
            <a:ext cx="1489436" cy="1355468"/>
          </a:xfrm>
          <a:prstGeom prst="rect">
            <a:avLst/>
          </a:prstGeom>
        </p:spPr>
      </p:pic>
    </p:spTree>
    <p:extLst>
      <p:ext uri="{BB962C8B-B14F-4D97-AF65-F5344CB8AC3E}">
        <p14:creationId xmlns:p14="http://schemas.microsoft.com/office/powerpoint/2010/main" val="3075488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1" descr="Screen Clippi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2875" y="0"/>
            <a:ext cx="88582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Right Arrow 1"/>
          <p:cNvSpPr>
            <a:spLocks noChangeArrowheads="1"/>
          </p:cNvSpPr>
          <p:nvPr/>
        </p:nvSpPr>
        <p:spPr bwMode="auto">
          <a:xfrm rot="1780197">
            <a:off x="-348716" y="1490953"/>
            <a:ext cx="838201" cy="457200"/>
          </a:xfrm>
          <a:prstGeom prst="rightArrow">
            <a:avLst>
              <a:gd name="adj1" fmla="val 50000"/>
              <a:gd name="adj2" fmla="val 50001"/>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endParaRPr lang="en-US" altLang="en-US" sz="1800"/>
          </a:p>
        </p:txBody>
      </p:sp>
      <p:sp>
        <p:nvSpPr>
          <p:cNvPr id="15364" name="Slide Number Placeholder 1"/>
          <p:cNvSpPr>
            <a:spLocks noGrp="1"/>
          </p:cNvSpPr>
          <p:nvPr>
            <p:ph type="sldNum" sz="quarter" idx="4294967295"/>
          </p:nvPr>
        </p:nvSpPr>
        <p:spPr>
          <a:xfrm>
            <a:off x="7042150" y="6243638"/>
            <a:ext cx="1905000" cy="457200"/>
          </a:xfrm>
          <a:noFill/>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4982A719-17D9-4B5B-93A5-27D8B014B6BF}" type="slidenum">
              <a:rPr lang="en-US" altLang="en-US" sz="1400"/>
              <a:pPr>
                <a:spcBef>
                  <a:spcPct val="0"/>
                </a:spcBef>
                <a:buClrTx/>
                <a:buSzTx/>
                <a:buFontTx/>
                <a:buNone/>
              </a:pPr>
              <a:t>29</a:t>
            </a:fld>
            <a:endParaRPr lang="en-US" altLang="en-US" sz="1400"/>
          </a:p>
        </p:txBody>
      </p:sp>
      <p:sp>
        <p:nvSpPr>
          <p:cNvPr id="5" name="Right Arrow 1">
            <a:extLst>
              <a:ext uri="{FF2B5EF4-FFF2-40B4-BE49-F238E27FC236}">
                <a16:creationId xmlns:a16="http://schemas.microsoft.com/office/drawing/2014/main" id="{7BA2EAD9-66A6-403B-BBB5-904CDCAAA642}"/>
              </a:ext>
            </a:extLst>
          </p:cNvPr>
          <p:cNvSpPr>
            <a:spLocks noChangeArrowheads="1"/>
          </p:cNvSpPr>
          <p:nvPr/>
        </p:nvSpPr>
        <p:spPr bwMode="auto">
          <a:xfrm rot="1780197">
            <a:off x="-348717" y="2548326"/>
            <a:ext cx="838201" cy="457200"/>
          </a:xfrm>
          <a:prstGeom prst="rightArrow">
            <a:avLst>
              <a:gd name="adj1" fmla="val 50000"/>
              <a:gd name="adj2" fmla="val 50001"/>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endParaRPr lang="en-US" altLang="en-US" sz="1800"/>
          </a:p>
        </p:txBody>
      </p:sp>
    </p:spTree>
    <p:extLst>
      <p:ext uri="{BB962C8B-B14F-4D97-AF65-F5344CB8AC3E}">
        <p14:creationId xmlns:p14="http://schemas.microsoft.com/office/powerpoint/2010/main" val="529725620"/>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a:extLst>
              <a:ext uri="{FF2B5EF4-FFF2-40B4-BE49-F238E27FC236}">
                <a16:creationId xmlns:a16="http://schemas.microsoft.com/office/drawing/2014/main" id="{7E0B2832-CB0C-434E-9B4B-25E325F74589}"/>
              </a:ext>
            </a:extLst>
          </p:cNvPr>
          <p:cNvSpPr>
            <a:spLocks noGrp="1" noChangeArrowheads="1"/>
          </p:cNvSpPr>
          <p:nvPr>
            <p:ph type="title"/>
          </p:nvPr>
        </p:nvSpPr>
        <p:spPr/>
        <p:txBody>
          <a:bodyPr/>
          <a:lstStyle/>
          <a:p>
            <a:pPr eaLnBrk="1" hangingPunct="1"/>
            <a:r>
              <a:rPr lang="en-US" altLang="en-US" dirty="0"/>
              <a:t>Types of gift assets</a:t>
            </a:r>
          </a:p>
        </p:txBody>
      </p:sp>
      <p:sp>
        <p:nvSpPr>
          <p:cNvPr id="67587" name="Rectangle 3">
            <a:extLst>
              <a:ext uri="{FF2B5EF4-FFF2-40B4-BE49-F238E27FC236}">
                <a16:creationId xmlns:a16="http://schemas.microsoft.com/office/drawing/2014/main" id="{C129B665-81A9-4310-AF51-9DEDC5D22ADE}"/>
              </a:ext>
            </a:extLst>
          </p:cNvPr>
          <p:cNvSpPr>
            <a:spLocks noGrp="1" noChangeArrowheads="1"/>
          </p:cNvSpPr>
          <p:nvPr>
            <p:ph type="body" sz="half" idx="1"/>
          </p:nvPr>
        </p:nvSpPr>
        <p:spPr>
          <a:xfrm>
            <a:off x="685800" y="2017713"/>
            <a:ext cx="4306888" cy="4114800"/>
          </a:xfrm>
        </p:spPr>
        <p:txBody>
          <a:bodyPr/>
          <a:lstStyle/>
          <a:p>
            <a:pPr eaLnBrk="1" hangingPunct="1"/>
            <a:r>
              <a:rPr lang="en-US" altLang="en-US" sz="2400"/>
              <a:t>Cash</a:t>
            </a:r>
          </a:p>
          <a:p>
            <a:pPr eaLnBrk="1" hangingPunct="1"/>
            <a:r>
              <a:rPr lang="en-US" altLang="en-US" sz="2400"/>
              <a:t>Securities</a:t>
            </a:r>
          </a:p>
          <a:p>
            <a:pPr eaLnBrk="1" hangingPunct="1"/>
            <a:r>
              <a:rPr lang="en-US" altLang="en-US" sz="2400"/>
              <a:t>Bonds - Corporate</a:t>
            </a:r>
          </a:p>
          <a:p>
            <a:pPr eaLnBrk="1" hangingPunct="1"/>
            <a:r>
              <a:rPr lang="en-US" altLang="en-US" sz="2400"/>
              <a:t>Bonds - Municipal</a:t>
            </a:r>
          </a:p>
          <a:p>
            <a:pPr eaLnBrk="1" hangingPunct="1"/>
            <a:r>
              <a:rPr lang="en-US" altLang="en-US" sz="2400" i="1">
                <a:solidFill>
                  <a:srgbClr val="CC0000"/>
                </a:solidFill>
              </a:rPr>
              <a:t>Bonds - US Savings</a:t>
            </a:r>
          </a:p>
          <a:p>
            <a:pPr eaLnBrk="1" hangingPunct="1"/>
            <a:r>
              <a:rPr lang="en-US" altLang="en-US" sz="2400"/>
              <a:t>Real Estate</a:t>
            </a:r>
          </a:p>
          <a:p>
            <a:pPr lvl="1" eaLnBrk="1" hangingPunct="1"/>
            <a:r>
              <a:rPr lang="en-US" altLang="en-US" sz="2000"/>
              <a:t>residence</a:t>
            </a:r>
          </a:p>
          <a:p>
            <a:pPr lvl="1" eaLnBrk="1" hangingPunct="1"/>
            <a:r>
              <a:rPr lang="en-US" altLang="en-US" sz="2000"/>
              <a:t>vacation home</a:t>
            </a:r>
          </a:p>
          <a:p>
            <a:pPr lvl="1" eaLnBrk="1" hangingPunct="1"/>
            <a:r>
              <a:rPr lang="en-US" altLang="en-US" sz="2000"/>
              <a:t>investment property</a:t>
            </a:r>
          </a:p>
          <a:p>
            <a:pPr eaLnBrk="1" hangingPunct="1"/>
            <a:r>
              <a:rPr lang="en-US" altLang="en-US" sz="2400"/>
              <a:t>Mutual Funds</a:t>
            </a:r>
          </a:p>
        </p:txBody>
      </p:sp>
      <p:sp>
        <p:nvSpPr>
          <p:cNvPr id="67588" name="Rectangle 4">
            <a:extLst>
              <a:ext uri="{FF2B5EF4-FFF2-40B4-BE49-F238E27FC236}">
                <a16:creationId xmlns:a16="http://schemas.microsoft.com/office/drawing/2014/main" id="{A1EF0E26-6F23-41D7-9910-95FEE10491C5}"/>
              </a:ext>
            </a:extLst>
          </p:cNvPr>
          <p:cNvSpPr>
            <a:spLocks noGrp="1" noChangeArrowheads="1"/>
          </p:cNvSpPr>
          <p:nvPr>
            <p:ph type="body" sz="half" idx="2"/>
          </p:nvPr>
        </p:nvSpPr>
        <p:spPr>
          <a:xfrm>
            <a:off x="4953000" y="1828800"/>
            <a:ext cx="3810000" cy="4724400"/>
          </a:xfrm>
        </p:spPr>
        <p:txBody>
          <a:bodyPr/>
          <a:lstStyle/>
          <a:p>
            <a:pPr eaLnBrk="1" hangingPunct="1"/>
            <a:r>
              <a:rPr lang="en-US" altLang="en-US" sz="2400" dirty="0"/>
              <a:t>Life Insurance</a:t>
            </a:r>
          </a:p>
          <a:p>
            <a:pPr eaLnBrk="1" hangingPunct="1"/>
            <a:r>
              <a:rPr lang="en-US" altLang="en-US" sz="2400" dirty="0"/>
              <a:t>Variable Annuity</a:t>
            </a:r>
          </a:p>
          <a:p>
            <a:pPr eaLnBrk="1" hangingPunct="1"/>
            <a:r>
              <a:rPr lang="en-US" altLang="en-US" sz="2400" dirty="0"/>
              <a:t>Personal Property </a:t>
            </a:r>
          </a:p>
          <a:p>
            <a:pPr eaLnBrk="1" hangingPunct="1"/>
            <a:r>
              <a:rPr lang="en-US" altLang="en-US" sz="2400" dirty="0"/>
              <a:t>Business Interests</a:t>
            </a:r>
          </a:p>
          <a:p>
            <a:pPr lvl="1" eaLnBrk="1" hangingPunct="1"/>
            <a:r>
              <a:rPr lang="en-US" altLang="en-US" sz="2000" dirty="0"/>
              <a:t>S - </a:t>
            </a:r>
            <a:r>
              <a:rPr lang="en-US" altLang="en-US" sz="2000" dirty="0" err="1"/>
              <a:t>corp</a:t>
            </a:r>
            <a:endParaRPr lang="en-US" altLang="en-US" sz="2000" dirty="0"/>
          </a:p>
          <a:p>
            <a:pPr lvl="1" eaLnBrk="1" hangingPunct="1"/>
            <a:r>
              <a:rPr lang="en-US" altLang="en-US" sz="2000" dirty="0"/>
              <a:t>C – </a:t>
            </a:r>
            <a:r>
              <a:rPr lang="en-US" altLang="en-US" sz="2000" dirty="0" err="1"/>
              <a:t>corp</a:t>
            </a:r>
            <a:endParaRPr lang="en-US" altLang="en-US" sz="2000" dirty="0"/>
          </a:p>
          <a:p>
            <a:pPr eaLnBrk="1" hangingPunct="1"/>
            <a:r>
              <a:rPr lang="en-US" altLang="en-US" sz="2400" i="1" dirty="0">
                <a:solidFill>
                  <a:srgbClr val="CC0000"/>
                </a:solidFill>
              </a:rPr>
              <a:t>Retirement Assets</a:t>
            </a:r>
          </a:p>
          <a:p>
            <a:pPr lvl="1" eaLnBrk="1" hangingPunct="1"/>
            <a:r>
              <a:rPr lang="en-US" altLang="en-US" sz="2000" i="1" dirty="0">
                <a:solidFill>
                  <a:srgbClr val="CC0000"/>
                </a:solidFill>
              </a:rPr>
              <a:t>IRA</a:t>
            </a:r>
          </a:p>
          <a:p>
            <a:pPr lvl="1" eaLnBrk="1" hangingPunct="1"/>
            <a:r>
              <a:rPr lang="en-US" altLang="en-US" sz="2000" i="1" dirty="0">
                <a:solidFill>
                  <a:srgbClr val="CC0000"/>
                </a:solidFill>
              </a:rPr>
              <a:t>Keogh</a:t>
            </a:r>
          </a:p>
          <a:p>
            <a:pPr lvl="1" eaLnBrk="1" hangingPunct="1"/>
            <a:r>
              <a:rPr lang="en-US" altLang="en-US" sz="2000" i="1" dirty="0">
                <a:solidFill>
                  <a:srgbClr val="CC0000"/>
                </a:solidFill>
              </a:rPr>
              <a:t>Pension &amp; Profit Sharing plans</a:t>
            </a:r>
          </a:p>
          <a:p>
            <a:pPr lvl="1" eaLnBrk="1" hangingPunct="1"/>
            <a:r>
              <a:rPr lang="en-US" altLang="en-US" sz="2000" i="1" dirty="0">
                <a:solidFill>
                  <a:srgbClr val="CC0000"/>
                </a:solidFill>
              </a:rPr>
              <a:t>401k, 403b plans</a:t>
            </a:r>
          </a:p>
        </p:txBody>
      </p:sp>
      <p:pic>
        <p:nvPicPr>
          <p:cNvPr id="67589" name="Picture 5" descr="j0316888">
            <a:extLst>
              <a:ext uri="{FF2B5EF4-FFF2-40B4-BE49-F238E27FC236}">
                <a16:creationId xmlns:a16="http://schemas.microsoft.com/office/drawing/2014/main" id="{33491FA1-25AD-4824-9CCA-5D9421508B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2400" y="5676900"/>
            <a:ext cx="1295400" cy="118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10D41309-1FB4-4E9F-936F-7B0B1F01F0A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22484" y="73163"/>
            <a:ext cx="2421516" cy="1679438"/>
          </a:xfrm>
          <a:prstGeom prst="rect">
            <a:avLst/>
          </a:prstGeom>
        </p:spPr>
      </p:pic>
    </p:spTree>
    <p:extLst>
      <p:ext uri="{BB962C8B-B14F-4D97-AF65-F5344CB8AC3E}">
        <p14:creationId xmlns:p14="http://schemas.microsoft.com/office/powerpoint/2010/main" val="2102173454"/>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9A3CE53-EF66-49C9-8426-4CDA42E6F832}"/>
              </a:ext>
            </a:extLst>
          </p:cNvPr>
          <p:cNvSpPr>
            <a:spLocks noGrp="1"/>
          </p:cNvSpPr>
          <p:nvPr>
            <p:ph type="title"/>
          </p:nvPr>
        </p:nvSpPr>
        <p:spPr/>
        <p:txBody>
          <a:bodyPr/>
          <a:lstStyle/>
          <a:p>
            <a:r>
              <a:rPr lang="en-US" dirty="0"/>
              <a:t>Major giving tools</a:t>
            </a:r>
          </a:p>
        </p:txBody>
      </p:sp>
      <p:sp>
        <p:nvSpPr>
          <p:cNvPr id="4" name="Content Placeholder 3">
            <a:extLst>
              <a:ext uri="{FF2B5EF4-FFF2-40B4-BE49-F238E27FC236}">
                <a16:creationId xmlns:a16="http://schemas.microsoft.com/office/drawing/2014/main" id="{ECC6A055-734C-4516-A336-DB4EE8BE48D0}"/>
              </a:ext>
            </a:extLst>
          </p:cNvPr>
          <p:cNvSpPr>
            <a:spLocks noGrp="1"/>
          </p:cNvSpPr>
          <p:nvPr>
            <p:ph idx="1"/>
          </p:nvPr>
        </p:nvSpPr>
        <p:spPr>
          <a:xfrm>
            <a:off x="666570" y="2178207"/>
            <a:ext cx="7772400" cy="4421376"/>
          </a:xfrm>
        </p:spPr>
        <p:txBody>
          <a:bodyPr/>
          <a:lstStyle/>
          <a:p>
            <a:r>
              <a:rPr lang="en-US" sz="2700" dirty="0"/>
              <a:t>Life income gifts</a:t>
            </a:r>
          </a:p>
          <a:p>
            <a:pPr lvl="2"/>
            <a:r>
              <a:rPr lang="en-US" sz="2100" dirty="0"/>
              <a:t>Provide fixed or variable life income</a:t>
            </a:r>
          </a:p>
          <a:p>
            <a:pPr lvl="2"/>
            <a:r>
              <a:rPr lang="en-US" sz="2100" dirty="0"/>
              <a:t>Partial income tax deduction</a:t>
            </a:r>
          </a:p>
          <a:p>
            <a:pPr lvl="2"/>
            <a:r>
              <a:rPr lang="en-US" sz="2100" dirty="0"/>
              <a:t>Avoid/Reduce capital gains taxes in whole or in part</a:t>
            </a:r>
            <a:br>
              <a:rPr lang="en-US" sz="2100" dirty="0"/>
            </a:br>
            <a:endParaRPr lang="en-US" sz="2100" dirty="0"/>
          </a:p>
          <a:p>
            <a:r>
              <a:rPr lang="en-US" sz="2700" dirty="0"/>
              <a:t>Most popular life income programs</a:t>
            </a:r>
          </a:p>
          <a:p>
            <a:pPr lvl="1"/>
            <a:r>
              <a:rPr lang="en-US" sz="2400" dirty="0"/>
              <a:t>Charitable gift annuity</a:t>
            </a:r>
          </a:p>
          <a:p>
            <a:pPr lvl="1"/>
            <a:r>
              <a:rPr lang="en-US" sz="2400" dirty="0"/>
              <a:t>Charitable remainder unitrust</a:t>
            </a:r>
          </a:p>
          <a:p>
            <a:pPr lvl="2"/>
            <a:endParaRPr lang="en-US" sz="2100" dirty="0"/>
          </a:p>
          <a:p>
            <a:pPr marL="385763" lvl="1" indent="0">
              <a:buNone/>
            </a:pPr>
            <a:endParaRPr lang="en-US" sz="2400" dirty="0"/>
          </a:p>
        </p:txBody>
      </p:sp>
      <p:pic>
        <p:nvPicPr>
          <p:cNvPr id="5" name="Picture 4">
            <a:extLst>
              <a:ext uri="{FF2B5EF4-FFF2-40B4-BE49-F238E27FC236}">
                <a16:creationId xmlns:a16="http://schemas.microsoft.com/office/drawing/2014/main" id="{A11E87B1-7483-4D52-ABEB-F062280434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7310" y="0"/>
            <a:ext cx="2956690" cy="2042300"/>
          </a:xfrm>
          <a:prstGeom prst="rect">
            <a:avLst/>
          </a:prstGeom>
        </p:spPr>
      </p:pic>
    </p:spTree>
    <p:extLst>
      <p:ext uri="{BB962C8B-B14F-4D97-AF65-F5344CB8AC3E}">
        <p14:creationId xmlns:p14="http://schemas.microsoft.com/office/powerpoint/2010/main" val="867708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a:extLst>
              <a:ext uri="{FF2B5EF4-FFF2-40B4-BE49-F238E27FC236}">
                <a16:creationId xmlns:a16="http://schemas.microsoft.com/office/drawing/2014/main" id="{A2C6CB98-9893-40DF-86B9-95AC995FFE51}"/>
              </a:ext>
            </a:extLst>
          </p:cNvPr>
          <p:cNvSpPr>
            <a:spLocks noGrp="1" noChangeArrowheads="1"/>
          </p:cNvSpPr>
          <p:nvPr>
            <p:ph type="title"/>
          </p:nvPr>
        </p:nvSpPr>
        <p:spPr/>
        <p:txBody>
          <a:bodyPr/>
          <a:lstStyle/>
          <a:p>
            <a:r>
              <a:rPr lang="en-US" altLang="en-US" dirty="0"/>
              <a:t>Gift annuity payment rates</a:t>
            </a:r>
          </a:p>
        </p:txBody>
      </p:sp>
      <p:sp>
        <p:nvSpPr>
          <p:cNvPr id="69635" name="Rectangle 3">
            <a:extLst>
              <a:ext uri="{FF2B5EF4-FFF2-40B4-BE49-F238E27FC236}">
                <a16:creationId xmlns:a16="http://schemas.microsoft.com/office/drawing/2014/main" id="{61F0D8E5-499D-4396-A944-C89D147F646D}"/>
              </a:ext>
            </a:extLst>
          </p:cNvPr>
          <p:cNvSpPr>
            <a:spLocks noGrp="1" noChangeArrowheads="1"/>
          </p:cNvSpPr>
          <p:nvPr>
            <p:ph type="body" sz="half" idx="1"/>
          </p:nvPr>
        </p:nvSpPr>
        <p:spPr>
          <a:xfrm>
            <a:off x="838200" y="2286000"/>
            <a:ext cx="2209800" cy="2362200"/>
          </a:xfrm>
        </p:spPr>
        <p:txBody>
          <a:bodyPr/>
          <a:lstStyle/>
          <a:p>
            <a:r>
              <a:rPr lang="en-US" altLang="en-US" sz="2000" dirty="0"/>
              <a:t>Age of Donor</a:t>
            </a:r>
          </a:p>
          <a:p>
            <a:pPr>
              <a:buFont typeface="Wingdings" panose="05000000000000000000" pitchFamily="2" charset="2"/>
              <a:buNone/>
            </a:pPr>
            <a:r>
              <a:rPr lang="en-US" altLang="en-US" sz="2000" dirty="0"/>
              <a:t>		60</a:t>
            </a:r>
          </a:p>
          <a:p>
            <a:pPr>
              <a:buFont typeface="Wingdings" panose="05000000000000000000" pitchFamily="2" charset="2"/>
              <a:buNone/>
            </a:pPr>
            <a:r>
              <a:rPr lang="en-US" altLang="en-US" sz="2000" dirty="0"/>
              <a:t>		65</a:t>
            </a:r>
          </a:p>
          <a:p>
            <a:pPr>
              <a:buFont typeface="Wingdings" panose="05000000000000000000" pitchFamily="2" charset="2"/>
              <a:buNone/>
            </a:pPr>
            <a:r>
              <a:rPr lang="en-US" altLang="en-US" sz="2000" dirty="0"/>
              <a:t>		70</a:t>
            </a:r>
          </a:p>
          <a:p>
            <a:pPr>
              <a:buFont typeface="Wingdings" panose="05000000000000000000" pitchFamily="2" charset="2"/>
              <a:buNone/>
            </a:pPr>
            <a:r>
              <a:rPr lang="en-US" altLang="en-US" sz="2000" dirty="0"/>
              <a:t>		75</a:t>
            </a:r>
          </a:p>
          <a:p>
            <a:pPr>
              <a:buFont typeface="Wingdings" panose="05000000000000000000" pitchFamily="2" charset="2"/>
              <a:buNone/>
            </a:pPr>
            <a:r>
              <a:rPr lang="en-US" altLang="en-US" sz="2000" dirty="0"/>
              <a:t>		80</a:t>
            </a:r>
          </a:p>
        </p:txBody>
      </p:sp>
      <p:sp>
        <p:nvSpPr>
          <p:cNvPr id="69636" name="Rectangle 4">
            <a:extLst>
              <a:ext uri="{FF2B5EF4-FFF2-40B4-BE49-F238E27FC236}">
                <a16:creationId xmlns:a16="http://schemas.microsoft.com/office/drawing/2014/main" id="{94FFA82D-C68C-4CF2-954C-4BB542B30CF3}"/>
              </a:ext>
            </a:extLst>
          </p:cNvPr>
          <p:cNvSpPr>
            <a:spLocks noGrp="1" noChangeArrowheads="1"/>
          </p:cNvSpPr>
          <p:nvPr>
            <p:ph type="body" sz="half" idx="2"/>
          </p:nvPr>
        </p:nvSpPr>
        <p:spPr>
          <a:xfrm>
            <a:off x="2743200" y="2286000"/>
            <a:ext cx="2286000" cy="2514600"/>
          </a:xfrm>
        </p:spPr>
        <p:txBody>
          <a:bodyPr/>
          <a:lstStyle/>
          <a:p>
            <a:r>
              <a:rPr lang="en-US" altLang="en-US" sz="2000" dirty="0"/>
              <a:t>Payment Rate</a:t>
            </a:r>
            <a:br>
              <a:rPr lang="en-US" altLang="en-US" sz="2000" dirty="0"/>
            </a:br>
            <a:r>
              <a:rPr lang="en-US" altLang="en-US" sz="2000" dirty="0"/>
              <a:t>	4.70%</a:t>
            </a:r>
          </a:p>
          <a:p>
            <a:pPr>
              <a:buFont typeface="Wingdings" panose="05000000000000000000" pitchFamily="2" charset="2"/>
              <a:buNone/>
            </a:pPr>
            <a:r>
              <a:rPr lang="en-US" altLang="en-US" sz="2000" dirty="0"/>
              <a:t>		5.10%</a:t>
            </a:r>
          </a:p>
          <a:p>
            <a:pPr>
              <a:buFont typeface="Wingdings" panose="05000000000000000000" pitchFamily="2" charset="2"/>
              <a:buNone/>
            </a:pPr>
            <a:r>
              <a:rPr lang="en-US" altLang="en-US" sz="2000" dirty="0"/>
              <a:t>		5.60%</a:t>
            </a:r>
          </a:p>
          <a:p>
            <a:pPr>
              <a:buFont typeface="Wingdings" panose="05000000000000000000" pitchFamily="2" charset="2"/>
              <a:buNone/>
            </a:pPr>
            <a:r>
              <a:rPr lang="en-US" altLang="en-US" sz="2000" dirty="0"/>
              <a:t>		6.20%</a:t>
            </a:r>
          </a:p>
          <a:p>
            <a:pPr>
              <a:buFont typeface="Wingdings" panose="05000000000000000000" pitchFamily="2" charset="2"/>
              <a:buNone/>
            </a:pPr>
            <a:r>
              <a:rPr lang="en-US" altLang="en-US" sz="2000" dirty="0"/>
              <a:t>		7.30%</a:t>
            </a:r>
            <a:br>
              <a:rPr lang="en-US" altLang="en-US" sz="2000" dirty="0"/>
            </a:br>
            <a:r>
              <a:rPr lang="en-US" altLang="en-US" dirty="0"/>
              <a:t>		</a:t>
            </a:r>
          </a:p>
        </p:txBody>
      </p:sp>
      <p:sp>
        <p:nvSpPr>
          <p:cNvPr id="69638" name="Text Box 7">
            <a:extLst>
              <a:ext uri="{FF2B5EF4-FFF2-40B4-BE49-F238E27FC236}">
                <a16:creationId xmlns:a16="http://schemas.microsoft.com/office/drawing/2014/main" id="{195B6152-DA80-46AA-A6FB-8184BAFDF2EA}"/>
              </a:ext>
            </a:extLst>
          </p:cNvPr>
          <p:cNvSpPr txBox="1">
            <a:spLocks noChangeArrowheads="1"/>
          </p:cNvSpPr>
          <p:nvPr/>
        </p:nvSpPr>
        <p:spPr bwMode="auto">
          <a:xfrm>
            <a:off x="2133600" y="1958975"/>
            <a:ext cx="1528763" cy="369888"/>
          </a:xfrm>
          <a:prstGeom prst="rect">
            <a:avLst/>
          </a:prstGeom>
          <a:noFill/>
          <a:ln w="38100">
            <a:solidFill>
              <a:srgbClr val="FF000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r>
              <a:rPr lang="en-US" altLang="en-US" sz="1800" b="1">
                <a:solidFill>
                  <a:srgbClr val="002060"/>
                </a:solidFill>
              </a:rPr>
              <a:t>Single Life  </a:t>
            </a:r>
          </a:p>
        </p:txBody>
      </p:sp>
      <p:sp>
        <p:nvSpPr>
          <p:cNvPr id="69639" name="Rectangle 8">
            <a:extLst>
              <a:ext uri="{FF2B5EF4-FFF2-40B4-BE49-F238E27FC236}">
                <a16:creationId xmlns:a16="http://schemas.microsoft.com/office/drawing/2014/main" id="{B14613EF-E4FA-48BB-A8B9-480986B13811}"/>
              </a:ext>
            </a:extLst>
          </p:cNvPr>
          <p:cNvSpPr>
            <a:spLocks noChangeArrowheads="1"/>
          </p:cNvSpPr>
          <p:nvPr/>
        </p:nvSpPr>
        <p:spPr bwMode="auto">
          <a:xfrm>
            <a:off x="4726364" y="3352800"/>
            <a:ext cx="2209800" cy="2209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342900" indent="-342900">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
                <a:srgbClr val="CC0000"/>
              </a:buClr>
              <a:buSzPct val="90000"/>
              <a:buFont typeface="Wingdings" panose="05000000000000000000" pitchFamily="2" charset="2"/>
              <a:buChar char="v"/>
            </a:pPr>
            <a:r>
              <a:rPr kumimoji="1" lang="en-US" altLang="en-US" sz="2000">
                <a:solidFill>
                  <a:srgbClr val="000000"/>
                </a:solidFill>
              </a:rPr>
              <a:t>Age of Donors</a:t>
            </a:r>
          </a:p>
          <a:p>
            <a:pPr>
              <a:spcBef>
                <a:spcPct val="0"/>
              </a:spcBef>
              <a:buClr>
                <a:srgbClr val="CC0000"/>
              </a:buClr>
              <a:buSzPct val="90000"/>
              <a:buFont typeface="Wingdings" panose="05000000000000000000" pitchFamily="2" charset="2"/>
              <a:buNone/>
            </a:pPr>
            <a:r>
              <a:rPr kumimoji="1" lang="en-US" altLang="en-US" sz="2000">
                <a:solidFill>
                  <a:srgbClr val="000000"/>
                </a:solidFill>
              </a:rPr>
              <a:t>		60/60</a:t>
            </a:r>
          </a:p>
          <a:p>
            <a:pPr>
              <a:spcBef>
                <a:spcPct val="0"/>
              </a:spcBef>
              <a:buClr>
                <a:srgbClr val="CC0000"/>
              </a:buClr>
              <a:buSzPct val="90000"/>
              <a:buFont typeface="Wingdings" panose="05000000000000000000" pitchFamily="2" charset="2"/>
              <a:buNone/>
            </a:pPr>
            <a:r>
              <a:rPr kumimoji="1" lang="en-US" altLang="en-US" sz="2000">
                <a:solidFill>
                  <a:srgbClr val="000000"/>
                </a:solidFill>
              </a:rPr>
              <a:t>		65/65</a:t>
            </a:r>
          </a:p>
          <a:p>
            <a:pPr>
              <a:spcBef>
                <a:spcPct val="0"/>
              </a:spcBef>
              <a:buClr>
                <a:srgbClr val="CC0000"/>
              </a:buClr>
              <a:buSzPct val="90000"/>
              <a:buFont typeface="Wingdings" panose="05000000000000000000" pitchFamily="2" charset="2"/>
              <a:buNone/>
            </a:pPr>
            <a:r>
              <a:rPr kumimoji="1" lang="en-US" altLang="en-US" sz="2000">
                <a:solidFill>
                  <a:srgbClr val="000000"/>
                </a:solidFill>
              </a:rPr>
              <a:t>		70/70</a:t>
            </a:r>
          </a:p>
          <a:p>
            <a:pPr>
              <a:spcBef>
                <a:spcPct val="0"/>
              </a:spcBef>
              <a:buClr>
                <a:srgbClr val="CC0000"/>
              </a:buClr>
              <a:buSzPct val="90000"/>
              <a:buFont typeface="Wingdings" panose="05000000000000000000" pitchFamily="2" charset="2"/>
              <a:buNone/>
            </a:pPr>
            <a:r>
              <a:rPr kumimoji="1" lang="en-US" altLang="en-US" sz="2000">
                <a:solidFill>
                  <a:srgbClr val="000000"/>
                </a:solidFill>
              </a:rPr>
              <a:t>		75/75</a:t>
            </a:r>
          </a:p>
          <a:p>
            <a:pPr>
              <a:spcBef>
                <a:spcPct val="0"/>
              </a:spcBef>
              <a:buClr>
                <a:srgbClr val="CC0000"/>
              </a:buClr>
              <a:buSzPct val="90000"/>
              <a:buFont typeface="Wingdings" panose="05000000000000000000" pitchFamily="2" charset="2"/>
              <a:buNone/>
            </a:pPr>
            <a:r>
              <a:rPr kumimoji="1" lang="en-US" altLang="en-US" sz="2000">
                <a:solidFill>
                  <a:srgbClr val="000000"/>
                </a:solidFill>
              </a:rPr>
              <a:t>		80/80</a:t>
            </a:r>
          </a:p>
        </p:txBody>
      </p:sp>
      <p:sp>
        <p:nvSpPr>
          <p:cNvPr id="69640" name="Rectangle 9">
            <a:extLst>
              <a:ext uri="{FF2B5EF4-FFF2-40B4-BE49-F238E27FC236}">
                <a16:creationId xmlns:a16="http://schemas.microsoft.com/office/drawing/2014/main" id="{CD6F8236-73A6-4DC4-A4B0-183B425755A9}"/>
              </a:ext>
            </a:extLst>
          </p:cNvPr>
          <p:cNvSpPr>
            <a:spLocks noChangeArrowheads="1"/>
          </p:cNvSpPr>
          <p:nvPr/>
        </p:nvSpPr>
        <p:spPr bwMode="auto">
          <a:xfrm>
            <a:off x="6705600" y="3352800"/>
            <a:ext cx="2209800" cy="2209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342900" indent="-342900">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
                <a:srgbClr val="CC0000"/>
              </a:buClr>
              <a:buSzPct val="90000"/>
              <a:buFont typeface="Wingdings" panose="05000000000000000000" pitchFamily="2" charset="2"/>
              <a:buChar char="v"/>
            </a:pPr>
            <a:r>
              <a:rPr kumimoji="1" lang="en-US" altLang="en-US" sz="2000" dirty="0">
                <a:solidFill>
                  <a:srgbClr val="000000"/>
                </a:solidFill>
              </a:rPr>
              <a:t>Payment Rate</a:t>
            </a:r>
            <a:br>
              <a:rPr kumimoji="1" lang="en-US" altLang="en-US" sz="2400" dirty="0">
                <a:solidFill>
                  <a:srgbClr val="000000"/>
                </a:solidFill>
              </a:rPr>
            </a:br>
            <a:r>
              <a:rPr kumimoji="1" lang="en-US" altLang="en-US" sz="2400" dirty="0">
                <a:solidFill>
                  <a:srgbClr val="000000"/>
                </a:solidFill>
              </a:rPr>
              <a:t>	</a:t>
            </a:r>
            <a:r>
              <a:rPr kumimoji="1" lang="en-US" altLang="en-US" sz="2000" dirty="0">
                <a:solidFill>
                  <a:srgbClr val="000000"/>
                </a:solidFill>
              </a:rPr>
              <a:t>4.20%</a:t>
            </a:r>
          </a:p>
          <a:p>
            <a:pPr>
              <a:spcBef>
                <a:spcPct val="0"/>
              </a:spcBef>
              <a:buClr>
                <a:srgbClr val="CC0000"/>
              </a:buClr>
              <a:buSzPct val="90000"/>
              <a:buFont typeface="Wingdings" panose="05000000000000000000" pitchFamily="2" charset="2"/>
              <a:buNone/>
            </a:pPr>
            <a:r>
              <a:rPr kumimoji="1" lang="en-US" altLang="en-US" sz="2000" dirty="0">
                <a:solidFill>
                  <a:srgbClr val="000000"/>
                </a:solidFill>
              </a:rPr>
              <a:t>		4.50%</a:t>
            </a:r>
          </a:p>
          <a:p>
            <a:pPr>
              <a:spcBef>
                <a:spcPct val="0"/>
              </a:spcBef>
              <a:buClr>
                <a:srgbClr val="CC0000"/>
              </a:buClr>
              <a:buSzPct val="90000"/>
              <a:buFont typeface="Wingdings" panose="05000000000000000000" pitchFamily="2" charset="2"/>
              <a:buNone/>
            </a:pPr>
            <a:r>
              <a:rPr kumimoji="1" lang="en-US" altLang="en-US" sz="2000" dirty="0">
                <a:solidFill>
                  <a:srgbClr val="000000"/>
                </a:solidFill>
              </a:rPr>
              <a:t>		5.00%</a:t>
            </a:r>
          </a:p>
          <a:p>
            <a:pPr>
              <a:spcBef>
                <a:spcPct val="0"/>
              </a:spcBef>
              <a:buClr>
                <a:srgbClr val="CC0000"/>
              </a:buClr>
              <a:buSzPct val="90000"/>
              <a:buFont typeface="Wingdings" panose="05000000000000000000" pitchFamily="2" charset="2"/>
              <a:buNone/>
            </a:pPr>
            <a:r>
              <a:rPr kumimoji="1" lang="en-US" altLang="en-US" sz="2000" dirty="0">
                <a:solidFill>
                  <a:srgbClr val="000000"/>
                </a:solidFill>
              </a:rPr>
              <a:t>		5.50%</a:t>
            </a:r>
          </a:p>
          <a:p>
            <a:pPr>
              <a:spcBef>
                <a:spcPct val="0"/>
              </a:spcBef>
              <a:buClr>
                <a:srgbClr val="CC0000"/>
              </a:buClr>
              <a:buSzPct val="90000"/>
              <a:buFont typeface="Wingdings" panose="05000000000000000000" pitchFamily="2" charset="2"/>
              <a:buNone/>
            </a:pPr>
            <a:r>
              <a:rPr kumimoji="1" lang="en-US" altLang="en-US" sz="2000" dirty="0">
                <a:solidFill>
                  <a:srgbClr val="000000"/>
                </a:solidFill>
              </a:rPr>
              <a:t>		6.20%</a:t>
            </a:r>
            <a:endParaRPr kumimoji="1" lang="en-US" altLang="en-US" sz="1800" dirty="0">
              <a:solidFill>
                <a:srgbClr val="000000"/>
              </a:solidFill>
            </a:endParaRPr>
          </a:p>
        </p:txBody>
      </p:sp>
      <p:sp>
        <p:nvSpPr>
          <p:cNvPr id="69641" name="Text Box 10">
            <a:extLst>
              <a:ext uri="{FF2B5EF4-FFF2-40B4-BE49-F238E27FC236}">
                <a16:creationId xmlns:a16="http://schemas.microsoft.com/office/drawing/2014/main" id="{6257FE2F-1B3B-4A42-B1BB-89F98C176AC4}"/>
              </a:ext>
            </a:extLst>
          </p:cNvPr>
          <p:cNvSpPr txBox="1">
            <a:spLocks noChangeArrowheads="1"/>
          </p:cNvSpPr>
          <p:nvPr/>
        </p:nvSpPr>
        <p:spPr bwMode="auto">
          <a:xfrm>
            <a:off x="6248400" y="2982913"/>
            <a:ext cx="1235075" cy="369887"/>
          </a:xfrm>
          <a:prstGeom prst="rect">
            <a:avLst/>
          </a:prstGeom>
          <a:noFill/>
          <a:ln w="38100">
            <a:solidFill>
              <a:srgbClr val="FF000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r>
              <a:rPr lang="en-US" altLang="en-US" sz="1800" b="1">
                <a:solidFill>
                  <a:srgbClr val="000000"/>
                </a:solidFill>
              </a:rPr>
              <a:t>Two Life </a:t>
            </a:r>
          </a:p>
        </p:txBody>
      </p:sp>
      <p:pic>
        <p:nvPicPr>
          <p:cNvPr id="69642" name="Picture 16" descr="C:\Users\Jim Connell\AppData\Local\Microsoft\Windows\Temporary Internet Files\Content.IE5\32B77AX3\MP900400353[1].jpg">
            <a:extLst>
              <a:ext uri="{FF2B5EF4-FFF2-40B4-BE49-F238E27FC236}">
                <a16:creationId xmlns:a16="http://schemas.microsoft.com/office/drawing/2014/main" id="{3A882DAD-40FC-4544-9EE4-89F4B6605C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59563" y="261938"/>
            <a:ext cx="2255837" cy="150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43" name="Picture 20" descr="C:\Users\Jim Connell\AppData\Local\Microsoft\Windows\Temporary Internet Files\Content.IE5\W642MNHF\MP900148985[1].jpg">
            <a:extLst>
              <a:ext uri="{FF2B5EF4-FFF2-40B4-BE49-F238E27FC236}">
                <a16:creationId xmlns:a16="http://schemas.microsoft.com/office/drawing/2014/main" id="{0A77BC13-DDB1-4388-990B-6B0339A49E9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 y="5032375"/>
            <a:ext cx="2305050" cy="152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44" name="Text Box 6">
            <a:extLst>
              <a:ext uri="{FF2B5EF4-FFF2-40B4-BE49-F238E27FC236}">
                <a16:creationId xmlns:a16="http://schemas.microsoft.com/office/drawing/2014/main" id="{AD50F572-5797-4A83-B729-D4456DD652A2}"/>
              </a:ext>
            </a:extLst>
          </p:cNvPr>
          <p:cNvSpPr txBox="1">
            <a:spLocks noChangeArrowheads="1"/>
          </p:cNvSpPr>
          <p:nvPr/>
        </p:nvSpPr>
        <p:spPr bwMode="auto">
          <a:xfrm>
            <a:off x="3203604" y="6096298"/>
            <a:ext cx="4212563" cy="461665"/>
          </a:xfrm>
          <a:prstGeom prst="rect">
            <a:avLst/>
          </a:prstGeom>
          <a:noFill/>
          <a:ln w="38100">
            <a:solidFill>
              <a:srgbClr val="FF000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r>
              <a:rPr lang="en-US" altLang="en-US" sz="2400" dirty="0">
                <a:solidFill>
                  <a:srgbClr val="000000"/>
                </a:solidFill>
              </a:rPr>
              <a:t>ACGA rates as of July 1, 2018</a:t>
            </a:r>
            <a:endParaRPr lang="en-US" altLang="en-US" sz="1800" dirty="0">
              <a:solidFill>
                <a:srgbClr val="000000"/>
              </a:solidFill>
            </a:endParaRPr>
          </a:p>
        </p:txBody>
      </p:sp>
    </p:spTree>
    <p:extLst>
      <p:ext uri="{BB962C8B-B14F-4D97-AF65-F5344CB8AC3E}">
        <p14:creationId xmlns:p14="http://schemas.microsoft.com/office/powerpoint/2010/main" val="438611124"/>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D74877B-54C6-4A24-ACED-6F0E4B34064E}"/>
              </a:ext>
            </a:extLst>
          </p:cNvPr>
          <p:cNvSpPr>
            <a:spLocks noGrp="1"/>
          </p:cNvSpPr>
          <p:nvPr>
            <p:ph type="title"/>
          </p:nvPr>
        </p:nvSpPr>
        <p:spPr/>
        <p:txBody>
          <a:bodyPr/>
          <a:lstStyle/>
          <a:p>
            <a:br>
              <a:rPr lang="en-US" dirty="0"/>
            </a:br>
            <a:br>
              <a:rPr lang="en-US" dirty="0"/>
            </a:br>
            <a:r>
              <a:rPr lang="en-US" dirty="0"/>
              <a:t>Effective giving #5</a:t>
            </a:r>
            <a:br>
              <a:rPr lang="en-US" dirty="0"/>
            </a:br>
            <a:r>
              <a:rPr lang="en-US" dirty="0"/>
              <a:t>Mr. Thomas and his cash gift annuity</a:t>
            </a:r>
          </a:p>
        </p:txBody>
      </p:sp>
      <p:sp>
        <p:nvSpPr>
          <p:cNvPr id="11" name="Content Placeholder 4">
            <a:extLst>
              <a:ext uri="{FF2B5EF4-FFF2-40B4-BE49-F238E27FC236}">
                <a16:creationId xmlns:a16="http://schemas.microsoft.com/office/drawing/2014/main" id="{57A24D11-2C38-42BA-BFCA-EB494054949E}"/>
              </a:ext>
            </a:extLst>
          </p:cNvPr>
          <p:cNvSpPr>
            <a:spLocks noGrp="1"/>
          </p:cNvSpPr>
          <p:nvPr>
            <p:ph sz="half" idx="2"/>
          </p:nvPr>
        </p:nvSpPr>
        <p:spPr>
          <a:xfrm>
            <a:off x="4619134" y="2017713"/>
            <a:ext cx="4335954" cy="4722452"/>
          </a:xfrm>
        </p:spPr>
        <p:txBody>
          <a:bodyPr/>
          <a:lstStyle/>
          <a:p>
            <a:r>
              <a:rPr lang="en-US" dirty="0"/>
              <a:t>Mr. Thomas </a:t>
            </a:r>
          </a:p>
          <a:p>
            <a:r>
              <a:rPr lang="en-US" dirty="0"/>
              <a:t>Recent widow</a:t>
            </a:r>
          </a:p>
          <a:p>
            <a:r>
              <a:rPr lang="en-US" dirty="0"/>
              <a:t>Age 67</a:t>
            </a:r>
          </a:p>
          <a:p>
            <a:r>
              <a:rPr lang="en-US" dirty="0"/>
              <a:t>Looking to retire soon</a:t>
            </a:r>
          </a:p>
          <a:p>
            <a:r>
              <a:rPr lang="en-US" dirty="0"/>
              <a:t>Well diversified investment portfolio</a:t>
            </a:r>
          </a:p>
          <a:p>
            <a:r>
              <a:rPr lang="en-US" dirty="0"/>
              <a:t>Several laddered certificates of deposit</a:t>
            </a:r>
          </a:p>
          <a:p>
            <a:r>
              <a:rPr lang="en-US" dirty="0"/>
              <a:t>Looking for more income in retirement</a:t>
            </a:r>
          </a:p>
          <a:p>
            <a:r>
              <a:rPr lang="en-US" dirty="0"/>
              <a:t>A consistent donor </a:t>
            </a:r>
          </a:p>
        </p:txBody>
      </p:sp>
      <p:pic>
        <p:nvPicPr>
          <p:cNvPr id="3" name="Picture 2">
            <a:extLst>
              <a:ext uri="{FF2B5EF4-FFF2-40B4-BE49-F238E27FC236}">
                <a16:creationId xmlns:a16="http://schemas.microsoft.com/office/drawing/2014/main" id="{E2E92824-A9FB-4D34-A94D-B9F86562AC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6381" y="2321669"/>
            <a:ext cx="2857500" cy="2857500"/>
          </a:xfrm>
          <a:prstGeom prst="rect">
            <a:avLst/>
          </a:prstGeom>
        </p:spPr>
      </p:pic>
    </p:spTree>
    <p:extLst>
      <p:ext uri="{BB962C8B-B14F-4D97-AF65-F5344CB8AC3E}">
        <p14:creationId xmlns:p14="http://schemas.microsoft.com/office/powerpoint/2010/main" val="384959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DB49800-03C9-4580-85CF-698EC079A5EB}"/>
              </a:ext>
            </a:extLst>
          </p:cNvPr>
          <p:cNvSpPr>
            <a:spLocks noGrp="1"/>
          </p:cNvSpPr>
          <p:nvPr>
            <p:ph type="title"/>
          </p:nvPr>
        </p:nvSpPr>
        <p:spPr/>
        <p:txBody>
          <a:bodyPr/>
          <a:lstStyle/>
          <a:p>
            <a:r>
              <a:rPr lang="en-US" dirty="0"/>
              <a:t>Effective giving #5</a:t>
            </a:r>
            <a:br>
              <a:rPr lang="en-US" dirty="0"/>
            </a:br>
            <a:r>
              <a:rPr lang="en-US" dirty="0"/>
              <a:t>Mr. Thomas and his cash gift annuity</a:t>
            </a:r>
          </a:p>
        </p:txBody>
      </p:sp>
      <p:pic>
        <p:nvPicPr>
          <p:cNvPr id="5" name="Picture 4">
            <a:extLst>
              <a:ext uri="{FF2B5EF4-FFF2-40B4-BE49-F238E27FC236}">
                <a16:creationId xmlns:a16="http://schemas.microsoft.com/office/drawing/2014/main" id="{C88BC793-D085-4953-A416-3F6A8EFB42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9815" y="1872938"/>
            <a:ext cx="7315202" cy="4829606"/>
          </a:xfrm>
          <a:prstGeom prst="rect">
            <a:avLst/>
          </a:prstGeom>
        </p:spPr>
      </p:pic>
    </p:spTree>
    <p:extLst>
      <p:ext uri="{BB962C8B-B14F-4D97-AF65-F5344CB8AC3E}">
        <p14:creationId xmlns:p14="http://schemas.microsoft.com/office/powerpoint/2010/main" val="4129482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71AAFAD-9EFF-4A7B-8BE6-779BBDB695D9}"/>
              </a:ext>
            </a:extLst>
          </p:cNvPr>
          <p:cNvSpPr>
            <a:spLocks noGrp="1"/>
          </p:cNvSpPr>
          <p:nvPr>
            <p:ph type="title"/>
          </p:nvPr>
        </p:nvSpPr>
        <p:spPr/>
        <p:txBody>
          <a:bodyPr/>
          <a:lstStyle/>
          <a:p>
            <a:r>
              <a:rPr lang="en-US" dirty="0"/>
              <a:t>Effective giving #6</a:t>
            </a:r>
            <a:br>
              <a:rPr lang="en-US" dirty="0"/>
            </a:br>
            <a:r>
              <a:rPr lang="en-US" dirty="0"/>
              <a:t>Mr. and Mrs. Wilson stock gift annuity</a:t>
            </a:r>
          </a:p>
        </p:txBody>
      </p:sp>
      <p:pic>
        <p:nvPicPr>
          <p:cNvPr id="15" name="Picture 14">
            <a:extLst>
              <a:ext uri="{FF2B5EF4-FFF2-40B4-BE49-F238E27FC236}">
                <a16:creationId xmlns:a16="http://schemas.microsoft.com/office/drawing/2014/main" id="{A7CC152A-59F0-43B1-BA37-FEA5F55D74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2103" y="2324845"/>
            <a:ext cx="3581105" cy="2727538"/>
          </a:xfrm>
          <a:prstGeom prst="rect">
            <a:avLst/>
          </a:prstGeom>
        </p:spPr>
      </p:pic>
      <p:sp>
        <p:nvSpPr>
          <p:cNvPr id="17" name="Content Placeholder 16">
            <a:extLst>
              <a:ext uri="{FF2B5EF4-FFF2-40B4-BE49-F238E27FC236}">
                <a16:creationId xmlns:a16="http://schemas.microsoft.com/office/drawing/2014/main" id="{62A91FAB-4E1F-4DDE-A781-B3BFEC438E92}"/>
              </a:ext>
            </a:extLst>
          </p:cNvPr>
          <p:cNvSpPr>
            <a:spLocks noGrp="1"/>
          </p:cNvSpPr>
          <p:nvPr>
            <p:ph sz="half" idx="2"/>
          </p:nvPr>
        </p:nvSpPr>
        <p:spPr>
          <a:xfrm>
            <a:off x="4732256" y="1857456"/>
            <a:ext cx="4053149" cy="5000544"/>
          </a:xfrm>
        </p:spPr>
        <p:txBody>
          <a:bodyPr/>
          <a:lstStyle/>
          <a:p>
            <a:r>
              <a:rPr lang="en-US" dirty="0"/>
              <a:t>Both age 70</a:t>
            </a:r>
          </a:p>
          <a:p>
            <a:r>
              <a:rPr lang="en-US" dirty="0"/>
              <a:t>Both receiving social security</a:t>
            </a:r>
          </a:p>
          <a:p>
            <a:r>
              <a:rPr lang="en-US" dirty="0"/>
              <a:t>Mr. Wilson has fixed pension from employer</a:t>
            </a:r>
          </a:p>
          <a:p>
            <a:r>
              <a:rPr lang="en-US" dirty="0"/>
              <a:t>Mrs. Wilson retired school teacher</a:t>
            </a:r>
          </a:p>
          <a:p>
            <a:r>
              <a:rPr lang="en-US" dirty="0"/>
              <a:t>Will tap their IRA account at age 70½</a:t>
            </a:r>
          </a:p>
          <a:p>
            <a:r>
              <a:rPr lang="en-US" dirty="0"/>
              <a:t>Both active supporters</a:t>
            </a:r>
          </a:p>
          <a:p>
            <a:r>
              <a:rPr lang="en-US" dirty="0"/>
              <a:t>Concerned about financial future</a:t>
            </a:r>
          </a:p>
          <a:p>
            <a:r>
              <a:rPr lang="en-US" dirty="0"/>
              <a:t>Large Apple stock investment</a:t>
            </a:r>
          </a:p>
        </p:txBody>
      </p:sp>
      <p:pic>
        <p:nvPicPr>
          <p:cNvPr id="18" name="Picture 17" descr="Screen Clipping">
            <a:extLst>
              <a:ext uri="{FF2B5EF4-FFF2-40B4-BE49-F238E27FC236}">
                <a16:creationId xmlns:a16="http://schemas.microsoft.com/office/drawing/2014/main" id="{9119F46E-12B2-4856-8529-3282DDD7E0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9522" y="5255324"/>
            <a:ext cx="1262127" cy="1276415"/>
          </a:xfrm>
          <a:prstGeom prst="rect">
            <a:avLst/>
          </a:prstGeom>
        </p:spPr>
      </p:pic>
    </p:spTree>
    <p:extLst>
      <p:ext uri="{BB962C8B-B14F-4D97-AF65-F5344CB8AC3E}">
        <p14:creationId xmlns:p14="http://schemas.microsoft.com/office/powerpoint/2010/main" val="421439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48DB3D0-0F0E-4114-8F12-7693F6FB98F5}"/>
              </a:ext>
            </a:extLst>
          </p:cNvPr>
          <p:cNvSpPr>
            <a:spLocks noGrp="1"/>
          </p:cNvSpPr>
          <p:nvPr>
            <p:ph type="title"/>
          </p:nvPr>
        </p:nvSpPr>
        <p:spPr/>
        <p:txBody>
          <a:bodyPr/>
          <a:lstStyle/>
          <a:p>
            <a:r>
              <a:rPr lang="en-US" dirty="0"/>
              <a:t>Effective giving #6</a:t>
            </a:r>
            <a:br>
              <a:rPr lang="en-US" dirty="0"/>
            </a:br>
            <a:r>
              <a:rPr lang="en-US" dirty="0"/>
              <a:t>Mr. and Mrs. Wilson stock gift annuity</a:t>
            </a:r>
          </a:p>
        </p:txBody>
      </p:sp>
      <p:pic>
        <p:nvPicPr>
          <p:cNvPr id="7" name="Picture 6">
            <a:extLst>
              <a:ext uri="{FF2B5EF4-FFF2-40B4-BE49-F238E27FC236}">
                <a16:creationId xmlns:a16="http://schemas.microsoft.com/office/drawing/2014/main" id="{F6082E56-4947-4ADE-8750-6F7C155A7F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0302" y="1815718"/>
            <a:ext cx="7283396" cy="5042282"/>
          </a:xfrm>
          <a:prstGeom prst="rect">
            <a:avLst/>
          </a:prstGeom>
        </p:spPr>
      </p:pic>
    </p:spTree>
    <p:extLst>
      <p:ext uri="{BB962C8B-B14F-4D97-AF65-F5344CB8AC3E}">
        <p14:creationId xmlns:p14="http://schemas.microsoft.com/office/powerpoint/2010/main" val="4199164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a:extLst>
              <a:ext uri="{FF2B5EF4-FFF2-40B4-BE49-F238E27FC236}">
                <a16:creationId xmlns:a16="http://schemas.microsoft.com/office/drawing/2014/main" id="{CF83AD98-CF20-4AE6-9EC3-902F36F7E7E3}"/>
              </a:ext>
            </a:extLst>
          </p:cNvPr>
          <p:cNvSpPr>
            <a:spLocks noGrp="1"/>
          </p:cNvSpPr>
          <p:nvPr>
            <p:ph type="title"/>
          </p:nvPr>
        </p:nvSpPr>
        <p:spPr/>
        <p:txBody>
          <a:bodyPr/>
          <a:lstStyle/>
          <a:p>
            <a:pPr>
              <a:defRPr/>
            </a:pPr>
            <a:r>
              <a:rPr lang="en-US" sz="3200" dirty="0"/>
              <a:t>Effective giving #6 </a:t>
            </a:r>
            <a:br>
              <a:rPr lang="en-US" sz="3200" dirty="0"/>
            </a:br>
            <a:r>
              <a:rPr lang="en-US" altLang="en-US" sz="3200" dirty="0"/>
              <a:t>Gift annuity income enhancement- </a:t>
            </a:r>
            <a:r>
              <a:rPr lang="en-US" altLang="en-US" sz="3200" dirty="0">
                <a:solidFill>
                  <a:srgbClr val="FF0000"/>
                </a:solidFill>
              </a:rPr>
              <a:t>Stock</a:t>
            </a:r>
            <a:endParaRPr lang="en-US" altLang="en-US" dirty="0">
              <a:solidFill>
                <a:srgbClr val="FF0000"/>
              </a:solidFill>
            </a:endParaRPr>
          </a:p>
        </p:txBody>
      </p:sp>
      <p:graphicFrame>
        <p:nvGraphicFramePr>
          <p:cNvPr id="8" name="Content Placeholder 7">
            <a:extLst>
              <a:ext uri="{FF2B5EF4-FFF2-40B4-BE49-F238E27FC236}">
                <a16:creationId xmlns:a16="http://schemas.microsoft.com/office/drawing/2014/main" id="{B310D7BA-7957-468F-B090-47366602A75C}"/>
              </a:ext>
            </a:extLst>
          </p:cNvPr>
          <p:cNvGraphicFramePr>
            <a:graphicFrameLocks noGrp="1"/>
          </p:cNvGraphicFramePr>
          <p:nvPr>
            <p:ph sz="half" idx="1"/>
            <p:extLst>
              <p:ext uri="{D42A27DB-BD31-4B8C-83A1-F6EECF244321}">
                <p14:modId xmlns:p14="http://schemas.microsoft.com/office/powerpoint/2010/main" val="3804339633"/>
              </p:ext>
            </p:extLst>
          </p:nvPr>
        </p:nvGraphicFramePr>
        <p:xfrm>
          <a:off x="1059729" y="1834151"/>
          <a:ext cx="3810000" cy="4852987"/>
        </p:xfrm>
        <a:graphic>
          <a:graphicData uri="http://schemas.openxmlformats.org/drawingml/2006/table">
            <a:tbl>
              <a:tblPr firstRow="1" bandRow="1">
                <a:tableStyleId>{5C22544A-7EE6-4342-B048-85BDC9FD1C3A}</a:tableStyleId>
              </a:tblPr>
              <a:tblGrid>
                <a:gridCol w="1905000">
                  <a:extLst>
                    <a:ext uri="{9D8B030D-6E8A-4147-A177-3AD203B41FA5}">
                      <a16:colId xmlns:a16="http://schemas.microsoft.com/office/drawing/2014/main" val="20000"/>
                    </a:ext>
                  </a:extLst>
                </a:gridCol>
                <a:gridCol w="1905000">
                  <a:extLst>
                    <a:ext uri="{9D8B030D-6E8A-4147-A177-3AD203B41FA5}">
                      <a16:colId xmlns:a16="http://schemas.microsoft.com/office/drawing/2014/main" val="20001"/>
                    </a:ext>
                  </a:extLst>
                </a:gridCol>
              </a:tblGrid>
              <a:tr h="386273">
                <a:tc gridSpan="2">
                  <a:txBody>
                    <a:bodyPr/>
                    <a:lstStyle/>
                    <a:p>
                      <a:pPr algn="ctr"/>
                      <a:r>
                        <a:rPr lang="en-US" sz="1800" dirty="0"/>
                        <a:t>Prior to Gift</a:t>
                      </a:r>
                    </a:p>
                  </a:txBody>
                  <a:tcPr marT="45719" marB="45719"/>
                </a:tc>
                <a:tc hMerge="1">
                  <a:txBody>
                    <a:bodyPr/>
                    <a:lstStyle/>
                    <a:p>
                      <a:endParaRPr lang="en-US" dirty="0"/>
                    </a:p>
                  </a:txBody>
                  <a:tcPr/>
                </a:tc>
                <a:extLst>
                  <a:ext uri="{0D108BD9-81ED-4DB2-BD59-A6C34878D82A}">
                    <a16:rowId xmlns:a16="http://schemas.microsoft.com/office/drawing/2014/main" val="10000"/>
                  </a:ext>
                </a:extLst>
              </a:tr>
              <a:tr h="386273">
                <a:tc>
                  <a:txBody>
                    <a:bodyPr/>
                    <a:lstStyle/>
                    <a:p>
                      <a:r>
                        <a:rPr lang="en-US" sz="1800" dirty="0"/>
                        <a:t>Invested in stock</a:t>
                      </a:r>
                    </a:p>
                  </a:txBody>
                  <a:tcPr marT="45719" marB="45719"/>
                </a:tc>
                <a:tc>
                  <a:txBody>
                    <a:bodyPr/>
                    <a:lstStyle/>
                    <a:p>
                      <a:pPr algn="ctr"/>
                      <a:r>
                        <a:rPr lang="en-US" sz="1800" dirty="0"/>
                        <a:t>$100,000</a:t>
                      </a:r>
                    </a:p>
                  </a:txBody>
                  <a:tcPr marT="45719" marB="45719"/>
                </a:tc>
                <a:extLst>
                  <a:ext uri="{0D108BD9-81ED-4DB2-BD59-A6C34878D82A}">
                    <a16:rowId xmlns:a16="http://schemas.microsoft.com/office/drawing/2014/main" val="10001"/>
                  </a:ext>
                </a:extLst>
              </a:tr>
              <a:tr h="386273">
                <a:tc>
                  <a:txBody>
                    <a:bodyPr/>
                    <a:lstStyle/>
                    <a:p>
                      <a:r>
                        <a:rPr lang="en-US" sz="1800" dirty="0"/>
                        <a:t>Dividends (2%)</a:t>
                      </a:r>
                    </a:p>
                  </a:txBody>
                  <a:tcPr marT="45719" marB="45719"/>
                </a:tc>
                <a:tc>
                  <a:txBody>
                    <a:bodyPr/>
                    <a:lstStyle/>
                    <a:p>
                      <a:pPr algn="ctr"/>
                      <a:r>
                        <a:rPr lang="en-US" sz="1800" dirty="0"/>
                        <a:t>      2,000</a:t>
                      </a:r>
                    </a:p>
                  </a:txBody>
                  <a:tcPr marT="45719" marB="45719"/>
                </a:tc>
                <a:extLst>
                  <a:ext uri="{0D108BD9-81ED-4DB2-BD59-A6C34878D82A}">
                    <a16:rowId xmlns:a16="http://schemas.microsoft.com/office/drawing/2014/main" val="10002"/>
                  </a:ext>
                </a:extLst>
              </a:tr>
              <a:tr h="386273">
                <a:tc>
                  <a:txBody>
                    <a:bodyPr/>
                    <a:lstStyle/>
                    <a:p>
                      <a:r>
                        <a:rPr lang="en-US" sz="1800" dirty="0"/>
                        <a:t>Tax (15%)</a:t>
                      </a:r>
                    </a:p>
                  </a:txBody>
                  <a:tcPr marT="45719" marB="45719"/>
                </a:tc>
                <a:tc>
                  <a:txBody>
                    <a:bodyPr/>
                    <a:lstStyle/>
                    <a:p>
                      <a:pPr algn="ctr"/>
                      <a:r>
                        <a:rPr lang="en-US" sz="1800" dirty="0"/>
                        <a:t>       </a:t>
                      </a:r>
                      <a:r>
                        <a:rPr lang="en-US" sz="1800" dirty="0">
                          <a:solidFill>
                            <a:srgbClr val="FF0000"/>
                          </a:solidFill>
                        </a:rPr>
                        <a:t>$</a:t>
                      </a:r>
                      <a:r>
                        <a:rPr lang="en-US" sz="1800" u="sng" dirty="0">
                          <a:solidFill>
                            <a:srgbClr val="FF0000"/>
                          </a:solidFill>
                        </a:rPr>
                        <a:t>300</a:t>
                      </a:r>
                    </a:p>
                  </a:txBody>
                  <a:tcPr marT="45719" marB="45719"/>
                </a:tc>
                <a:extLst>
                  <a:ext uri="{0D108BD9-81ED-4DB2-BD59-A6C34878D82A}">
                    <a16:rowId xmlns:a16="http://schemas.microsoft.com/office/drawing/2014/main" val="10003"/>
                  </a:ext>
                </a:extLst>
              </a:tr>
              <a:tr h="410857">
                <a:tc>
                  <a:txBody>
                    <a:bodyPr/>
                    <a:lstStyle/>
                    <a:p>
                      <a:r>
                        <a:rPr lang="en-US" sz="1800" dirty="0">
                          <a:solidFill>
                            <a:schemeClr val="tx2"/>
                          </a:solidFill>
                        </a:rPr>
                        <a:t>Net spendable</a:t>
                      </a:r>
                    </a:p>
                  </a:txBody>
                  <a:tcPr marT="45719" marB="45719"/>
                </a:tc>
                <a:tc>
                  <a:txBody>
                    <a:bodyPr/>
                    <a:lstStyle/>
                    <a:p>
                      <a:pPr algn="ctr"/>
                      <a:r>
                        <a:rPr lang="en-US" sz="1800" dirty="0">
                          <a:solidFill>
                            <a:schemeClr val="tx2"/>
                          </a:solidFill>
                        </a:rPr>
                        <a:t>     $1,700</a:t>
                      </a:r>
                    </a:p>
                  </a:txBody>
                  <a:tcPr marT="45719" marB="45719"/>
                </a:tc>
                <a:extLst>
                  <a:ext uri="{0D108BD9-81ED-4DB2-BD59-A6C34878D82A}">
                    <a16:rowId xmlns:a16="http://schemas.microsoft.com/office/drawing/2014/main" val="10004"/>
                  </a:ext>
                </a:extLst>
              </a:tr>
              <a:tr h="386273">
                <a:tc gridSpan="2">
                  <a:txBody>
                    <a:bodyPr/>
                    <a:lstStyle/>
                    <a:p>
                      <a:endParaRPr lang="en-US" sz="1800" dirty="0"/>
                    </a:p>
                  </a:txBody>
                  <a:tcPr marT="45719" marB="45719"/>
                </a:tc>
                <a:tc hMerge="1">
                  <a:txBody>
                    <a:bodyPr/>
                    <a:lstStyle/>
                    <a:p>
                      <a:pPr algn="ctr"/>
                      <a:endParaRPr lang="en-US" dirty="0"/>
                    </a:p>
                  </a:txBody>
                  <a:tcPr/>
                </a:tc>
                <a:extLst>
                  <a:ext uri="{0D108BD9-81ED-4DB2-BD59-A6C34878D82A}">
                    <a16:rowId xmlns:a16="http://schemas.microsoft.com/office/drawing/2014/main" val="10005"/>
                  </a:ext>
                </a:extLst>
              </a:tr>
              <a:tr h="386273">
                <a:tc gridSpan="2">
                  <a:txBody>
                    <a:bodyPr/>
                    <a:lstStyle/>
                    <a:p>
                      <a:pPr algn="ctr"/>
                      <a:r>
                        <a:rPr lang="en-US" sz="1800" b="1" dirty="0">
                          <a:solidFill>
                            <a:schemeClr val="bg1"/>
                          </a:solidFill>
                        </a:rPr>
                        <a:t>Capital if Sold</a:t>
                      </a:r>
                    </a:p>
                  </a:txBody>
                  <a:tcPr marT="45719" marB="45719">
                    <a:solidFill>
                      <a:schemeClr val="accent2"/>
                    </a:solidFill>
                  </a:tcPr>
                </a:tc>
                <a:tc hMerge="1">
                  <a:txBody>
                    <a:bodyPr/>
                    <a:lstStyle/>
                    <a:p>
                      <a:pPr algn="ctr"/>
                      <a:endParaRPr lang="en-US" dirty="0"/>
                    </a:p>
                  </a:txBody>
                  <a:tcPr/>
                </a:tc>
                <a:extLst>
                  <a:ext uri="{0D108BD9-81ED-4DB2-BD59-A6C34878D82A}">
                    <a16:rowId xmlns:a16="http://schemas.microsoft.com/office/drawing/2014/main" val="10006"/>
                  </a:ext>
                </a:extLst>
              </a:tr>
              <a:tr h="675973">
                <a:tc>
                  <a:txBody>
                    <a:bodyPr/>
                    <a:lstStyle/>
                    <a:p>
                      <a:r>
                        <a:rPr lang="en-US" sz="1800" dirty="0"/>
                        <a:t>Fair market value</a:t>
                      </a:r>
                    </a:p>
                  </a:txBody>
                  <a:tcPr marT="45719" marB="45719"/>
                </a:tc>
                <a:tc>
                  <a:txBody>
                    <a:bodyPr/>
                    <a:lstStyle/>
                    <a:p>
                      <a:pPr algn="ctr"/>
                      <a:r>
                        <a:rPr lang="en-US" sz="1800" dirty="0"/>
                        <a:t>$100,000</a:t>
                      </a:r>
                    </a:p>
                  </a:txBody>
                  <a:tcPr marT="45719" marB="45719"/>
                </a:tc>
                <a:extLst>
                  <a:ext uri="{0D108BD9-81ED-4DB2-BD59-A6C34878D82A}">
                    <a16:rowId xmlns:a16="http://schemas.microsoft.com/office/drawing/2014/main" val="10007"/>
                  </a:ext>
                </a:extLst>
              </a:tr>
              <a:tr h="386273">
                <a:tc>
                  <a:txBody>
                    <a:bodyPr/>
                    <a:lstStyle/>
                    <a:p>
                      <a:r>
                        <a:rPr lang="en-US" sz="1800" dirty="0"/>
                        <a:t>Cost basis</a:t>
                      </a:r>
                    </a:p>
                  </a:txBody>
                  <a:tcPr marT="45719" marB="45719"/>
                </a:tc>
                <a:tc>
                  <a:txBody>
                    <a:bodyPr/>
                    <a:lstStyle/>
                    <a:p>
                      <a:pPr algn="ctr"/>
                      <a:r>
                        <a:rPr lang="en-US" sz="1800" dirty="0"/>
                        <a:t> 25,000</a:t>
                      </a:r>
                    </a:p>
                  </a:txBody>
                  <a:tcPr marT="45719" marB="45719"/>
                </a:tc>
                <a:extLst>
                  <a:ext uri="{0D108BD9-81ED-4DB2-BD59-A6C34878D82A}">
                    <a16:rowId xmlns:a16="http://schemas.microsoft.com/office/drawing/2014/main" val="10008"/>
                  </a:ext>
                </a:extLst>
              </a:tr>
              <a:tr h="675973">
                <a:tc>
                  <a:txBody>
                    <a:bodyPr/>
                    <a:lstStyle/>
                    <a:p>
                      <a:r>
                        <a:rPr lang="en-US" sz="1800" dirty="0"/>
                        <a:t>Capital gains tax (15%)</a:t>
                      </a:r>
                    </a:p>
                  </a:txBody>
                  <a:tcPr marT="45719" marB="45719"/>
                </a:tc>
                <a:tc>
                  <a:txBody>
                    <a:bodyPr/>
                    <a:lstStyle/>
                    <a:p>
                      <a:pPr algn="ctr"/>
                      <a:r>
                        <a:rPr lang="en-US" sz="1800" u="sng" dirty="0">
                          <a:solidFill>
                            <a:srgbClr val="FF0000"/>
                          </a:solidFill>
                        </a:rPr>
                        <a:t>$11,250</a:t>
                      </a:r>
                    </a:p>
                  </a:txBody>
                  <a:tcPr marT="45719" marB="45719"/>
                </a:tc>
                <a:extLst>
                  <a:ext uri="{0D108BD9-81ED-4DB2-BD59-A6C34878D82A}">
                    <a16:rowId xmlns:a16="http://schemas.microsoft.com/office/drawing/2014/main" val="10009"/>
                  </a:ext>
                </a:extLst>
              </a:tr>
              <a:tr h="386273">
                <a:tc>
                  <a:txBody>
                    <a:bodyPr/>
                    <a:lstStyle/>
                    <a:p>
                      <a:r>
                        <a:rPr lang="en-US" sz="1800" dirty="0">
                          <a:solidFill>
                            <a:schemeClr val="tx2"/>
                          </a:solidFill>
                        </a:rPr>
                        <a:t>Net capital </a:t>
                      </a:r>
                    </a:p>
                  </a:txBody>
                  <a:tcPr marT="45719" marB="45719"/>
                </a:tc>
                <a:tc>
                  <a:txBody>
                    <a:bodyPr/>
                    <a:lstStyle/>
                    <a:p>
                      <a:pPr algn="ctr"/>
                      <a:r>
                        <a:rPr lang="en-US" sz="1800" dirty="0">
                          <a:solidFill>
                            <a:schemeClr val="tx2"/>
                          </a:solidFill>
                        </a:rPr>
                        <a:t>$88,750</a:t>
                      </a:r>
                    </a:p>
                  </a:txBody>
                  <a:tcPr marT="45719" marB="45719"/>
                </a:tc>
                <a:extLst>
                  <a:ext uri="{0D108BD9-81ED-4DB2-BD59-A6C34878D82A}">
                    <a16:rowId xmlns:a16="http://schemas.microsoft.com/office/drawing/2014/main" val="10010"/>
                  </a:ext>
                </a:extLst>
              </a:tr>
            </a:tbl>
          </a:graphicData>
        </a:graphic>
      </p:graphicFrame>
      <p:graphicFrame>
        <p:nvGraphicFramePr>
          <p:cNvPr id="5" name="Content Placeholder 8">
            <a:extLst>
              <a:ext uri="{FF2B5EF4-FFF2-40B4-BE49-F238E27FC236}">
                <a16:creationId xmlns:a16="http://schemas.microsoft.com/office/drawing/2014/main" id="{C797F21B-CD66-4D2F-B513-1501E7950D99}"/>
              </a:ext>
            </a:extLst>
          </p:cNvPr>
          <p:cNvGraphicFramePr>
            <a:graphicFrameLocks noGrp="1"/>
          </p:cNvGraphicFramePr>
          <p:nvPr>
            <p:ph sz="half" idx="2"/>
            <p:extLst>
              <p:ext uri="{D42A27DB-BD31-4B8C-83A1-F6EECF244321}">
                <p14:modId xmlns:p14="http://schemas.microsoft.com/office/powerpoint/2010/main" val="1318780982"/>
              </p:ext>
            </p:extLst>
          </p:nvPr>
        </p:nvGraphicFramePr>
        <p:xfrm>
          <a:off x="5191813" y="1834151"/>
          <a:ext cx="3581400" cy="5081587"/>
        </p:xfrm>
        <a:graphic>
          <a:graphicData uri="http://schemas.openxmlformats.org/drawingml/2006/table">
            <a:tbl>
              <a:tblPr firstRow="1" bandRow="1">
                <a:tableStyleId>{5C22544A-7EE6-4342-B048-85BDC9FD1C3A}</a:tableStyleId>
              </a:tblPr>
              <a:tblGrid>
                <a:gridCol w="1790700">
                  <a:extLst>
                    <a:ext uri="{9D8B030D-6E8A-4147-A177-3AD203B41FA5}">
                      <a16:colId xmlns:a16="http://schemas.microsoft.com/office/drawing/2014/main" val="20000"/>
                    </a:ext>
                  </a:extLst>
                </a:gridCol>
                <a:gridCol w="1790700">
                  <a:extLst>
                    <a:ext uri="{9D8B030D-6E8A-4147-A177-3AD203B41FA5}">
                      <a16:colId xmlns:a16="http://schemas.microsoft.com/office/drawing/2014/main" val="20001"/>
                    </a:ext>
                  </a:extLst>
                </a:gridCol>
              </a:tblGrid>
              <a:tr h="365811">
                <a:tc gridSpan="2">
                  <a:txBody>
                    <a:bodyPr/>
                    <a:lstStyle/>
                    <a:p>
                      <a:pPr algn="ctr"/>
                      <a:r>
                        <a:rPr lang="en-US" sz="1800" dirty="0"/>
                        <a:t>After the Gift</a:t>
                      </a:r>
                    </a:p>
                  </a:txBody>
                  <a:tcPr marT="45726" marB="45726"/>
                </a:tc>
                <a:tc hMerge="1">
                  <a:txBody>
                    <a:bodyPr/>
                    <a:lstStyle/>
                    <a:p>
                      <a:endParaRPr lang="en-US" dirty="0"/>
                    </a:p>
                  </a:txBody>
                  <a:tcPr/>
                </a:tc>
                <a:extLst>
                  <a:ext uri="{0D108BD9-81ED-4DB2-BD59-A6C34878D82A}">
                    <a16:rowId xmlns:a16="http://schemas.microsoft.com/office/drawing/2014/main" val="10000"/>
                  </a:ext>
                </a:extLst>
              </a:tr>
              <a:tr h="365811">
                <a:tc>
                  <a:txBody>
                    <a:bodyPr/>
                    <a:lstStyle/>
                    <a:p>
                      <a:r>
                        <a:rPr lang="en-US" sz="1800" dirty="0"/>
                        <a:t>Contributed</a:t>
                      </a:r>
                    </a:p>
                  </a:txBody>
                  <a:tcPr marT="45726" marB="45726"/>
                </a:tc>
                <a:tc>
                  <a:txBody>
                    <a:bodyPr/>
                    <a:lstStyle/>
                    <a:p>
                      <a:pPr algn="ctr"/>
                      <a:r>
                        <a:rPr lang="en-US" sz="1800" dirty="0"/>
                        <a:t>$100,000</a:t>
                      </a:r>
                    </a:p>
                  </a:txBody>
                  <a:tcPr marT="45726" marB="45726"/>
                </a:tc>
                <a:extLst>
                  <a:ext uri="{0D108BD9-81ED-4DB2-BD59-A6C34878D82A}">
                    <a16:rowId xmlns:a16="http://schemas.microsoft.com/office/drawing/2014/main" val="10001"/>
                  </a:ext>
                </a:extLst>
              </a:tr>
              <a:tr h="365811">
                <a:tc>
                  <a:txBody>
                    <a:bodyPr/>
                    <a:lstStyle/>
                    <a:p>
                      <a:r>
                        <a:rPr lang="en-US" sz="1800" dirty="0"/>
                        <a:t>Cost basis</a:t>
                      </a:r>
                    </a:p>
                  </a:txBody>
                  <a:tcPr marT="45726" marB="45726"/>
                </a:tc>
                <a:tc>
                  <a:txBody>
                    <a:bodyPr/>
                    <a:lstStyle/>
                    <a:p>
                      <a:pPr algn="ctr"/>
                      <a:r>
                        <a:rPr lang="en-US" sz="1800" dirty="0"/>
                        <a:t>  $25,000</a:t>
                      </a:r>
                    </a:p>
                  </a:txBody>
                  <a:tcPr marT="45726" marB="45726"/>
                </a:tc>
                <a:extLst>
                  <a:ext uri="{0D108BD9-81ED-4DB2-BD59-A6C34878D82A}">
                    <a16:rowId xmlns:a16="http://schemas.microsoft.com/office/drawing/2014/main" val="10002"/>
                  </a:ext>
                </a:extLst>
              </a:tr>
              <a:tr h="365811">
                <a:tc>
                  <a:txBody>
                    <a:bodyPr/>
                    <a:lstStyle/>
                    <a:p>
                      <a:r>
                        <a:rPr lang="en-US" sz="1800" dirty="0"/>
                        <a:t>Payment rate</a:t>
                      </a:r>
                    </a:p>
                  </a:txBody>
                  <a:tcPr marT="45726" marB="45726"/>
                </a:tc>
                <a:tc>
                  <a:txBody>
                    <a:bodyPr/>
                    <a:lstStyle/>
                    <a:p>
                      <a:pPr algn="ctr"/>
                      <a:r>
                        <a:rPr lang="en-US" sz="1800" dirty="0"/>
                        <a:t>     5.00%</a:t>
                      </a:r>
                    </a:p>
                  </a:txBody>
                  <a:tcPr marT="45726" marB="45726"/>
                </a:tc>
                <a:extLst>
                  <a:ext uri="{0D108BD9-81ED-4DB2-BD59-A6C34878D82A}">
                    <a16:rowId xmlns:a16="http://schemas.microsoft.com/office/drawing/2014/main" val="10003"/>
                  </a:ext>
                </a:extLst>
              </a:tr>
              <a:tr h="365811">
                <a:tc>
                  <a:txBody>
                    <a:bodyPr/>
                    <a:lstStyle/>
                    <a:p>
                      <a:r>
                        <a:rPr lang="en-US" sz="1800" dirty="0"/>
                        <a:t>Total</a:t>
                      </a:r>
                      <a:r>
                        <a:rPr lang="en-US" sz="1800" baseline="0" dirty="0"/>
                        <a:t> payment</a:t>
                      </a:r>
                      <a:endParaRPr lang="en-US" sz="1800" dirty="0"/>
                    </a:p>
                  </a:txBody>
                  <a:tcPr marT="45726" marB="45726"/>
                </a:tc>
                <a:tc>
                  <a:txBody>
                    <a:bodyPr/>
                    <a:lstStyle/>
                    <a:p>
                      <a:pPr algn="ctr"/>
                      <a:r>
                        <a:rPr lang="en-US" sz="1800" dirty="0"/>
                        <a:t>    $5,000</a:t>
                      </a:r>
                    </a:p>
                  </a:txBody>
                  <a:tcPr marT="45726" marB="45726"/>
                </a:tc>
                <a:extLst>
                  <a:ext uri="{0D108BD9-81ED-4DB2-BD59-A6C34878D82A}">
                    <a16:rowId xmlns:a16="http://schemas.microsoft.com/office/drawing/2014/main" val="10004"/>
                  </a:ext>
                </a:extLst>
              </a:tr>
              <a:tr h="640170">
                <a:tc>
                  <a:txBody>
                    <a:bodyPr/>
                    <a:lstStyle/>
                    <a:p>
                      <a:r>
                        <a:rPr lang="en-US" sz="1800" dirty="0"/>
                        <a:t>Ordinary</a:t>
                      </a:r>
                      <a:r>
                        <a:rPr lang="en-US" sz="1800" baseline="0" dirty="0"/>
                        <a:t> income</a:t>
                      </a:r>
                      <a:endParaRPr lang="en-US" sz="1800" dirty="0"/>
                    </a:p>
                  </a:txBody>
                  <a:tcPr marT="45726" marB="45726"/>
                </a:tc>
                <a:tc>
                  <a:txBody>
                    <a:bodyPr/>
                    <a:lstStyle/>
                    <a:p>
                      <a:pPr algn="ctr"/>
                      <a:r>
                        <a:rPr lang="en-US" sz="1800" dirty="0"/>
                        <a:t>     $1,720</a:t>
                      </a:r>
                    </a:p>
                  </a:txBody>
                  <a:tcPr marT="45726" marB="45726"/>
                </a:tc>
                <a:extLst>
                  <a:ext uri="{0D108BD9-81ED-4DB2-BD59-A6C34878D82A}">
                    <a16:rowId xmlns:a16="http://schemas.microsoft.com/office/drawing/2014/main" val="10005"/>
                  </a:ext>
                </a:extLst>
              </a:tr>
              <a:tr h="365811">
                <a:tc>
                  <a:txBody>
                    <a:bodyPr/>
                    <a:lstStyle/>
                    <a:p>
                      <a:r>
                        <a:rPr lang="en-US" sz="1800" dirty="0"/>
                        <a:t>Capital</a:t>
                      </a:r>
                      <a:r>
                        <a:rPr lang="en-US" sz="1800" baseline="0" dirty="0"/>
                        <a:t> gains</a:t>
                      </a:r>
                      <a:endParaRPr lang="en-US" sz="1800" dirty="0"/>
                    </a:p>
                  </a:txBody>
                  <a:tcPr marT="45726" marB="45726"/>
                </a:tc>
                <a:tc>
                  <a:txBody>
                    <a:bodyPr/>
                    <a:lstStyle/>
                    <a:p>
                      <a:pPr algn="ctr"/>
                      <a:r>
                        <a:rPr lang="en-US" sz="1800" u="none" dirty="0">
                          <a:solidFill>
                            <a:schemeClr val="tx1"/>
                          </a:solidFill>
                        </a:rPr>
                        <a:t>     $2,460</a:t>
                      </a:r>
                    </a:p>
                  </a:txBody>
                  <a:tcPr marT="45726" marB="45726"/>
                </a:tc>
                <a:extLst>
                  <a:ext uri="{0D108BD9-81ED-4DB2-BD59-A6C34878D82A}">
                    <a16:rowId xmlns:a16="http://schemas.microsoft.com/office/drawing/2014/main" val="10006"/>
                  </a:ext>
                </a:extLst>
              </a:tr>
              <a:tr h="365811">
                <a:tc>
                  <a:txBody>
                    <a:bodyPr/>
                    <a:lstStyle/>
                    <a:p>
                      <a:r>
                        <a:rPr lang="en-US" sz="1800" dirty="0"/>
                        <a:t>Tax-free*</a:t>
                      </a:r>
                    </a:p>
                  </a:txBody>
                  <a:tcPr marT="45726" marB="45726"/>
                </a:tc>
                <a:tc>
                  <a:txBody>
                    <a:bodyPr/>
                    <a:lstStyle/>
                    <a:p>
                      <a:pPr algn="ctr"/>
                      <a:r>
                        <a:rPr lang="en-US" sz="1800" dirty="0"/>
                        <a:t>     $   820</a:t>
                      </a:r>
                    </a:p>
                  </a:txBody>
                  <a:tcPr marT="45726" marB="45726"/>
                </a:tc>
                <a:extLst>
                  <a:ext uri="{0D108BD9-81ED-4DB2-BD59-A6C34878D82A}">
                    <a16:rowId xmlns:a16="http://schemas.microsoft.com/office/drawing/2014/main" val="10007"/>
                  </a:ext>
                </a:extLst>
              </a:tr>
              <a:tr h="396296">
                <a:tc>
                  <a:txBody>
                    <a:bodyPr/>
                    <a:lstStyle/>
                    <a:p>
                      <a:r>
                        <a:rPr lang="en-US" sz="1800" dirty="0"/>
                        <a:t>Tax OI 24%</a:t>
                      </a:r>
                    </a:p>
                  </a:txBody>
                  <a:tcPr marT="45726" marB="45726"/>
                </a:tc>
                <a:tc>
                  <a:txBody>
                    <a:bodyPr/>
                    <a:lstStyle/>
                    <a:p>
                      <a:r>
                        <a:rPr lang="en-US" sz="2000" dirty="0">
                          <a:solidFill>
                            <a:srgbClr val="FF0000"/>
                          </a:solidFill>
                        </a:rPr>
                        <a:t>        -$412</a:t>
                      </a:r>
                    </a:p>
                  </a:txBody>
                  <a:tcPr marT="45726" marB="45726"/>
                </a:tc>
                <a:extLst>
                  <a:ext uri="{0D108BD9-81ED-4DB2-BD59-A6C34878D82A}">
                    <a16:rowId xmlns:a16="http://schemas.microsoft.com/office/drawing/2014/main" val="10008"/>
                  </a:ext>
                </a:extLst>
              </a:tr>
              <a:tr h="396296">
                <a:tc>
                  <a:txBody>
                    <a:bodyPr/>
                    <a:lstStyle/>
                    <a:p>
                      <a:r>
                        <a:rPr lang="en-US" sz="1800" dirty="0"/>
                        <a:t>Tax CG 15%</a:t>
                      </a:r>
                    </a:p>
                  </a:txBody>
                  <a:tcPr marT="45726" marB="45726"/>
                </a:tc>
                <a:tc>
                  <a:txBody>
                    <a:bodyPr/>
                    <a:lstStyle/>
                    <a:p>
                      <a:pPr algn="l"/>
                      <a:r>
                        <a:rPr lang="en-US" sz="1800" u="none" dirty="0">
                          <a:solidFill>
                            <a:srgbClr val="FF0000"/>
                          </a:solidFill>
                        </a:rPr>
                        <a:t>         -</a:t>
                      </a:r>
                      <a:r>
                        <a:rPr lang="en-US" sz="2000" u="none" dirty="0">
                          <a:solidFill>
                            <a:srgbClr val="FF0000"/>
                          </a:solidFill>
                        </a:rPr>
                        <a:t>$369</a:t>
                      </a:r>
                    </a:p>
                  </a:txBody>
                  <a:tcPr marT="45726" marB="45726"/>
                </a:tc>
                <a:extLst>
                  <a:ext uri="{0D108BD9-81ED-4DB2-BD59-A6C34878D82A}">
                    <a16:rowId xmlns:a16="http://schemas.microsoft.com/office/drawing/2014/main" val="10009"/>
                  </a:ext>
                </a:extLst>
              </a:tr>
              <a:tr h="387010">
                <a:tc>
                  <a:txBody>
                    <a:bodyPr/>
                    <a:lstStyle/>
                    <a:p>
                      <a:r>
                        <a:rPr lang="en-US" sz="1800" dirty="0">
                          <a:solidFill>
                            <a:schemeClr val="tx2"/>
                          </a:solidFill>
                        </a:rPr>
                        <a:t>Net spendable </a:t>
                      </a:r>
                    </a:p>
                  </a:txBody>
                  <a:tcPr marT="45726" marB="45726"/>
                </a:tc>
                <a:tc>
                  <a:txBody>
                    <a:bodyPr/>
                    <a:lstStyle/>
                    <a:p>
                      <a:r>
                        <a:rPr lang="en-US" sz="1800" dirty="0">
                          <a:solidFill>
                            <a:schemeClr val="tx2"/>
                          </a:solidFill>
                        </a:rPr>
                        <a:t>        $4,219</a:t>
                      </a:r>
                    </a:p>
                  </a:txBody>
                  <a:tcPr marT="45726" marB="45726"/>
                </a:tc>
                <a:extLst>
                  <a:ext uri="{0D108BD9-81ED-4DB2-BD59-A6C34878D82A}">
                    <a16:rowId xmlns:a16="http://schemas.microsoft.com/office/drawing/2014/main" val="10010"/>
                  </a:ext>
                </a:extLst>
              </a:tr>
              <a:tr h="365811">
                <a:tc>
                  <a:txBody>
                    <a:bodyPr/>
                    <a:lstStyle/>
                    <a:p>
                      <a:r>
                        <a:rPr lang="en-US" sz="1800" dirty="0">
                          <a:solidFill>
                            <a:schemeClr val="tx2"/>
                          </a:solidFill>
                        </a:rPr>
                        <a:t>Bonus savings</a:t>
                      </a:r>
                    </a:p>
                  </a:txBody>
                  <a:tcPr marT="45726" marB="45726"/>
                </a:tc>
                <a:tc>
                  <a:txBody>
                    <a:bodyPr/>
                    <a:lstStyle/>
                    <a:p>
                      <a:r>
                        <a:rPr lang="en-US" sz="1600" dirty="0">
                          <a:solidFill>
                            <a:schemeClr val="tx2"/>
                          </a:solidFill>
                        </a:rPr>
                        <a:t>         </a:t>
                      </a:r>
                      <a:r>
                        <a:rPr lang="en-US" sz="1800" dirty="0">
                          <a:solidFill>
                            <a:schemeClr val="tx2"/>
                          </a:solidFill>
                        </a:rPr>
                        <a:t>$7,861</a:t>
                      </a:r>
                    </a:p>
                  </a:txBody>
                  <a:tcPr marT="45726" marB="45726"/>
                </a:tc>
                <a:extLst>
                  <a:ext uri="{0D108BD9-81ED-4DB2-BD59-A6C34878D82A}">
                    <a16:rowId xmlns:a16="http://schemas.microsoft.com/office/drawing/2014/main" val="10011"/>
                  </a:ext>
                </a:extLst>
              </a:tr>
              <a:tr h="335327">
                <a:tc gridSpan="2">
                  <a:txBody>
                    <a:bodyPr/>
                    <a:lstStyle/>
                    <a:p>
                      <a:r>
                        <a:rPr lang="en-US" sz="1600" dirty="0"/>
                        <a:t>*tax</a:t>
                      </a:r>
                      <a:r>
                        <a:rPr lang="en-US" sz="1600" baseline="0" dirty="0"/>
                        <a:t>-free to 2037</a:t>
                      </a:r>
                      <a:endParaRPr lang="en-US" sz="1600" dirty="0"/>
                    </a:p>
                  </a:txBody>
                  <a:tcPr marT="45726" marB="45726"/>
                </a:tc>
                <a:tc hMerge="1">
                  <a:txBody>
                    <a:bodyPr/>
                    <a:lstStyle/>
                    <a:p>
                      <a:endParaRPr lang="en-US" sz="1800" dirty="0"/>
                    </a:p>
                  </a:txBody>
                  <a:tcP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571740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44353BA-EB80-4014-A3CB-CA41FCB914C2}"/>
              </a:ext>
            </a:extLst>
          </p:cNvPr>
          <p:cNvSpPr>
            <a:spLocks noGrp="1"/>
          </p:cNvSpPr>
          <p:nvPr>
            <p:ph type="title"/>
          </p:nvPr>
        </p:nvSpPr>
        <p:spPr/>
        <p:txBody>
          <a:bodyPr/>
          <a:lstStyle/>
          <a:p>
            <a:r>
              <a:rPr lang="en-US" sz="3200" dirty="0"/>
              <a:t>Effective giving #7</a:t>
            </a:r>
            <a:br>
              <a:rPr lang="en-US" sz="3200" dirty="0"/>
            </a:br>
            <a:r>
              <a:rPr lang="en-US" sz="3200" dirty="0"/>
              <a:t>Gift plus gift annuity - </a:t>
            </a:r>
            <a:r>
              <a:rPr lang="en-US" sz="3200" dirty="0">
                <a:solidFill>
                  <a:srgbClr val="FF0000"/>
                </a:solidFill>
              </a:rPr>
              <a:t>Stock</a:t>
            </a:r>
          </a:p>
        </p:txBody>
      </p:sp>
      <p:sp>
        <p:nvSpPr>
          <p:cNvPr id="4" name="Content Placeholder 3">
            <a:extLst>
              <a:ext uri="{FF2B5EF4-FFF2-40B4-BE49-F238E27FC236}">
                <a16:creationId xmlns:a16="http://schemas.microsoft.com/office/drawing/2014/main" id="{960CC1ED-0FA0-49DE-B9E7-C0F2CB6AEF25}"/>
              </a:ext>
            </a:extLst>
          </p:cNvPr>
          <p:cNvSpPr>
            <a:spLocks noGrp="1"/>
          </p:cNvSpPr>
          <p:nvPr>
            <p:ph idx="1"/>
          </p:nvPr>
        </p:nvSpPr>
        <p:spPr>
          <a:xfrm>
            <a:off x="707666" y="2017712"/>
            <a:ext cx="8247422" cy="4840287"/>
          </a:xfrm>
        </p:spPr>
        <p:txBody>
          <a:bodyPr/>
          <a:lstStyle/>
          <a:p>
            <a:r>
              <a:rPr lang="en-US" altLang="en-US" dirty="0"/>
              <a:t>Substitute gift annuity income for stock dividend</a:t>
            </a:r>
          </a:p>
          <a:p>
            <a:r>
              <a:rPr lang="en-US" altLang="en-US" dirty="0"/>
              <a:t>Make a major gift without significant reduction in retirement lifestyle</a:t>
            </a:r>
          </a:p>
          <a:p>
            <a:pPr lvl="1"/>
            <a:r>
              <a:rPr lang="en-US" altLang="en-US" dirty="0"/>
              <a:t>Couple both age 75 </a:t>
            </a:r>
          </a:p>
          <a:p>
            <a:pPr lvl="1"/>
            <a:r>
              <a:rPr lang="en-US" altLang="en-US" dirty="0"/>
              <a:t>Asset – Johnson  &amp; Johnson stock, 1,666 shares @$120</a:t>
            </a:r>
          </a:p>
          <a:p>
            <a:pPr lvl="1"/>
            <a:r>
              <a:rPr lang="en-US" altLang="en-US" dirty="0"/>
              <a:t>Fair market value $200,000</a:t>
            </a:r>
          </a:p>
          <a:p>
            <a:pPr lvl="1"/>
            <a:r>
              <a:rPr lang="en-US" altLang="en-US" dirty="0"/>
              <a:t>Dividend rate 2.72%, annual payment $4,531 pre-tax and $3,851 after taxes</a:t>
            </a:r>
          </a:p>
          <a:p>
            <a:pPr lvl="1"/>
            <a:r>
              <a:rPr lang="en-US" altLang="en-US" dirty="0"/>
              <a:t>Donors wish to make a major gift of $100,000</a:t>
            </a:r>
          </a:p>
          <a:p>
            <a:r>
              <a:rPr lang="en-US" altLang="en-US" dirty="0">
                <a:solidFill>
                  <a:srgbClr val="FF0000"/>
                </a:solidFill>
              </a:rPr>
              <a:t>Solution:  </a:t>
            </a:r>
            <a:r>
              <a:rPr lang="en-US" altLang="en-US" dirty="0"/>
              <a:t>separate stock into two parts, give half and use half for a gift annuity</a:t>
            </a:r>
            <a:endParaRPr lang="en-US" altLang="en-US" sz="3500" dirty="0"/>
          </a:p>
          <a:p>
            <a:endParaRPr lang="en-US" altLang="en-US" sz="2800" dirty="0"/>
          </a:p>
          <a:p>
            <a:endParaRPr lang="en-US" dirty="0"/>
          </a:p>
        </p:txBody>
      </p:sp>
      <p:pic>
        <p:nvPicPr>
          <p:cNvPr id="7" name="Picture 6">
            <a:extLst>
              <a:ext uri="{FF2B5EF4-FFF2-40B4-BE49-F238E27FC236}">
                <a16:creationId xmlns:a16="http://schemas.microsoft.com/office/drawing/2014/main" id="{90F139DD-D5DE-4884-8AC7-D9510BE1C7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79959" y="66726"/>
            <a:ext cx="2494439" cy="1609675"/>
          </a:xfrm>
          <a:prstGeom prst="rect">
            <a:avLst/>
          </a:prstGeom>
        </p:spPr>
      </p:pic>
    </p:spTree>
    <p:extLst>
      <p:ext uri="{BB962C8B-B14F-4D97-AF65-F5344CB8AC3E}">
        <p14:creationId xmlns:p14="http://schemas.microsoft.com/office/powerpoint/2010/main" val="3042537505"/>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11D67F6-30BC-4EE5-87D4-50A7BCACFB93}"/>
              </a:ext>
            </a:extLst>
          </p:cNvPr>
          <p:cNvSpPr>
            <a:spLocks noGrp="1"/>
          </p:cNvSpPr>
          <p:nvPr>
            <p:ph type="title"/>
          </p:nvPr>
        </p:nvSpPr>
        <p:spPr/>
        <p:txBody>
          <a:bodyPr/>
          <a:lstStyle/>
          <a:p>
            <a:br>
              <a:rPr lang="en-US" dirty="0"/>
            </a:br>
            <a:r>
              <a:rPr lang="en-US" sz="3200" dirty="0"/>
              <a:t>Effective giving #7 </a:t>
            </a:r>
            <a:br>
              <a:rPr lang="en-US" sz="3200" dirty="0"/>
            </a:br>
            <a:r>
              <a:rPr lang="en-US" dirty="0"/>
              <a:t>Biggest dividends in the S&amp;P 500</a:t>
            </a:r>
          </a:p>
        </p:txBody>
      </p:sp>
      <p:pic>
        <p:nvPicPr>
          <p:cNvPr id="6" name="Picture 5">
            <a:extLst>
              <a:ext uri="{FF2B5EF4-FFF2-40B4-BE49-F238E27FC236}">
                <a16:creationId xmlns:a16="http://schemas.microsoft.com/office/drawing/2014/main" id="{CC2F6BF5-47A6-4575-9D72-01577D75A1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986" y="1907949"/>
            <a:ext cx="6834433" cy="3665818"/>
          </a:xfrm>
          <a:prstGeom prst="rect">
            <a:avLst/>
          </a:prstGeom>
        </p:spPr>
      </p:pic>
      <p:sp>
        <p:nvSpPr>
          <p:cNvPr id="7" name="Arrow: Right 6">
            <a:extLst>
              <a:ext uri="{FF2B5EF4-FFF2-40B4-BE49-F238E27FC236}">
                <a16:creationId xmlns:a16="http://schemas.microsoft.com/office/drawing/2014/main" id="{3AFA5F9B-5A4D-4D9C-BA68-4EA1CBE22789}"/>
              </a:ext>
            </a:extLst>
          </p:cNvPr>
          <p:cNvSpPr/>
          <p:nvPr/>
        </p:nvSpPr>
        <p:spPr bwMode="auto">
          <a:xfrm>
            <a:off x="94268" y="3978111"/>
            <a:ext cx="744718" cy="358219"/>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pitchFamily="34" charset="0"/>
            </a:endParaRPr>
          </a:p>
        </p:txBody>
      </p:sp>
      <p:pic>
        <p:nvPicPr>
          <p:cNvPr id="11" name="Picture 10">
            <a:extLst>
              <a:ext uri="{FF2B5EF4-FFF2-40B4-BE49-F238E27FC236}">
                <a16:creationId xmlns:a16="http://schemas.microsoft.com/office/drawing/2014/main" id="{D023F47E-2FD4-4E97-BF53-9226F11814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402" y="5446705"/>
            <a:ext cx="2187018" cy="1411295"/>
          </a:xfrm>
          <a:prstGeom prst="rect">
            <a:avLst/>
          </a:prstGeom>
        </p:spPr>
      </p:pic>
    </p:spTree>
    <p:extLst>
      <p:ext uri="{BB962C8B-B14F-4D97-AF65-F5344CB8AC3E}">
        <p14:creationId xmlns:p14="http://schemas.microsoft.com/office/powerpoint/2010/main" val="3846403883"/>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a:extLst>
              <a:ext uri="{FF2B5EF4-FFF2-40B4-BE49-F238E27FC236}">
                <a16:creationId xmlns:a16="http://schemas.microsoft.com/office/drawing/2014/main" id="{CF83AD98-CF20-4AE6-9EC3-902F36F7E7E3}"/>
              </a:ext>
            </a:extLst>
          </p:cNvPr>
          <p:cNvSpPr>
            <a:spLocks noGrp="1"/>
          </p:cNvSpPr>
          <p:nvPr>
            <p:ph type="title"/>
          </p:nvPr>
        </p:nvSpPr>
        <p:spPr/>
        <p:txBody>
          <a:bodyPr/>
          <a:lstStyle/>
          <a:p>
            <a:pPr>
              <a:defRPr/>
            </a:pPr>
            <a:r>
              <a:rPr lang="en-US" sz="3200" dirty="0"/>
              <a:t>Effective giving #7</a:t>
            </a:r>
            <a:br>
              <a:rPr lang="en-US" sz="3200" dirty="0"/>
            </a:br>
            <a:r>
              <a:rPr lang="en-US" sz="3200" dirty="0"/>
              <a:t>Gift plus gift annuity - </a:t>
            </a:r>
            <a:r>
              <a:rPr lang="en-US" altLang="en-US" sz="3200" dirty="0">
                <a:solidFill>
                  <a:srgbClr val="FF0000"/>
                </a:solidFill>
              </a:rPr>
              <a:t>Stock</a:t>
            </a:r>
            <a:endParaRPr lang="en-US" altLang="en-US" dirty="0">
              <a:solidFill>
                <a:srgbClr val="FF0000"/>
              </a:solidFill>
            </a:endParaRPr>
          </a:p>
        </p:txBody>
      </p:sp>
      <p:graphicFrame>
        <p:nvGraphicFramePr>
          <p:cNvPr id="8" name="Content Placeholder 7">
            <a:extLst>
              <a:ext uri="{FF2B5EF4-FFF2-40B4-BE49-F238E27FC236}">
                <a16:creationId xmlns:a16="http://schemas.microsoft.com/office/drawing/2014/main" id="{B310D7BA-7957-468F-B090-47366602A75C}"/>
              </a:ext>
            </a:extLst>
          </p:cNvPr>
          <p:cNvGraphicFramePr>
            <a:graphicFrameLocks noGrp="1"/>
          </p:cNvGraphicFramePr>
          <p:nvPr>
            <p:ph sz="half" idx="1"/>
            <p:extLst/>
          </p:nvPr>
        </p:nvGraphicFramePr>
        <p:xfrm>
          <a:off x="1040875" y="1808946"/>
          <a:ext cx="3810000" cy="5106792"/>
        </p:xfrm>
        <a:graphic>
          <a:graphicData uri="http://schemas.openxmlformats.org/drawingml/2006/table">
            <a:tbl>
              <a:tblPr firstRow="1" bandRow="1">
                <a:tableStyleId>{5C22544A-7EE6-4342-B048-85BDC9FD1C3A}</a:tableStyleId>
              </a:tblPr>
              <a:tblGrid>
                <a:gridCol w="1905000">
                  <a:extLst>
                    <a:ext uri="{9D8B030D-6E8A-4147-A177-3AD203B41FA5}">
                      <a16:colId xmlns:a16="http://schemas.microsoft.com/office/drawing/2014/main" val="20000"/>
                    </a:ext>
                  </a:extLst>
                </a:gridCol>
                <a:gridCol w="1905000">
                  <a:extLst>
                    <a:ext uri="{9D8B030D-6E8A-4147-A177-3AD203B41FA5}">
                      <a16:colId xmlns:a16="http://schemas.microsoft.com/office/drawing/2014/main" val="20001"/>
                    </a:ext>
                  </a:extLst>
                </a:gridCol>
              </a:tblGrid>
              <a:tr h="386273">
                <a:tc gridSpan="2">
                  <a:txBody>
                    <a:bodyPr/>
                    <a:lstStyle/>
                    <a:p>
                      <a:pPr algn="ctr"/>
                      <a:r>
                        <a:rPr lang="en-US" sz="1800" dirty="0"/>
                        <a:t>Prior to Gift</a:t>
                      </a:r>
                    </a:p>
                  </a:txBody>
                  <a:tcPr marT="45719" marB="45719"/>
                </a:tc>
                <a:tc hMerge="1">
                  <a:txBody>
                    <a:bodyPr/>
                    <a:lstStyle/>
                    <a:p>
                      <a:endParaRPr lang="en-US" dirty="0"/>
                    </a:p>
                  </a:txBody>
                  <a:tcPr/>
                </a:tc>
                <a:extLst>
                  <a:ext uri="{0D108BD9-81ED-4DB2-BD59-A6C34878D82A}">
                    <a16:rowId xmlns:a16="http://schemas.microsoft.com/office/drawing/2014/main" val="10000"/>
                  </a:ext>
                </a:extLst>
              </a:tr>
              <a:tr h="386273">
                <a:tc>
                  <a:txBody>
                    <a:bodyPr/>
                    <a:lstStyle/>
                    <a:p>
                      <a:r>
                        <a:rPr lang="en-US" sz="1800" dirty="0"/>
                        <a:t>Invested in stock</a:t>
                      </a:r>
                    </a:p>
                  </a:txBody>
                  <a:tcPr marT="45719" marB="45719"/>
                </a:tc>
                <a:tc>
                  <a:txBody>
                    <a:bodyPr/>
                    <a:lstStyle/>
                    <a:p>
                      <a:pPr algn="ctr"/>
                      <a:r>
                        <a:rPr lang="en-US" sz="1800" dirty="0"/>
                        <a:t>  $200,000</a:t>
                      </a:r>
                    </a:p>
                  </a:txBody>
                  <a:tcPr marT="45719" marB="45719"/>
                </a:tc>
                <a:extLst>
                  <a:ext uri="{0D108BD9-81ED-4DB2-BD59-A6C34878D82A}">
                    <a16:rowId xmlns:a16="http://schemas.microsoft.com/office/drawing/2014/main" val="10001"/>
                  </a:ext>
                </a:extLst>
              </a:tr>
              <a:tr h="386273">
                <a:tc>
                  <a:txBody>
                    <a:bodyPr/>
                    <a:lstStyle/>
                    <a:p>
                      <a:r>
                        <a:rPr lang="en-US" sz="1800" dirty="0"/>
                        <a:t>Dividends (2.72%)</a:t>
                      </a:r>
                    </a:p>
                  </a:txBody>
                  <a:tcPr marT="45719" marB="45719"/>
                </a:tc>
                <a:tc>
                  <a:txBody>
                    <a:bodyPr/>
                    <a:lstStyle/>
                    <a:p>
                      <a:pPr algn="ctr"/>
                      <a:r>
                        <a:rPr lang="en-US" sz="1800" dirty="0"/>
                        <a:t>     $4,533</a:t>
                      </a:r>
                    </a:p>
                  </a:txBody>
                  <a:tcPr marT="45719" marB="45719"/>
                </a:tc>
                <a:extLst>
                  <a:ext uri="{0D108BD9-81ED-4DB2-BD59-A6C34878D82A}">
                    <a16:rowId xmlns:a16="http://schemas.microsoft.com/office/drawing/2014/main" val="10002"/>
                  </a:ext>
                </a:extLst>
              </a:tr>
              <a:tr h="386273">
                <a:tc>
                  <a:txBody>
                    <a:bodyPr/>
                    <a:lstStyle/>
                    <a:p>
                      <a:r>
                        <a:rPr lang="en-US" sz="1800" dirty="0"/>
                        <a:t>Tax (15%)</a:t>
                      </a:r>
                    </a:p>
                  </a:txBody>
                  <a:tcPr marT="45719" marB="45719"/>
                </a:tc>
                <a:tc>
                  <a:txBody>
                    <a:bodyPr/>
                    <a:lstStyle/>
                    <a:p>
                      <a:pPr algn="ctr"/>
                      <a:r>
                        <a:rPr lang="en-US" sz="1800" dirty="0"/>
                        <a:t>       </a:t>
                      </a:r>
                      <a:r>
                        <a:rPr lang="en-US" sz="1800" dirty="0">
                          <a:solidFill>
                            <a:srgbClr val="FF0000"/>
                          </a:solidFill>
                        </a:rPr>
                        <a:t>$</a:t>
                      </a:r>
                      <a:r>
                        <a:rPr lang="en-US" sz="1800" u="sng" dirty="0">
                          <a:solidFill>
                            <a:srgbClr val="FF0000"/>
                          </a:solidFill>
                        </a:rPr>
                        <a:t>680</a:t>
                      </a:r>
                    </a:p>
                  </a:txBody>
                  <a:tcPr marT="45719" marB="45719"/>
                </a:tc>
                <a:extLst>
                  <a:ext uri="{0D108BD9-81ED-4DB2-BD59-A6C34878D82A}">
                    <a16:rowId xmlns:a16="http://schemas.microsoft.com/office/drawing/2014/main" val="10003"/>
                  </a:ext>
                </a:extLst>
              </a:tr>
              <a:tr h="410857">
                <a:tc>
                  <a:txBody>
                    <a:bodyPr/>
                    <a:lstStyle/>
                    <a:p>
                      <a:r>
                        <a:rPr lang="en-US" sz="1800" dirty="0">
                          <a:solidFill>
                            <a:schemeClr val="tx2"/>
                          </a:solidFill>
                        </a:rPr>
                        <a:t>Net spendable</a:t>
                      </a:r>
                    </a:p>
                  </a:txBody>
                  <a:tcPr marT="45719" marB="45719"/>
                </a:tc>
                <a:tc>
                  <a:txBody>
                    <a:bodyPr/>
                    <a:lstStyle/>
                    <a:p>
                      <a:pPr algn="ctr"/>
                      <a:r>
                        <a:rPr lang="en-US" sz="1800" dirty="0">
                          <a:solidFill>
                            <a:schemeClr val="tx2"/>
                          </a:solidFill>
                        </a:rPr>
                        <a:t>     $3,853</a:t>
                      </a:r>
                    </a:p>
                  </a:txBody>
                  <a:tcPr marT="45719" marB="45719"/>
                </a:tc>
                <a:extLst>
                  <a:ext uri="{0D108BD9-81ED-4DB2-BD59-A6C34878D82A}">
                    <a16:rowId xmlns:a16="http://schemas.microsoft.com/office/drawing/2014/main" val="10004"/>
                  </a:ext>
                </a:extLst>
              </a:tr>
              <a:tr h="386273">
                <a:tc gridSpan="2">
                  <a:txBody>
                    <a:bodyPr/>
                    <a:lstStyle/>
                    <a:p>
                      <a:endParaRPr lang="en-US" sz="1800" dirty="0"/>
                    </a:p>
                  </a:txBody>
                  <a:tcPr marT="45719" marB="45719"/>
                </a:tc>
                <a:tc hMerge="1">
                  <a:txBody>
                    <a:bodyPr/>
                    <a:lstStyle/>
                    <a:p>
                      <a:pPr algn="ctr"/>
                      <a:endParaRPr lang="en-US" dirty="0"/>
                    </a:p>
                  </a:txBody>
                  <a:tcPr/>
                </a:tc>
                <a:extLst>
                  <a:ext uri="{0D108BD9-81ED-4DB2-BD59-A6C34878D82A}">
                    <a16:rowId xmlns:a16="http://schemas.microsoft.com/office/drawing/2014/main" val="10005"/>
                  </a:ext>
                </a:extLst>
              </a:tr>
              <a:tr h="386273">
                <a:tc gridSpan="2">
                  <a:txBody>
                    <a:bodyPr/>
                    <a:lstStyle/>
                    <a:p>
                      <a:pPr algn="ctr"/>
                      <a:r>
                        <a:rPr lang="en-US" sz="1800" b="1" dirty="0">
                          <a:solidFill>
                            <a:schemeClr val="bg1"/>
                          </a:solidFill>
                        </a:rPr>
                        <a:t>Gift $100,000</a:t>
                      </a:r>
                    </a:p>
                  </a:txBody>
                  <a:tcPr marT="45719" marB="45719">
                    <a:solidFill>
                      <a:schemeClr val="accent2"/>
                    </a:solidFill>
                  </a:tcPr>
                </a:tc>
                <a:tc hMerge="1">
                  <a:txBody>
                    <a:bodyPr/>
                    <a:lstStyle/>
                    <a:p>
                      <a:pPr algn="ctr"/>
                      <a:endParaRPr lang="en-US" dirty="0"/>
                    </a:p>
                  </a:txBody>
                  <a:tcPr/>
                </a:tc>
                <a:extLst>
                  <a:ext uri="{0D108BD9-81ED-4DB2-BD59-A6C34878D82A}">
                    <a16:rowId xmlns:a16="http://schemas.microsoft.com/office/drawing/2014/main" val="10006"/>
                  </a:ext>
                </a:extLst>
              </a:tr>
              <a:tr h="675973">
                <a:tc>
                  <a:txBody>
                    <a:bodyPr/>
                    <a:lstStyle/>
                    <a:p>
                      <a:r>
                        <a:rPr lang="en-US" sz="1800" dirty="0"/>
                        <a:t>Stock gift 833 shares value</a:t>
                      </a:r>
                    </a:p>
                  </a:txBody>
                  <a:tcPr marT="45719" marB="45719"/>
                </a:tc>
                <a:tc>
                  <a:txBody>
                    <a:bodyPr/>
                    <a:lstStyle/>
                    <a:p>
                      <a:pPr algn="ctr"/>
                      <a:r>
                        <a:rPr lang="en-US" sz="1800" dirty="0"/>
                        <a:t>$100,000</a:t>
                      </a:r>
                    </a:p>
                  </a:txBody>
                  <a:tcPr marT="45719" marB="45719"/>
                </a:tc>
                <a:extLst>
                  <a:ext uri="{0D108BD9-81ED-4DB2-BD59-A6C34878D82A}">
                    <a16:rowId xmlns:a16="http://schemas.microsoft.com/office/drawing/2014/main" val="10007"/>
                  </a:ext>
                </a:extLst>
              </a:tr>
              <a:tr h="386273">
                <a:tc>
                  <a:txBody>
                    <a:bodyPr/>
                    <a:lstStyle/>
                    <a:p>
                      <a:r>
                        <a:rPr lang="en-US" sz="1800" dirty="0"/>
                        <a:t>Cost basis</a:t>
                      </a:r>
                    </a:p>
                  </a:txBody>
                  <a:tcPr marT="45719" marB="45719"/>
                </a:tc>
                <a:tc>
                  <a:txBody>
                    <a:bodyPr/>
                    <a:lstStyle/>
                    <a:p>
                      <a:pPr algn="ctr"/>
                      <a:r>
                        <a:rPr lang="en-US" sz="1800" dirty="0"/>
                        <a:t>    50,000</a:t>
                      </a:r>
                    </a:p>
                  </a:txBody>
                  <a:tcPr marT="45719" marB="45719"/>
                </a:tc>
                <a:extLst>
                  <a:ext uri="{0D108BD9-81ED-4DB2-BD59-A6C34878D82A}">
                    <a16:rowId xmlns:a16="http://schemas.microsoft.com/office/drawing/2014/main" val="10008"/>
                  </a:ext>
                </a:extLst>
              </a:tr>
              <a:tr h="675973">
                <a:tc>
                  <a:txBody>
                    <a:bodyPr/>
                    <a:lstStyle/>
                    <a:p>
                      <a:r>
                        <a:rPr lang="en-US" sz="1800" dirty="0"/>
                        <a:t>Capital gains tax avoided (18.8%)</a:t>
                      </a:r>
                    </a:p>
                  </a:txBody>
                  <a:tcPr marT="45719" marB="45719"/>
                </a:tc>
                <a:tc>
                  <a:txBody>
                    <a:bodyPr/>
                    <a:lstStyle/>
                    <a:p>
                      <a:pPr algn="ctr"/>
                      <a:r>
                        <a:rPr lang="en-US" sz="1800" u="sng" dirty="0">
                          <a:solidFill>
                            <a:srgbClr val="FF0000"/>
                          </a:solidFill>
                        </a:rPr>
                        <a:t>    $9,400</a:t>
                      </a:r>
                    </a:p>
                  </a:txBody>
                  <a:tcPr marT="45719" marB="45719"/>
                </a:tc>
                <a:extLst>
                  <a:ext uri="{0D108BD9-81ED-4DB2-BD59-A6C34878D82A}">
                    <a16:rowId xmlns:a16="http://schemas.microsoft.com/office/drawing/2014/main" val="10009"/>
                  </a:ext>
                </a:extLst>
              </a:tr>
              <a:tr h="386273">
                <a:tc>
                  <a:txBody>
                    <a:bodyPr/>
                    <a:lstStyle/>
                    <a:p>
                      <a:r>
                        <a:rPr lang="en-US" sz="1800" dirty="0">
                          <a:solidFill>
                            <a:schemeClr val="tx2"/>
                          </a:solidFill>
                        </a:rPr>
                        <a:t>Deduction</a:t>
                      </a:r>
                    </a:p>
                  </a:txBody>
                  <a:tcPr marT="45719" marB="45719"/>
                </a:tc>
                <a:tc>
                  <a:txBody>
                    <a:bodyPr/>
                    <a:lstStyle/>
                    <a:p>
                      <a:pPr algn="ctr"/>
                      <a:r>
                        <a:rPr lang="en-US" sz="1800" dirty="0">
                          <a:solidFill>
                            <a:schemeClr val="tx2"/>
                          </a:solidFill>
                        </a:rPr>
                        <a:t>$100,000</a:t>
                      </a:r>
                    </a:p>
                  </a:txBody>
                  <a:tcPr marT="45719" marB="45719"/>
                </a:tc>
                <a:extLst>
                  <a:ext uri="{0D108BD9-81ED-4DB2-BD59-A6C34878D82A}">
                    <a16:rowId xmlns:a16="http://schemas.microsoft.com/office/drawing/2014/main" val="10010"/>
                  </a:ext>
                </a:extLst>
              </a:tr>
            </a:tbl>
          </a:graphicData>
        </a:graphic>
      </p:graphicFrame>
      <p:graphicFrame>
        <p:nvGraphicFramePr>
          <p:cNvPr id="5" name="Content Placeholder 8">
            <a:extLst>
              <a:ext uri="{FF2B5EF4-FFF2-40B4-BE49-F238E27FC236}">
                <a16:creationId xmlns:a16="http://schemas.microsoft.com/office/drawing/2014/main" id="{C797F21B-CD66-4D2F-B513-1501E7950D99}"/>
              </a:ext>
            </a:extLst>
          </p:cNvPr>
          <p:cNvGraphicFramePr>
            <a:graphicFrameLocks noGrp="1"/>
          </p:cNvGraphicFramePr>
          <p:nvPr>
            <p:ph sz="half" idx="2"/>
            <p:extLst/>
          </p:nvPr>
        </p:nvGraphicFramePr>
        <p:xfrm>
          <a:off x="5191813" y="1834151"/>
          <a:ext cx="3581400" cy="5076677"/>
        </p:xfrm>
        <a:graphic>
          <a:graphicData uri="http://schemas.openxmlformats.org/drawingml/2006/table">
            <a:tbl>
              <a:tblPr firstRow="1" bandRow="1">
                <a:tableStyleId>{5C22544A-7EE6-4342-B048-85BDC9FD1C3A}</a:tableStyleId>
              </a:tblPr>
              <a:tblGrid>
                <a:gridCol w="1790700">
                  <a:extLst>
                    <a:ext uri="{9D8B030D-6E8A-4147-A177-3AD203B41FA5}">
                      <a16:colId xmlns:a16="http://schemas.microsoft.com/office/drawing/2014/main" val="20000"/>
                    </a:ext>
                  </a:extLst>
                </a:gridCol>
                <a:gridCol w="1790700">
                  <a:extLst>
                    <a:ext uri="{9D8B030D-6E8A-4147-A177-3AD203B41FA5}">
                      <a16:colId xmlns:a16="http://schemas.microsoft.com/office/drawing/2014/main" val="20001"/>
                    </a:ext>
                  </a:extLst>
                </a:gridCol>
              </a:tblGrid>
              <a:tr h="361655">
                <a:tc gridSpan="2">
                  <a:txBody>
                    <a:bodyPr/>
                    <a:lstStyle/>
                    <a:p>
                      <a:pPr algn="ctr"/>
                      <a:r>
                        <a:rPr lang="en-US" sz="1800" dirty="0"/>
                        <a:t>After the Gift</a:t>
                      </a:r>
                    </a:p>
                  </a:txBody>
                  <a:tcPr marT="45726" marB="45726"/>
                </a:tc>
                <a:tc hMerge="1">
                  <a:txBody>
                    <a:bodyPr/>
                    <a:lstStyle/>
                    <a:p>
                      <a:endParaRPr lang="en-US" dirty="0"/>
                    </a:p>
                  </a:txBody>
                  <a:tcPr/>
                </a:tc>
                <a:extLst>
                  <a:ext uri="{0D108BD9-81ED-4DB2-BD59-A6C34878D82A}">
                    <a16:rowId xmlns:a16="http://schemas.microsoft.com/office/drawing/2014/main" val="10000"/>
                  </a:ext>
                </a:extLst>
              </a:tr>
              <a:tr h="361655">
                <a:tc>
                  <a:txBody>
                    <a:bodyPr/>
                    <a:lstStyle/>
                    <a:p>
                      <a:r>
                        <a:rPr lang="en-US" sz="1800" dirty="0"/>
                        <a:t>Contributed</a:t>
                      </a:r>
                    </a:p>
                  </a:txBody>
                  <a:tcPr marT="45726" marB="45726"/>
                </a:tc>
                <a:tc>
                  <a:txBody>
                    <a:bodyPr/>
                    <a:lstStyle/>
                    <a:p>
                      <a:pPr algn="ctr"/>
                      <a:r>
                        <a:rPr lang="en-US" sz="1800" dirty="0"/>
                        <a:t>$100,000</a:t>
                      </a:r>
                    </a:p>
                  </a:txBody>
                  <a:tcPr marT="45726" marB="45726"/>
                </a:tc>
                <a:extLst>
                  <a:ext uri="{0D108BD9-81ED-4DB2-BD59-A6C34878D82A}">
                    <a16:rowId xmlns:a16="http://schemas.microsoft.com/office/drawing/2014/main" val="10001"/>
                  </a:ext>
                </a:extLst>
              </a:tr>
              <a:tr h="361655">
                <a:tc>
                  <a:txBody>
                    <a:bodyPr/>
                    <a:lstStyle/>
                    <a:p>
                      <a:r>
                        <a:rPr lang="en-US" sz="1800" dirty="0"/>
                        <a:t>Cost basis</a:t>
                      </a:r>
                    </a:p>
                  </a:txBody>
                  <a:tcPr marT="45726" marB="45726"/>
                </a:tc>
                <a:tc>
                  <a:txBody>
                    <a:bodyPr/>
                    <a:lstStyle/>
                    <a:p>
                      <a:pPr algn="ctr"/>
                      <a:r>
                        <a:rPr lang="en-US" sz="1800" dirty="0"/>
                        <a:t>  $50,000</a:t>
                      </a:r>
                    </a:p>
                  </a:txBody>
                  <a:tcPr marT="45726" marB="45726"/>
                </a:tc>
                <a:extLst>
                  <a:ext uri="{0D108BD9-81ED-4DB2-BD59-A6C34878D82A}">
                    <a16:rowId xmlns:a16="http://schemas.microsoft.com/office/drawing/2014/main" val="10002"/>
                  </a:ext>
                </a:extLst>
              </a:tr>
              <a:tr h="361655">
                <a:tc>
                  <a:txBody>
                    <a:bodyPr/>
                    <a:lstStyle/>
                    <a:p>
                      <a:r>
                        <a:rPr lang="en-US" sz="1800" dirty="0"/>
                        <a:t>Payment rate</a:t>
                      </a:r>
                    </a:p>
                  </a:txBody>
                  <a:tcPr marT="45726" marB="45726"/>
                </a:tc>
                <a:tc>
                  <a:txBody>
                    <a:bodyPr/>
                    <a:lstStyle/>
                    <a:p>
                      <a:pPr algn="ctr"/>
                      <a:r>
                        <a:rPr lang="en-US" sz="1800" dirty="0"/>
                        <a:t>     5.50%</a:t>
                      </a:r>
                    </a:p>
                  </a:txBody>
                  <a:tcPr marT="45726" marB="45726"/>
                </a:tc>
                <a:extLst>
                  <a:ext uri="{0D108BD9-81ED-4DB2-BD59-A6C34878D82A}">
                    <a16:rowId xmlns:a16="http://schemas.microsoft.com/office/drawing/2014/main" val="10003"/>
                  </a:ext>
                </a:extLst>
              </a:tr>
              <a:tr h="361655">
                <a:tc>
                  <a:txBody>
                    <a:bodyPr/>
                    <a:lstStyle/>
                    <a:p>
                      <a:r>
                        <a:rPr lang="en-US" sz="1800" dirty="0"/>
                        <a:t>Total</a:t>
                      </a:r>
                      <a:r>
                        <a:rPr lang="en-US" sz="1800" baseline="0" dirty="0"/>
                        <a:t> payment</a:t>
                      </a:r>
                      <a:endParaRPr lang="en-US" sz="1800" dirty="0"/>
                    </a:p>
                  </a:txBody>
                  <a:tcPr marT="45726" marB="45726"/>
                </a:tc>
                <a:tc>
                  <a:txBody>
                    <a:bodyPr/>
                    <a:lstStyle/>
                    <a:p>
                      <a:pPr algn="ctr"/>
                      <a:r>
                        <a:rPr lang="en-US" sz="1800" dirty="0"/>
                        <a:t>    $5,500</a:t>
                      </a:r>
                    </a:p>
                  </a:txBody>
                  <a:tcPr marT="45726" marB="45726"/>
                </a:tc>
                <a:extLst>
                  <a:ext uri="{0D108BD9-81ED-4DB2-BD59-A6C34878D82A}">
                    <a16:rowId xmlns:a16="http://schemas.microsoft.com/office/drawing/2014/main" val="10004"/>
                  </a:ext>
                </a:extLst>
              </a:tr>
              <a:tr h="632896">
                <a:tc>
                  <a:txBody>
                    <a:bodyPr/>
                    <a:lstStyle/>
                    <a:p>
                      <a:r>
                        <a:rPr lang="en-US" sz="1800" dirty="0"/>
                        <a:t>Ordinary</a:t>
                      </a:r>
                      <a:r>
                        <a:rPr lang="en-US" sz="1800" baseline="0" dirty="0"/>
                        <a:t> income</a:t>
                      </a:r>
                      <a:endParaRPr lang="en-US" sz="1800" dirty="0"/>
                    </a:p>
                  </a:txBody>
                  <a:tcPr marT="45726" marB="45726"/>
                </a:tc>
                <a:tc>
                  <a:txBody>
                    <a:bodyPr/>
                    <a:lstStyle/>
                    <a:p>
                      <a:pPr algn="ctr"/>
                      <a:r>
                        <a:rPr lang="en-US" sz="1800" dirty="0"/>
                        <a:t>     $1,700</a:t>
                      </a:r>
                    </a:p>
                  </a:txBody>
                  <a:tcPr marT="45726" marB="45726"/>
                </a:tc>
                <a:extLst>
                  <a:ext uri="{0D108BD9-81ED-4DB2-BD59-A6C34878D82A}">
                    <a16:rowId xmlns:a16="http://schemas.microsoft.com/office/drawing/2014/main" val="10005"/>
                  </a:ext>
                </a:extLst>
              </a:tr>
              <a:tr h="361655">
                <a:tc>
                  <a:txBody>
                    <a:bodyPr/>
                    <a:lstStyle/>
                    <a:p>
                      <a:r>
                        <a:rPr lang="en-US" sz="1800" dirty="0"/>
                        <a:t>Capital</a:t>
                      </a:r>
                      <a:r>
                        <a:rPr lang="en-US" sz="1800" baseline="0" dirty="0"/>
                        <a:t> gains</a:t>
                      </a:r>
                      <a:endParaRPr lang="en-US" sz="1800" dirty="0"/>
                    </a:p>
                  </a:txBody>
                  <a:tcPr marT="45726" marB="45726"/>
                </a:tc>
                <a:tc>
                  <a:txBody>
                    <a:bodyPr/>
                    <a:lstStyle/>
                    <a:p>
                      <a:pPr algn="ctr"/>
                      <a:r>
                        <a:rPr lang="en-US" sz="1800" u="none" dirty="0">
                          <a:solidFill>
                            <a:schemeClr val="tx1"/>
                          </a:solidFill>
                        </a:rPr>
                        <a:t>     $1,899</a:t>
                      </a:r>
                    </a:p>
                  </a:txBody>
                  <a:tcPr marT="45726" marB="45726"/>
                </a:tc>
                <a:extLst>
                  <a:ext uri="{0D108BD9-81ED-4DB2-BD59-A6C34878D82A}">
                    <a16:rowId xmlns:a16="http://schemas.microsoft.com/office/drawing/2014/main" val="10006"/>
                  </a:ext>
                </a:extLst>
              </a:tr>
              <a:tr h="361655">
                <a:tc>
                  <a:txBody>
                    <a:bodyPr/>
                    <a:lstStyle/>
                    <a:p>
                      <a:r>
                        <a:rPr lang="en-US" sz="1800" dirty="0"/>
                        <a:t>Tax-free*</a:t>
                      </a:r>
                    </a:p>
                  </a:txBody>
                  <a:tcPr marT="45726" marB="45726"/>
                </a:tc>
                <a:tc>
                  <a:txBody>
                    <a:bodyPr/>
                    <a:lstStyle/>
                    <a:p>
                      <a:pPr algn="ctr"/>
                      <a:r>
                        <a:rPr lang="en-US" sz="1800" dirty="0"/>
                        <a:t>     $1,901</a:t>
                      </a:r>
                    </a:p>
                  </a:txBody>
                  <a:tcPr marT="45726" marB="45726"/>
                </a:tc>
                <a:extLst>
                  <a:ext uri="{0D108BD9-81ED-4DB2-BD59-A6C34878D82A}">
                    <a16:rowId xmlns:a16="http://schemas.microsoft.com/office/drawing/2014/main" val="10007"/>
                  </a:ext>
                </a:extLst>
              </a:tr>
              <a:tr h="391793">
                <a:tc>
                  <a:txBody>
                    <a:bodyPr/>
                    <a:lstStyle/>
                    <a:p>
                      <a:r>
                        <a:rPr lang="en-US" sz="1800" dirty="0"/>
                        <a:t>Tax OI 24%</a:t>
                      </a:r>
                    </a:p>
                  </a:txBody>
                  <a:tcPr marT="45726" marB="45726"/>
                </a:tc>
                <a:tc>
                  <a:txBody>
                    <a:bodyPr/>
                    <a:lstStyle/>
                    <a:p>
                      <a:r>
                        <a:rPr lang="en-US" sz="2000" dirty="0">
                          <a:solidFill>
                            <a:srgbClr val="FF0000"/>
                          </a:solidFill>
                        </a:rPr>
                        <a:t>        -$408</a:t>
                      </a:r>
                    </a:p>
                  </a:txBody>
                  <a:tcPr marT="45726" marB="45726"/>
                </a:tc>
                <a:extLst>
                  <a:ext uri="{0D108BD9-81ED-4DB2-BD59-A6C34878D82A}">
                    <a16:rowId xmlns:a16="http://schemas.microsoft.com/office/drawing/2014/main" val="10008"/>
                  </a:ext>
                </a:extLst>
              </a:tr>
              <a:tr h="391793">
                <a:tc>
                  <a:txBody>
                    <a:bodyPr/>
                    <a:lstStyle/>
                    <a:p>
                      <a:r>
                        <a:rPr lang="en-US" sz="1800" dirty="0"/>
                        <a:t>Tax CG 18.8%</a:t>
                      </a:r>
                    </a:p>
                  </a:txBody>
                  <a:tcPr marT="45726" marB="45726"/>
                </a:tc>
                <a:tc>
                  <a:txBody>
                    <a:bodyPr/>
                    <a:lstStyle/>
                    <a:p>
                      <a:pPr algn="l"/>
                      <a:r>
                        <a:rPr lang="en-US" sz="1800" u="none" dirty="0">
                          <a:solidFill>
                            <a:srgbClr val="FF0000"/>
                          </a:solidFill>
                        </a:rPr>
                        <a:t>         -</a:t>
                      </a:r>
                      <a:r>
                        <a:rPr lang="en-US" sz="2000" u="none" dirty="0">
                          <a:solidFill>
                            <a:srgbClr val="FF0000"/>
                          </a:solidFill>
                        </a:rPr>
                        <a:t>$357</a:t>
                      </a:r>
                    </a:p>
                  </a:txBody>
                  <a:tcPr marT="45726" marB="45726"/>
                </a:tc>
                <a:extLst>
                  <a:ext uri="{0D108BD9-81ED-4DB2-BD59-A6C34878D82A}">
                    <a16:rowId xmlns:a16="http://schemas.microsoft.com/office/drawing/2014/main" val="10009"/>
                  </a:ext>
                </a:extLst>
              </a:tr>
              <a:tr h="382613">
                <a:tc>
                  <a:txBody>
                    <a:bodyPr/>
                    <a:lstStyle/>
                    <a:p>
                      <a:r>
                        <a:rPr lang="en-US" sz="1800" dirty="0">
                          <a:solidFill>
                            <a:schemeClr val="tx2"/>
                          </a:solidFill>
                        </a:rPr>
                        <a:t>Net spendable </a:t>
                      </a:r>
                    </a:p>
                  </a:txBody>
                  <a:tcPr marT="45726" marB="45726"/>
                </a:tc>
                <a:tc>
                  <a:txBody>
                    <a:bodyPr/>
                    <a:lstStyle/>
                    <a:p>
                      <a:r>
                        <a:rPr lang="en-US" sz="1800" dirty="0">
                          <a:solidFill>
                            <a:schemeClr val="tx2"/>
                          </a:solidFill>
                        </a:rPr>
                        <a:t>        $4,735</a:t>
                      </a:r>
                    </a:p>
                  </a:txBody>
                  <a:tcPr marT="45726" marB="45726"/>
                </a:tc>
                <a:extLst>
                  <a:ext uri="{0D108BD9-81ED-4DB2-BD59-A6C34878D82A}">
                    <a16:rowId xmlns:a16="http://schemas.microsoft.com/office/drawing/2014/main" val="10010"/>
                  </a:ext>
                </a:extLst>
              </a:tr>
              <a:tr h="361655">
                <a:tc>
                  <a:txBody>
                    <a:bodyPr/>
                    <a:lstStyle/>
                    <a:p>
                      <a:endParaRPr lang="en-US" sz="1800" dirty="0">
                        <a:solidFill>
                          <a:schemeClr val="tx2"/>
                        </a:solidFill>
                      </a:endParaRPr>
                    </a:p>
                  </a:txBody>
                  <a:tcPr marT="45726" marB="45726"/>
                </a:tc>
                <a:tc>
                  <a:txBody>
                    <a:bodyPr/>
                    <a:lstStyle/>
                    <a:p>
                      <a:r>
                        <a:rPr lang="en-US" sz="1600" dirty="0">
                          <a:solidFill>
                            <a:schemeClr val="tx2"/>
                          </a:solidFill>
                        </a:rPr>
                        <a:t>      </a:t>
                      </a:r>
                      <a:endParaRPr lang="en-US" sz="1800" dirty="0">
                        <a:solidFill>
                          <a:schemeClr val="tx2"/>
                        </a:solidFill>
                      </a:endParaRPr>
                    </a:p>
                  </a:txBody>
                  <a:tcPr marT="45726" marB="45726"/>
                </a:tc>
                <a:extLst>
                  <a:ext uri="{0D108BD9-81ED-4DB2-BD59-A6C34878D82A}">
                    <a16:rowId xmlns:a16="http://schemas.microsoft.com/office/drawing/2014/main" val="10011"/>
                  </a:ext>
                </a:extLst>
              </a:tr>
              <a:tr h="331517">
                <a:tc gridSpan="2">
                  <a:txBody>
                    <a:bodyPr/>
                    <a:lstStyle/>
                    <a:p>
                      <a:endParaRPr lang="en-US" sz="1600" dirty="0"/>
                    </a:p>
                  </a:txBody>
                  <a:tcPr marT="45726" marB="45726"/>
                </a:tc>
                <a:tc hMerge="1">
                  <a:txBody>
                    <a:bodyPr/>
                    <a:lstStyle/>
                    <a:p>
                      <a:endParaRPr lang="en-US" sz="1800" dirty="0"/>
                    </a:p>
                  </a:txBody>
                  <a:tcPr/>
                </a:tc>
                <a:extLst>
                  <a:ext uri="{0D108BD9-81ED-4DB2-BD59-A6C34878D82A}">
                    <a16:rowId xmlns:a16="http://schemas.microsoft.com/office/drawing/2014/main" val="10012"/>
                  </a:ext>
                </a:extLst>
              </a:tr>
            </a:tbl>
          </a:graphicData>
        </a:graphic>
      </p:graphicFrame>
      <p:pic>
        <p:nvPicPr>
          <p:cNvPr id="6" name="Picture 5">
            <a:extLst>
              <a:ext uri="{FF2B5EF4-FFF2-40B4-BE49-F238E27FC236}">
                <a16:creationId xmlns:a16="http://schemas.microsoft.com/office/drawing/2014/main" id="{0B39F105-0F51-45D0-A5A8-8D0DE021C0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79959" y="66726"/>
            <a:ext cx="2494439" cy="1609675"/>
          </a:xfrm>
          <a:prstGeom prst="rect">
            <a:avLst/>
          </a:prstGeom>
        </p:spPr>
      </p:pic>
    </p:spTree>
    <p:extLst>
      <p:ext uri="{BB962C8B-B14F-4D97-AF65-F5344CB8AC3E}">
        <p14:creationId xmlns:p14="http://schemas.microsoft.com/office/powerpoint/2010/main" val="1266801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F4B5E54-310D-42A3-AAE4-BB0313CB9DD3}"/>
              </a:ext>
            </a:extLst>
          </p:cNvPr>
          <p:cNvSpPr>
            <a:spLocks noGrp="1"/>
          </p:cNvSpPr>
          <p:nvPr>
            <p:ph type="title"/>
          </p:nvPr>
        </p:nvSpPr>
        <p:spPr/>
        <p:txBody>
          <a:bodyPr/>
          <a:lstStyle/>
          <a:p>
            <a:r>
              <a:rPr lang="en-US" sz="3200" dirty="0"/>
              <a:t>Effective giving #7</a:t>
            </a:r>
            <a:br>
              <a:rPr lang="en-US" sz="3200" dirty="0"/>
            </a:br>
            <a:r>
              <a:rPr lang="en-US" sz="3200" dirty="0"/>
              <a:t>Gift plus gift annuity -</a:t>
            </a:r>
            <a:r>
              <a:rPr lang="en-US" sz="3200" dirty="0">
                <a:solidFill>
                  <a:srgbClr val="FF0000"/>
                </a:solidFill>
              </a:rPr>
              <a:t>Stock</a:t>
            </a:r>
            <a:endParaRPr lang="en-US" dirty="0">
              <a:solidFill>
                <a:srgbClr val="FF0000"/>
              </a:solidFill>
            </a:endParaRPr>
          </a:p>
        </p:txBody>
      </p:sp>
      <p:sp>
        <p:nvSpPr>
          <p:cNvPr id="5" name="Content Placeholder 4">
            <a:extLst>
              <a:ext uri="{FF2B5EF4-FFF2-40B4-BE49-F238E27FC236}">
                <a16:creationId xmlns:a16="http://schemas.microsoft.com/office/drawing/2014/main" id="{F7C231D5-FAE3-47CC-ABE8-370A4C610CBE}"/>
              </a:ext>
            </a:extLst>
          </p:cNvPr>
          <p:cNvSpPr>
            <a:spLocks noGrp="1"/>
          </p:cNvSpPr>
          <p:nvPr>
            <p:ph sz="half" idx="1"/>
          </p:nvPr>
        </p:nvSpPr>
        <p:spPr>
          <a:xfrm>
            <a:off x="641023" y="2017713"/>
            <a:ext cx="4351665" cy="4114800"/>
          </a:xfrm>
        </p:spPr>
        <p:txBody>
          <a:bodyPr/>
          <a:lstStyle/>
          <a:p>
            <a:r>
              <a:rPr lang="en-US" dirty="0">
                <a:solidFill>
                  <a:schemeClr val="tx2"/>
                </a:solidFill>
              </a:rPr>
              <a:t>Outright gift deduction</a:t>
            </a:r>
          </a:p>
          <a:p>
            <a:pPr lvl="1"/>
            <a:r>
              <a:rPr lang="en-US" dirty="0"/>
              <a:t>$100,000</a:t>
            </a:r>
          </a:p>
          <a:p>
            <a:pPr lvl="1"/>
            <a:r>
              <a:rPr lang="en-US" dirty="0"/>
              <a:t>$9,400 capital gains tax savings</a:t>
            </a:r>
          </a:p>
          <a:p>
            <a:pPr lvl="1"/>
            <a:r>
              <a:rPr lang="en-US" dirty="0"/>
              <a:t>$24,000 income tax savings</a:t>
            </a:r>
          </a:p>
          <a:p>
            <a:endParaRPr lang="en-US" dirty="0"/>
          </a:p>
          <a:p>
            <a:r>
              <a:rPr lang="en-US" dirty="0">
                <a:solidFill>
                  <a:schemeClr val="tx2"/>
                </a:solidFill>
              </a:rPr>
              <a:t>Gift annuity deduction</a:t>
            </a:r>
          </a:p>
          <a:p>
            <a:pPr lvl="1"/>
            <a:r>
              <a:rPr lang="en-US" dirty="0"/>
              <a:t>$37,697</a:t>
            </a:r>
          </a:p>
          <a:p>
            <a:pPr lvl="1"/>
            <a:r>
              <a:rPr lang="en-US" dirty="0"/>
              <a:t>$ 9,047 income tax savings</a:t>
            </a:r>
          </a:p>
          <a:p>
            <a:pPr lvl="1"/>
            <a:r>
              <a:rPr lang="en-US" dirty="0"/>
              <a:t>Effective return on gift annuity 6.9%</a:t>
            </a:r>
          </a:p>
          <a:p>
            <a:pPr marL="342900" lvl="1" indent="0">
              <a:buNone/>
            </a:pPr>
            <a:endParaRPr lang="en-US" dirty="0"/>
          </a:p>
          <a:p>
            <a:pPr marL="42862" indent="0">
              <a:buNone/>
            </a:pPr>
            <a:endParaRPr lang="en-US" dirty="0"/>
          </a:p>
        </p:txBody>
      </p:sp>
      <p:sp>
        <p:nvSpPr>
          <p:cNvPr id="6" name="Content Placeholder 5">
            <a:extLst>
              <a:ext uri="{FF2B5EF4-FFF2-40B4-BE49-F238E27FC236}">
                <a16:creationId xmlns:a16="http://schemas.microsoft.com/office/drawing/2014/main" id="{3C7DF2FF-76E3-4C52-9A5D-627BBBC798A0}"/>
              </a:ext>
            </a:extLst>
          </p:cNvPr>
          <p:cNvSpPr>
            <a:spLocks noGrp="1"/>
          </p:cNvSpPr>
          <p:nvPr>
            <p:ph sz="half" idx="2"/>
          </p:nvPr>
        </p:nvSpPr>
        <p:spPr>
          <a:xfrm>
            <a:off x="5145088" y="2017712"/>
            <a:ext cx="3810000" cy="4840287"/>
          </a:xfrm>
        </p:spPr>
        <p:txBody>
          <a:bodyPr/>
          <a:lstStyle/>
          <a:p>
            <a:r>
              <a:rPr lang="en-US" dirty="0">
                <a:solidFill>
                  <a:schemeClr val="tx2"/>
                </a:solidFill>
              </a:rPr>
              <a:t>Summary:</a:t>
            </a:r>
          </a:p>
          <a:p>
            <a:r>
              <a:rPr lang="en-US" dirty="0"/>
              <a:t>Two charitable deductions</a:t>
            </a:r>
          </a:p>
          <a:p>
            <a:pPr lvl="1"/>
            <a:r>
              <a:rPr lang="en-US" dirty="0"/>
              <a:t>Outright …….$100,000</a:t>
            </a:r>
          </a:p>
          <a:p>
            <a:pPr lvl="1"/>
            <a:r>
              <a:rPr lang="en-US" dirty="0"/>
              <a:t>Gift annuity…$37,697</a:t>
            </a:r>
          </a:p>
          <a:p>
            <a:r>
              <a:rPr lang="en-US" dirty="0"/>
              <a:t>Prior income</a:t>
            </a:r>
          </a:p>
          <a:p>
            <a:pPr lvl="1"/>
            <a:r>
              <a:rPr lang="en-US" dirty="0"/>
              <a:t>Net dividend $3,853</a:t>
            </a:r>
          </a:p>
          <a:p>
            <a:r>
              <a:rPr lang="en-US" dirty="0"/>
              <a:t>Post gift income</a:t>
            </a:r>
          </a:p>
          <a:p>
            <a:pPr lvl="1"/>
            <a:r>
              <a:rPr lang="en-US" dirty="0"/>
              <a:t>Net payment….$4,735</a:t>
            </a:r>
          </a:p>
          <a:p>
            <a:pPr lvl="1"/>
            <a:r>
              <a:rPr lang="en-US" dirty="0"/>
              <a:t>Increase of…….$  882</a:t>
            </a:r>
          </a:p>
          <a:p>
            <a:r>
              <a:rPr lang="en-US" dirty="0"/>
              <a:t>Bonus tax saving </a:t>
            </a:r>
          </a:p>
          <a:p>
            <a:pPr lvl="1"/>
            <a:r>
              <a:rPr lang="en-US" dirty="0"/>
              <a:t>Outright……..$24,000</a:t>
            </a:r>
          </a:p>
          <a:p>
            <a:pPr lvl="1"/>
            <a:r>
              <a:rPr lang="en-US" dirty="0"/>
              <a:t>Gift annuity…$9,047</a:t>
            </a:r>
          </a:p>
          <a:p>
            <a:pPr lvl="1"/>
            <a:r>
              <a:rPr lang="en-US" dirty="0"/>
              <a:t>Total</a:t>
            </a:r>
            <a:r>
              <a:rPr lang="en-US" b="1" dirty="0">
                <a:solidFill>
                  <a:schemeClr val="accent1">
                    <a:lumMod val="75000"/>
                  </a:schemeClr>
                </a:solidFill>
              </a:rPr>
              <a:t>…….....$33,047</a:t>
            </a:r>
          </a:p>
          <a:p>
            <a:pPr lvl="1"/>
            <a:endParaRPr lang="en-US" dirty="0"/>
          </a:p>
        </p:txBody>
      </p:sp>
      <p:pic>
        <p:nvPicPr>
          <p:cNvPr id="7" name="Picture 6">
            <a:extLst>
              <a:ext uri="{FF2B5EF4-FFF2-40B4-BE49-F238E27FC236}">
                <a16:creationId xmlns:a16="http://schemas.microsoft.com/office/drawing/2014/main" id="{7A1F6A40-2F4E-470E-A330-F30652E94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79959" y="66726"/>
            <a:ext cx="2494439" cy="1609675"/>
          </a:xfrm>
          <a:prstGeom prst="rect">
            <a:avLst/>
          </a:prstGeom>
        </p:spPr>
      </p:pic>
    </p:spTree>
    <p:extLst>
      <p:ext uri="{BB962C8B-B14F-4D97-AF65-F5344CB8AC3E}">
        <p14:creationId xmlns:p14="http://schemas.microsoft.com/office/powerpoint/2010/main" val="3699689827"/>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10848C73-0727-4A14-A850-596B096997A9}"/>
              </a:ext>
            </a:extLst>
          </p:cNvPr>
          <p:cNvSpPr>
            <a:spLocks noGrp="1"/>
          </p:cNvSpPr>
          <p:nvPr>
            <p:ph type="title"/>
          </p:nvPr>
        </p:nvSpPr>
        <p:spPr/>
        <p:txBody>
          <a:bodyPr/>
          <a:lstStyle/>
          <a:p>
            <a:br>
              <a:rPr lang="en-US" dirty="0"/>
            </a:br>
            <a:br>
              <a:rPr lang="en-US" dirty="0"/>
            </a:br>
            <a:r>
              <a:rPr lang="en-US" dirty="0"/>
              <a:t>Effective giving #8</a:t>
            </a:r>
            <a:br>
              <a:rPr lang="en-US" dirty="0"/>
            </a:br>
            <a:r>
              <a:rPr lang="en-US" dirty="0"/>
              <a:t>Bill O’Brien’s annuity for Sara</a:t>
            </a:r>
          </a:p>
        </p:txBody>
      </p:sp>
      <p:sp>
        <p:nvSpPr>
          <p:cNvPr id="11" name="Content Placeholder 10">
            <a:extLst>
              <a:ext uri="{FF2B5EF4-FFF2-40B4-BE49-F238E27FC236}">
                <a16:creationId xmlns:a16="http://schemas.microsoft.com/office/drawing/2014/main" id="{CD113BB7-3138-4BDE-BC01-42C9A4B9A77C}"/>
              </a:ext>
            </a:extLst>
          </p:cNvPr>
          <p:cNvSpPr>
            <a:spLocks noGrp="1"/>
          </p:cNvSpPr>
          <p:nvPr>
            <p:ph sz="half" idx="2"/>
          </p:nvPr>
        </p:nvSpPr>
        <p:spPr>
          <a:xfrm>
            <a:off x="5145088" y="2017713"/>
            <a:ext cx="3810000" cy="4750732"/>
          </a:xfrm>
        </p:spPr>
        <p:txBody>
          <a:bodyPr/>
          <a:lstStyle/>
          <a:p>
            <a:r>
              <a:rPr lang="en-US" dirty="0"/>
              <a:t>Bill age 75 married to Sara age 65</a:t>
            </a:r>
          </a:p>
          <a:p>
            <a:r>
              <a:rPr lang="en-US" dirty="0"/>
              <a:t>Bill’s retirement pension will end on his death</a:t>
            </a:r>
          </a:p>
          <a:p>
            <a:r>
              <a:rPr lang="en-US" dirty="0"/>
              <a:t>Bill wants to provide income for surviving spouse and could use a tax deduction this year to offset his stock gains</a:t>
            </a:r>
          </a:p>
          <a:p>
            <a:r>
              <a:rPr lang="en-US" dirty="0"/>
              <a:t>Has $100,000 cash available</a:t>
            </a:r>
          </a:p>
          <a:p>
            <a:r>
              <a:rPr lang="en-US" dirty="0"/>
              <a:t>What about health changes?</a:t>
            </a:r>
          </a:p>
          <a:p>
            <a:r>
              <a:rPr lang="en-US" dirty="0"/>
              <a:t>Could they/she get income earlier?</a:t>
            </a:r>
          </a:p>
        </p:txBody>
      </p:sp>
      <p:pic>
        <p:nvPicPr>
          <p:cNvPr id="12" name="Content Placeholder 11">
            <a:extLst>
              <a:ext uri="{FF2B5EF4-FFF2-40B4-BE49-F238E27FC236}">
                <a16:creationId xmlns:a16="http://schemas.microsoft.com/office/drawing/2014/main" id="{38909C9E-5784-441A-BE78-887752085AE7}"/>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732176" y="2017713"/>
            <a:ext cx="3978715" cy="2253007"/>
          </a:xfrm>
          <a:prstGeom prst="rect">
            <a:avLst/>
          </a:prstGeom>
        </p:spPr>
      </p:pic>
    </p:spTree>
    <p:extLst>
      <p:ext uri="{BB962C8B-B14F-4D97-AF65-F5344CB8AC3E}">
        <p14:creationId xmlns:p14="http://schemas.microsoft.com/office/powerpoint/2010/main" val="41592550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CBD7ED7-72D8-4327-A194-B50EE15E6628}"/>
              </a:ext>
            </a:extLst>
          </p:cNvPr>
          <p:cNvSpPr>
            <a:spLocks noGrp="1"/>
          </p:cNvSpPr>
          <p:nvPr>
            <p:ph type="title"/>
          </p:nvPr>
        </p:nvSpPr>
        <p:spPr/>
        <p:txBody>
          <a:bodyPr/>
          <a:lstStyle/>
          <a:p>
            <a:r>
              <a:rPr lang="en-US" dirty="0"/>
              <a:t>Effective giving #8</a:t>
            </a:r>
            <a:br>
              <a:rPr lang="en-US" dirty="0"/>
            </a:br>
            <a:r>
              <a:rPr lang="en-US" dirty="0"/>
              <a:t>Bill O’Brien’s annuity for Sara</a:t>
            </a:r>
          </a:p>
        </p:txBody>
      </p:sp>
      <p:pic>
        <p:nvPicPr>
          <p:cNvPr id="3" name="Picture 2">
            <a:extLst>
              <a:ext uri="{FF2B5EF4-FFF2-40B4-BE49-F238E27FC236}">
                <a16:creationId xmlns:a16="http://schemas.microsoft.com/office/drawing/2014/main" id="{D72AD1FE-EE96-4868-8079-8FA9784957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1977" y="1791093"/>
            <a:ext cx="7844634" cy="4930217"/>
          </a:xfrm>
          <a:prstGeom prst="rect">
            <a:avLst/>
          </a:prstGeom>
        </p:spPr>
      </p:pic>
    </p:spTree>
    <p:extLst>
      <p:ext uri="{BB962C8B-B14F-4D97-AF65-F5344CB8AC3E}">
        <p14:creationId xmlns:p14="http://schemas.microsoft.com/office/powerpoint/2010/main" val="830370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961A8C-AEB6-45A6-8283-E79E40336D6C}"/>
              </a:ext>
            </a:extLst>
          </p:cNvPr>
          <p:cNvSpPr>
            <a:spLocks noGrp="1"/>
          </p:cNvSpPr>
          <p:nvPr>
            <p:ph type="title"/>
          </p:nvPr>
        </p:nvSpPr>
        <p:spPr/>
        <p:txBody>
          <a:bodyPr/>
          <a:lstStyle/>
          <a:p>
            <a:r>
              <a:rPr lang="en-US" dirty="0"/>
              <a:t>Effective giving #9</a:t>
            </a:r>
            <a:br>
              <a:rPr lang="en-US" dirty="0"/>
            </a:br>
            <a:r>
              <a:rPr lang="en-US" dirty="0"/>
              <a:t>John’s charitable retirement plan</a:t>
            </a:r>
          </a:p>
        </p:txBody>
      </p:sp>
      <p:pic>
        <p:nvPicPr>
          <p:cNvPr id="11" name="Content Placeholder 10">
            <a:extLst>
              <a:ext uri="{FF2B5EF4-FFF2-40B4-BE49-F238E27FC236}">
                <a16:creationId xmlns:a16="http://schemas.microsoft.com/office/drawing/2014/main" id="{28415DBB-1588-4826-95F8-B46911F2465B}"/>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50769" y="2535810"/>
            <a:ext cx="3870522" cy="2588412"/>
          </a:xfrm>
        </p:spPr>
      </p:pic>
      <p:sp>
        <p:nvSpPr>
          <p:cNvPr id="12" name="Content Placeholder 11">
            <a:extLst>
              <a:ext uri="{FF2B5EF4-FFF2-40B4-BE49-F238E27FC236}">
                <a16:creationId xmlns:a16="http://schemas.microsoft.com/office/drawing/2014/main" id="{207172A0-25BB-4FBF-8943-9220B03EC3DA}"/>
              </a:ext>
            </a:extLst>
          </p:cNvPr>
          <p:cNvSpPr>
            <a:spLocks noGrp="1"/>
          </p:cNvSpPr>
          <p:nvPr>
            <p:ph sz="half" idx="2"/>
          </p:nvPr>
        </p:nvSpPr>
        <p:spPr>
          <a:xfrm>
            <a:off x="5145088" y="2017712"/>
            <a:ext cx="3810000" cy="4840287"/>
          </a:xfrm>
        </p:spPr>
        <p:txBody>
          <a:bodyPr/>
          <a:lstStyle/>
          <a:p>
            <a:r>
              <a:rPr lang="en-US" dirty="0"/>
              <a:t>John age 60</a:t>
            </a:r>
          </a:p>
          <a:p>
            <a:r>
              <a:rPr lang="en-US" dirty="0"/>
              <a:t>Retirement target age 70</a:t>
            </a:r>
          </a:p>
          <a:p>
            <a:r>
              <a:rPr lang="en-US" dirty="0"/>
              <a:t>Reaching his highest income years</a:t>
            </a:r>
          </a:p>
          <a:p>
            <a:r>
              <a:rPr lang="en-US" dirty="0"/>
              <a:t>Maxed out on his retirement plans</a:t>
            </a:r>
          </a:p>
          <a:p>
            <a:r>
              <a:rPr lang="en-US" dirty="0"/>
              <a:t>Supports various charities with outright gifts</a:t>
            </a:r>
          </a:p>
          <a:p>
            <a:r>
              <a:rPr lang="en-US" dirty="0"/>
              <a:t>CPA suggested he start a charitable retirement gift annuity</a:t>
            </a:r>
          </a:p>
          <a:p>
            <a:r>
              <a:rPr lang="en-US" dirty="0"/>
              <a:t>John commits to $10,000 per year for five years</a:t>
            </a:r>
          </a:p>
        </p:txBody>
      </p:sp>
    </p:spTree>
    <p:extLst>
      <p:ext uri="{BB962C8B-B14F-4D97-AF65-F5344CB8AC3E}">
        <p14:creationId xmlns:p14="http://schemas.microsoft.com/office/powerpoint/2010/main" val="4066012306"/>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76A20-5AEA-4C53-8B7B-2942542FD69B}"/>
              </a:ext>
            </a:extLst>
          </p:cNvPr>
          <p:cNvSpPr>
            <a:spLocks noGrp="1"/>
          </p:cNvSpPr>
          <p:nvPr>
            <p:ph type="title"/>
          </p:nvPr>
        </p:nvSpPr>
        <p:spPr/>
        <p:txBody>
          <a:bodyPr/>
          <a:lstStyle/>
          <a:p>
            <a:r>
              <a:rPr lang="en-US" dirty="0"/>
              <a:t>Effective giving #9</a:t>
            </a:r>
            <a:br>
              <a:rPr lang="en-US" dirty="0"/>
            </a:br>
            <a:r>
              <a:rPr lang="en-US" dirty="0"/>
              <a:t>John’s charitable retirement plan</a:t>
            </a:r>
          </a:p>
        </p:txBody>
      </p:sp>
      <p:pic>
        <p:nvPicPr>
          <p:cNvPr id="4" name="Picture 3">
            <a:extLst>
              <a:ext uri="{FF2B5EF4-FFF2-40B4-BE49-F238E27FC236}">
                <a16:creationId xmlns:a16="http://schemas.microsoft.com/office/drawing/2014/main" id="{CCA05C46-2C55-428E-A04D-53B4D64EB2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52384" y="1838973"/>
            <a:ext cx="6439231" cy="1752690"/>
          </a:xfrm>
          <a:prstGeom prst="rect">
            <a:avLst/>
          </a:prstGeom>
        </p:spPr>
      </p:pic>
      <p:pic>
        <p:nvPicPr>
          <p:cNvPr id="6" name="Picture 5">
            <a:extLst>
              <a:ext uri="{FF2B5EF4-FFF2-40B4-BE49-F238E27FC236}">
                <a16:creationId xmlns:a16="http://schemas.microsoft.com/office/drawing/2014/main" id="{4246B493-7348-434F-A35C-15C4B98170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26983" y="3499712"/>
            <a:ext cx="6464632" cy="2121009"/>
          </a:xfrm>
          <a:prstGeom prst="rect">
            <a:avLst/>
          </a:prstGeom>
        </p:spPr>
      </p:pic>
      <p:pic>
        <p:nvPicPr>
          <p:cNvPr id="8" name="Picture 7">
            <a:extLst>
              <a:ext uri="{FF2B5EF4-FFF2-40B4-BE49-F238E27FC236}">
                <a16:creationId xmlns:a16="http://schemas.microsoft.com/office/drawing/2014/main" id="{2497D84A-3668-4AF5-A3DB-F8EEF023B4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26983" y="4983285"/>
            <a:ext cx="6470983" cy="1874715"/>
          </a:xfrm>
          <a:prstGeom prst="rect">
            <a:avLst/>
          </a:prstGeom>
        </p:spPr>
      </p:pic>
    </p:spTree>
    <p:extLst>
      <p:ext uri="{BB962C8B-B14F-4D97-AF65-F5344CB8AC3E}">
        <p14:creationId xmlns:p14="http://schemas.microsoft.com/office/powerpoint/2010/main" val="2328213511"/>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F75CB-4083-478D-AE1E-7721A3F3994B}"/>
              </a:ext>
            </a:extLst>
          </p:cNvPr>
          <p:cNvSpPr>
            <a:spLocks noGrp="1"/>
          </p:cNvSpPr>
          <p:nvPr>
            <p:ph type="title"/>
          </p:nvPr>
        </p:nvSpPr>
        <p:spPr/>
        <p:txBody>
          <a:bodyPr/>
          <a:lstStyle/>
          <a:p>
            <a:r>
              <a:rPr lang="en-US" dirty="0"/>
              <a:t>Effective giving #10</a:t>
            </a:r>
            <a:br>
              <a:rPr lang="en-US" dirty="0"/>
            </a:br>
            <a:r>
              <a:rPr lang="en-US" dirty="0"/>
              <a:t>Nancy’s real estate chartable trust</a:t>
            </a:r>
          </a:p>
        </p:txBody>
      </p:sp>
      <p:sp>
        <p:nvSpPr>
          <p:cNvPr id="3" name="Content Placeholder 2">
            <a:extLst>
              <a:ext uri="{FF2B5EF4-FFF2-40B4-BE49-F238E27FC236}">
                <a16:creationId xmlns:a16="http://schemas.microsoft.com/office/drawing/2014/main" id="{7F738A37-92EC-41CF-97D7-C1CC3CDE14AE}"/>
              </a:ext>
            </a:extLst>
          </p:cNvPr>
          <p:cNvSpPr>
            <a:spLocks noGrp="1"/>
          </p:cNvSpPr>
          <p:nvPr>
            <p:ph sz="half" idx="1"/>
          </p:nvPr>
        </p:nvSpPr>
        <p:spPr>
          <a:xfrm>
            <a:off x="734694" y="1842314"/>
            <a:ext cx="4312763" cy="4696186"/>
          </a:xfrm>
        </p:spPr>
        <p:txBody>
          <a:bodyPr/>
          <a:lstStyle/>
          <a:p>
            <a:r>
              <a:rPr lang="en-US" dirty="0"/>
              <a:t>Nancy age 65, inherited ($100,000) property that has grown in value</a:t>
            </a:r>
          </a:p>
          <a:p>
            <a:r>
              <a:rPr lang="en-US" dirty="0"/>
              <a:t>Sell highly appreciated real estate </a:t>
            </a:r>
            <a:r>
              <a:rPr lang="en-US" dirty="0">
                <a:solidFill>
                  <a:srgbClr val="FF0000"/>
                </a:solidFill>
              </a:rPr>
              <a:t>- $500,000 value</a:t>
            </a:r>
          </a:p>
          <a:p>
            <a:r>
              <a:rPr lang="en-US" dirty="0">
                <a:solidFill>
                  <a:srgbClr val="FF0000"/>
                </a:solidFill>
              </a:rPr>
              <a:t>Pay little or no taxes</a:t>
            </a:r>
          </a:p>
          <a:p>
            <a:r>
              <a:rPr lang="en-US" dirty="0"/>
              <a:t>Keep 100% working for Nancy for life</a:t>
            </a:r>
          </a:p>
          <a:p>
            <a:r>
              <a:rPr lang="en-US" dirty="0"/>
              <a:t>Make future charitable gifts</a:t>
            </a:r>
          </a:p>
          <a:p>
            <a:r>
              <a:rPr lang="en-US" dirty="0"/>
              <a:t>Receive 50% of sale in cash proceeds </a:t>
            </a:r>
            <a:r>
              <a:rPr lang="en-US" dirty="0">
                <a:solidFill>
                  <a:srgbClr val="FF0000"/>
                </a:solidFill>
              </a:rPr>
              <a:t>- $250,000</a:t>
            </a:r>
          </a:p>
          <a:p>
            <a:r>
              <a:rPr lang="en-US" dirty="0"/>
              <a:t>Establish CRT with 50% of real estate</a:t>
            </a:r>
          </a:p>
          <a:p>
            <a:pPr lvl="1"/>
            <a:r>
              <a:rPr lang="en-US" dirty="0"/>
              <a:t>Receive 5% variable income for life</a:t>
            </a:r>
          </a:p>
        </p:txBody>
      </p:sp>
      <p:pic>
        <p:nvPicPr>
          <p:cNvPr id="9" name="Content Placeholder 8">
            <a:extLst>
              <a:ext uri="{FF2B5EF4-FFF2-40B4-BE49-F238E27FC236}">
                <a16:creationId xmlns:a16="http://schemas.microsoft.com/office/drawing/2014/main" id="{C7C5FBF5-3CBC-493C-906C-98895C4E45FA}"/>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144691" y="2687613"/>
            <a:ext cx="3810000" cy="3005588"/>
          </a:xfrm>
        </p:spPr>
      </p:pic>
    </p:spTree>
    <p:extLst>
      <p:ext uri="{BB962C8B-B14F-4D97-AF65-F5344CB8AC3E}">
        <p14:creationId xmlns:p14="http://schemas.microsoft.com/office/powerpoint/2010/main" val="3018815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6597884B-7D9D-4739-8D10-09A01E31FE05}"/>
              </a:ext>
            </a:extLst>
          </p:cNvPr>
          <p:cNvSpPr>
            <a:spLocks noGrp="1"/>
          </p:cNvSpPr>
          <p:nvPr>
            <p:ph type="title"/>
          </p:nvPr>
        </p:nvSpPr>
        <p:spPr/>
        <p:txBody>
          <a:bodyPr/>
          <a:lstStyle/>
          <a:p>
            <a:r>
              <a:rPr lang="en-US" dirty="0"/>
              <a:t>Effective giving #10 </a:t>
            </a:r>
            <a:br>
              <a:rPr lang="en-US" dirty="0"/>
            </a:br>
            <a:r>
              <a:rPr lang="en-US" dirty="0"/>
              <a:t>Summary of real estate sale options</a:t>
            </a:r>
          </a:p>
        </p:txBody>
      </p:sp>
      <p:sp>
        <p:nvSpPr>
          <p:cNvPr id="10" name="Content Placeholder 9">
            <a:extLst>
              <a:ext uri="{FF2B5EF4-FFF2-40B4-BE49-F238E27FC236}">
                <a16:creationId xmlns:a16="http://schemas.microsoft.com/office/drawing/2014/main" id="{D4609E0F-2B3C-4369-A6D6-115D5CD13083}"/>
              </a:ext>
            </a:extLst>
          </p:cNvPr>
          <p:cNvSpPr>
            <a:spLocks noGrp="1"/>
          </p:cNvSpPr>
          <p:nvPr>
            <p:ph sz="half" idx="1"/>
          </p:nvPr>
        </p:nvSpPr>
        <p:spPr>
          <a:xfrm>
            <a:off x="404122" y="2099772"/>
            <a:ext cx="4740965" cy="4641469"/>
          </a:xfrm>
        </p:spPr>
        <p:txBody>
          <a:bodyPr/>
          <a:lstStyle/>
          <a:p>
            <a:r>
              <a:rPr lang="en-US" sz="2400" dirty="0">
                <a:solidFill>
                  <a:srgbClr val="FF0000"/>
                </a:solidFill>
              </a:rPr>
              <a:t>#1. </a:t>
            </a:r>
            <a:r>
              <a:rPr lang="en-US" sz="2400" dirty="0"/>
              <a:t>Sell and pay tax @ 23.8%</a:t>
            </a:r>
          </a:p>
          <a:p>
            <a:r>
              <a:rPr lang="en-US" sz="2400" dirty="0"/>
              <a:t>Gain of $400,000</a:t>
            </a:r>
          </a:p>
          <a:p>
            <a:r>
              <a:rPr lang="en-US" sz="2400" dirty="0"/>
              <a:t>Tax on gain </a:t>
            </a:r>
            <a:r>
              <a:rPr lang="en-US" sz="2400" dirty="0">
                <a:solidFill>
                  <a:srgbClr val="FF0000"/>
                </a:solidFill>
              </a:rPr>
              <a:t>$95,200</a:t>
            </a:r>
          </a:p>
          <a:p>
            <a:endParaRPr lang="en-US" sz="2400" dirty="0"/>
          </a:p>
          <a:p>
            <a:r>
              <a:rPr lang="en-US" sz="2400" dirty="0">
                <a:solidFill>
                  <a:srgbClr val="FF0000"/>
                </a:solidFill>
              </a:rPr>
              <a:t>#2. </a:t>
            </a:r>
            <a:r>
              <a:rPr lang="en-US" sz="2400" dirty="0"/>
              <a:t>Keep 50%</a:t>
            </a:r>
          </a:p>
          <a:p>
            <a:r>
              <a:rPr lang="en-US" sz="2400" dirty="0"/>
              <a:t>Sell and pay tax on 50%</a:t>
            </a:r>
          </a:p>
          <a:p>
            <a:r>
              <a:rPr lang="en-US" sz="2400" dirty="0"/>
              <a:t>Gain of $200,000</a:t>
            </a:r>
          </a:p>
          <a:p>
            <a:r>
              <a:rPr lang="en-US" sz="2400" dirty="0"/>
              <a:t>Tax on gain @ 23.8% = $</a:t>
            </a:r>
            <a:r>
              <a:rPr lang="en-US" sz="2400" dirty="0">
                <a:solidFill>
                  <a:srgbClr val="FF0000"/>
                </a:solidFill>
              </a:rPr>
              <a:t>47,600</a:t>
            </a:r>
          </a:p>
          <a:p>
            <a:r>
              <a:rPr lang="en-US" sz="2400" dirty="0"/>
              <a:t>Net $152,000</a:t>
            </a:r>
          </a:p>
          <a:p>
            <a:r>
              <a:rPr lang="en-US" sz="2400" dirty="0"/>
              <a:t>Continue to pay expenses</a:t>
            </a:r>
          </a:p>
        </p:txBody>
      </p:sp>
      <p:sp>
        <p:nvSpPr>
          <p:cNvPr id="11" name="Content Placeholder 10">
            <a:extLst>
              <a:ext uri="{FF2B5EF4-FFF2-40B4-BE49-F238E27FC236}">
                <a16:creationId xmlns:a16="http://schemas.microsoft.com/office/drawing/2014/main" id="{33384B09-1653-4F94-80AA-A8E68F29E732}"/>
              </a:ext>
            </a:extLst>
          </p:cNvPr>
          <p:cNvSpPr>
            <a:spLocks noGrp="1"/>
          </p:cNvSpPr>
          <p:nvPr>
            <p:ph sz="half" idx="2"/>
          </p:nvPr>
        </p:nvSpPr>
        <p:spPr>
          <a:xfrm>
            <a:off x="5145087" y="2099772"/>
            <a:ext cx="3919399" cy="4758228"/>
          </a:xfrm>
        </p:spPr>
        <p:txBody>
          <a:bodyPr/>
          <a:lstStyle/>
          <a:p>
            <a:r>
              <a:rPr lang="en-US" sz="2400" dirty="0">
                <a:solidFill>
                  <a:srgbClr val="FF0000"/>
                </a:solidFill>
              </a:rPr>
              <a:t>#2a. </a:t>
            </a:r>
            <a:r>
              <a:rPr lang="en-US" sz="2400" dirty="0"/>
              <a:t>Sell 50% in her name</a:t>
            </a:r>
          </a:p>
          <a:p>
            <a:r>
              <a:rPr lang="en-US" sz="2400" dirty="0"/>
              <a:t>Sell 50% in CRT</a:t>
            </a:r>
            <a:endParaRPr lang="en-US" sz="2000" dirty="0"/>
          </a:p>
          <a:p>
            <a:r>
              <a:rPr lang="en-US" sz="2400" dirty="0"/>
              <a:t>Bypass tax on 100% of CRT gain</a:t>
            </a:r>
          </a:p>
          <a:p>
            <a:r>
              <a:rPr lang="en-US" sz="2400" dirty="0"/>
              <a:t>Saves $37,000 </a:t>
            </a:r>
            <a:r>
              <a:rPr lang="en-US" sz="2000" dirty="0">
                <a:solidFill>
                  <a:srgbClr val="FF0000"/>
                </a:solidFill>
              </a:rPr>
              <a:t>(cap gain)</a:t>
            </a:r>
          </a:p>
          <a:p>
            <a:r>
              <a:rPr lang="en-US" sz="2400" dirty="0"/>
              <a:t>Charitable deduction for CRT = $112,743</a:t>
            </a:r>
          </a:p>
          <a:p>
            <a:r>
              <a:rPr lang="en-US" sz="2400" dirty="0"/>
              <a:t>Deduction saves $27,058 in taxes (24%)</a:t>
            </a:r>
          </a:p>
          <a:p>
            <a:r>
              <a:rPr lang="en-US" sz="2400" dirty="0">
                <a:solidFill>
                  <a:srgbClr val="FF0000"/>
                </a:solidFill>
              </a:rPr>
              <a:t>Net cost: </a:t>
            </a:r>
            <a:r>
              <a:rPr lang="en-US" sz="2400" dirty="0"/>
              <a:t>$20,542</a:t>
            </a:r>
          </a:p>
        </p:txBody>
      </p:sp>
    </p:spTree>
    <p:extLst>
      <p:ext uri="{BB962C8B-B14F-4D97-AF65-F5344CB8AC3E}">
        <p14:creationId xmlns:p14="http://schemas.microsoft.com/office/powerpoint/2010/main" val="2748590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FC4A9-D1B5-4E65-8986-76D075F16173}"/>
              </a:ext>
            </a:extLst>
          </p:cNvPr>
          <p:cNvSpPr>
            <a:spLocks noGrp="1"/>
          </p:cNvSpPr>
          <p:nvPr>
            <p:ph type="title" idx="4294967295"/>
          </p:nvPr>
        </p:nvSpPr>
        <p:spPr>
          <a:xfrm>
            <a:off x="1350963" y="214313"/>
            <a:ext cx="7793037" cy="1462087"/>
          </a:xfrm>
        </p:spPr>
        <p:txBody>
          <a:bodyPr/>
          <a:lstStyle/>
          <a:p>
            <a:r>
              <a:rPr lang="en-US" dirty="0"/>
              <a:t>Effective giving #10 </a:t>
            </a:r>
            <a:br>
              <a:rPr lang="en-US" dirty="0"/>
            </a:br>
            <a:r>
              <a:rPr lang="en-US" dirty="0"/>
              <a:t>Nancy’s real estate chartable trust</a:t>
            </a:r>
          </a:p>
        </p:txBody>
      </p:sp>
      <p:pic>
        <p:nvPicPr>
          <p:cNvPr id="6" name="Picture 5">
            <a:extLst>
              <a:ext uri="{FF2B5EF4-FFF2-40B4-BE49-F238E27FC236}">
                <a16:creationId xmlns:a16="http://schemas.microsoft.com/office/drawing/2014/main" id="{26229751-2FFC-4BA4-B160-E5594D2689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8798" y="1867726"/>
            <a:ext cx="8795202" cy="4853585"/>
          </a:xfrm>
          <a:prstGeom prst="rect">
            <a:avLst/>
          </a:prstGeom>
        </p:spPr>
      </p:pic>
    </p:spTree>
    <p:extLst>
      <p:ext uri="{BB962C8B-B14F-4D97-AF65-F5344CB8AC3E}">
        <p14:creationId xmlns:p14="http://schemas.microsoft.com/office/powerpoint/2010/main" val="3301113325"/>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3" name="WordArt 3"/>
          <p:cNvSpPr>
            <a:spLocks noChangeArrowheads="1" noChangeShapeType="1" noTextEdit="1"/>
          </p:cNvSpPr>
          <p:nvPr/>
        </p:nvSpPr>
        <p:spPr bwMode="auto">
          <a:xfrm>
            <a:off x="2971800" y="4038600"/>
            <a:ext cx="6172200" cy="2133600"/>
          </a:xfrm>
          <a:prstGeom prst="rect">
            <a:avLst/>
          </a:prstGeom>
        </p:spPr>
        <p:txBody>
          <a:bodyPr wrap="none" fromWordArt="1">
            <a:prstTxWarp prst="textDeflateBottom">
              <a:avLst>
                <a:gd name="adj" fmla="val 100000"/>
              </a:avLst>
            </a:prstTxWarp>
            <a:scene3d>
              <a:camera prst="legacyPerspectiveFront">
                <a:rot lat="19799985" lon="19439992" rev="0"/>
              </a:camera>
              <a:lightRig rig="legacyNormal2" dir="t"/>
            </a:scene3d>
            <a:sp3d extrusionH="354000" prstMaterial="legacyMatte">
              <a:extrusionClr>
                <a:srgbClr val="939676"/>
              </a:extrusionClr>
              <a:contourClr>
                <a:srgbClr val="707070"/>
              </a:contourClr>
            </a:sp3d>
          </a:bodyPr>
          <a:lstStyle/>
          <a:p>
            <a:pPr algn="ctr"/>
            <a:r>
              <a:rPr lang="en-US" sz="3600" kern="10">
                <a:ln w="9525">
                  <a:round/>
                  <a:headEnd/>
                  <a:tailEnd/>
                </a:ln>
                <a:gradFill rotWithShape="1">
                  <a:gsLst>
                    <a:gs pos="0">
                      <a:srgbClr val="707070"/>
                    </a:gs>
                    <a:gs pos="50000">
                      <a:srgbClr val="FFFFFF"/>
                    </a:gs>
                    <a:gs pos="100000">
                      <a:srgbClr val="707070"/>
                    </a:gs>
                  </a:gsLst>
                  <a:lin ang="2700000" scaled="1"/>
                </a:gradFill>
                <a:latin typeface="Impact" panose="020B0806030902050204" pitchFamily="34" charset="0"/>
              </a:rPr>
              <a:t>Thank You</a:t>
            </a:r>
          </a:p>
        </p:txBody>
      </p:sp>
      <p:pic>
        <p:nvPicPr>
          <p:cNvPr id="106499" name="Picture 4" descr="Dorothy Thomps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562475"/>
            <a:ext cx="1819275" cy="229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a:extLst>
              <a:ext uri="{FF2B5EF4-FFF2-40B4-BE49-F238E27FC236}">
                <a16:creationId xmlns:a16="http://schemas.microsoft.com/office/drawing/2014/main" id="{2CB6B6A1-A931-49F8-B39D-A9D3AB9724BD}"/>
              </a:ext>
            </a:extLst>
          </p:cNvPr>
          <p:cNvSpPr>
            <a:spLocks noGrp="1"/>
          </p:cNvSpPr>
          <p:nvPr>
            <p:ph type="title"/>
          </p:nvPr>
        </p:nvSpPr>
        <p:spPr/>
        <p:txBody>
          <a:bodyPr/>
          <a:lstStyle/>
          <a:p>
            <a:r>
              <a:rPr lang="en-US" altLang="en-US" dirty="0"/>
              <a:t>7 Charitable strategies to increase income and decrease taxes</a:t>
            </a:r>
            <a:endParaRPr lang="en-US" dirty="0"/>
          </a:p>
        </p:txBody>
      </p:sp>
      <p:pic>
        <p:nvPicPr>
          <p:cNvPr id="6" name="Picture 5">
            <a:extLst>
              <a:ext uri="{FF2B5EF4-FFF2-40B4-BE49-F238E27FC236}">
                <a16:creationId xmlns:a16="http://schemas.microsoft.com/office/drawing/2014/main" id="{F4D604F5-D801-400D-9DC9-7BC90122357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88819" y="2189807"/>
            <a:ext cx="2794575" cy="1574277"/>
          </a:xfrm>
          <a:prstGeom prst="rect">
            <a:avLst/>
          </a:prstGeom>
        </p:spPr>
      </p:pic>
    </p:spTree>
    <p:extLst>
      <p:ext uri="{BB962C8B-B14F-4D97-AF65-F5344CB8AC3E}">
        <p14:creationId xmlns:p14="http://schemas.microsoft.com/office/powerpoint/2010/main" val="3456324764"/>
      </p:ext>
    </p:extLst>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nodeType="afterEffect">
                                  <p:stCondLst>
                                    <p:cond delay="0"/>
                                  </p:stCondLst>
                                  <p:childTnLst>
                                    <p:set>
                                      <p:cBhvr>
                                        <p:cTn id="6" dur="1" fill="hold">
                                          <p:stCondLst>
                                            <p:cond delay="0"/>
                                          </p:stCondLst>
                                        </p:cTn>
                                        <p:tgtEl>
                                          <p:spTgt spid="51203"/>
                                        </p:tgtEl>
                                        <p:attrNameLst>
                                          <p:attrName>style.visibility</p:attrName>
                                        </p:attrNameLst>
                                      </p:cBhvr>
                                      <p:to>
                                        <p:strVal val="visible"/>
                                      </p:to>
                                    </p:set>
                                    <p:anim calcmode="lin" valueType="num">
                                      <p:cBhvr>
                                        <p:cTn id="7" dur="1000" fill="hold"/>
                                        <p:tgtEl>
                                          <p:spTgt spid="51203"/>
                                        </p:tgtEl>
                                        <p:attrNameLst>
                                          <p:attrName>ppt_w</p:attrName>
                                        </p:attrNameLst>
                                      </p:cBhvr>
                                      <p:tavLst>
                                        <p:tav tm="0">
                                          <p:val>
                                            <p:fltVal val="0"/>
                                          </p:val>
                                        </p:tav>
                                        <p:tav tm="100000">
                                          <p:val>
                                            <p:strVal val="#ppt_w"/>
                                          </p:val>
                                        </p:tav>
                                      </p:tavLst>
                                    </p:anim>
                                    <p:anim calcmode="lin" valueType="num">
                                      <p:cBhvr>
                                        <p:cTn id="8" dur="1000" fill="hold"/>
                                        <p:tgtEl>
                                          <p:spTgt spid="51203"/>
                                        </p:tgtEl>
                                        <p:attrNameLst>
                                          <p:attrName>ppt_h</p:attrName>
                                        </p:attrNameLst>
                                      </p:cBhvr>
                                      <p:tavLst>
                                        <p:tav tm="0">
                                          <p:val>
                                            <p:fltVal val="0"/>
                                          </p:val>
                                        </p:tav>
                                        <p:tav tm="100000">
                                          <p:val>
                                            <p:strVal val="#ppt_h"/>
                                          </p:val>
                                        </p:tav>
                                      </p:tavLst>
                                    </p:anim>
                                    <p:anim calcmode="lin" valueType="num">
                                      <p:cBhvr>
                                        <p:cTn id="9" dur="1000" fill="hold"/>
                                        <p:tgtEl>
                                          <p:spTgt spid="51203"/>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51203"/>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1_Blends">
  <a:themeElements>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2626</TotalTime>
  <Words>2179</Words>
  <Application>Microsoft Office PowerPoint</Application>
  <PresentationFormat>On-screen Show (4:3)</PresentationFormat>
  <Paragraphs>507</Paragraphs>
  <Slides>49</Slides>
  <Notes>13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49</vt:i4>
      </vt:variant>
    </vt:vector>
  </HeadingPairs>
  <TitlesOfParts>
    <vt:vector size="59" baseType="lpstr">
      <vt:lpstr>ＭＳ Ｐゴシック</vt:lpstr>
      <vt:lpstr>Arial</vt:lpstr>
      <vt:lpstr>Calibri</vt:lpstr>
      <vt:lpstr>Helvetica</vt:lpstr>
      <vt:lpstr>Impact</vt:lpstr>
      <vt:lpstr>Monotype Sorts</vt:lpstr>
      <vt:lpstr>Tahoma</vt:lpstr>
      <vt:lpstr>Times New Roman</vt:lpstr>
      <vt:lpstr>Wingdings</vt:lpstr>
      <vt:lpstr>1_Blends</vt:lpstr>
      <vt:lpstr>7 Charitable strategies to increase income and decrease taxes</vt:lpstr>
      <vt:lpstr>Snoopy and the IRS</vt:lpstr>
      <vt:lpstr>Quotes for the day</vt:lpstr>
      <vt:lpstr>PowerPoint Presentation</vt:lpstr>
      <vt:lpstr>Agenda </vt:lpstr>
      <vt:lpstr>What gift can do for you </vt:lpstr>
      <vt:lpstr>What gifts can do for you </vt:lpstr>
      <vt:lpstr>New tax rates</vt:lpstr>
      <vt:lpstr>Capital gains rates unchanged</vt:lpstr>
      <vt:lpstr>Fewer individuals will itemize  </vt:lpstr>
      <vt:lpstr>Know your standard deduction by filing status</vt:lpstr>
      <vt:lpstr>     What qualifies as a deduction?</vt:lpstr>
      <vt:lpstr>Standard deduction by filing status</vt:lpstr>
      <vt:lpstr>Getting to itemize example #1</vt:lpstr>
      <vt:lpstr>Getting to itemize example #2</vt:lpstr>
      <vt:lpstr>Getting to itemize #3 - personal</vt:lpstr>
      <vt:lpstr>Estate taxes slashed</vt:lpstr>
      <vt:lpstr>Effective giving</vt:lpstr>
      <vt:lpstr>Effective giving #1 Bunching deductions</vt:lpstr>
      <vt:lpstr>Effective giving #2 Give appreciated assets</vt:lpstr>
      <vt:lpstr>Effective giving #2a Give appreciated assets Charitable swap</vt:lpstr>
      <vt:lpstr>Effective giving #3 Qualified charitable distributions “QCD”</vt:lpstr>
      <vt:lpstr>Effective giving #3 Qualified charitable distributions “QCD”</vt:lpstr>
      <vt:lpstr>Effective giving #3 Qualified charitable distributions “QCD”</vt:lpstr>
      <vt:lpstr>Effective giving #3 Qualified charitable distributions “QCD”</vt:lpstr>
      <vt:lpstr>Effective giving #4 Donor advised funds “DAF”</vt:lpstr>
      <vt:lpstr>Effective giving #4 Donor advised funds “DAF”</vt:lpstr>
      <vt:lpstr>Three categories of gifts</vt:lpstr>
      <vt:lpstr>PowerPoint Presentation</vt:lpstr>
      <vt:lpstr>Types of gift assets</vt:lpstr>
      <vt:lpstr>Major giving tools</vt:lpstr>
      <vt:lpstr>Gift annuity payment rates</vt:lpstr>
      <vt:lpstr>  Effective giving #5 Mr. Thomas and his cash gift annuity</vt:lpstr>
      <vt:lpstr>Effective giving #5 Mr. Thomas and his cash gift annuity</vt:lpstr>
      <vt:lpstr>Effective giving #6 Mr. and Mrs. Wilson stock gift annuity</vt:lpstr>
      <vt:lpstr>Effective giving #6 Mr. and Mrs. Wilson stock gift annuity</vt:lpstr>
      <vt:lpstr>Effective giving #6  Gift annuity income enhancement- Stock</vt:lpstr>
      <vt:lpstr>Effective giving #7 Gift plus gift annuity - Stock</vt:lpstr>
      <vt:lpstr> Effective giving #7  Biggest dividends in the S&amp;P 500</vt:lpstr>
      <vt:lpstr>Effective giving #7 Gift plus gift annuity - Stock</vt:lpstr>
      <vt:lpstr>Effective giving #7 Gift plus gift annuity -Stock</vt:lpstr>
      <vt:lpstr>  Effective giving #8 Bill O’Brien’s annuity for Sara</vt:lpstr>
      <vt:lpstr>Effective giving #8 Bill O’Brien’s annuity for Sara</vt:lpstr>
      <vt:lpstr>Effective giving #9 John’s charitable retirement plan</vt:lpstr>
      <vt:lpstr>Effective giving #9 John’s charitable retirement plan</vt:lpstr>
      <vt:lpstr>Effective giving #10 Nancy’s real estate chartable trust</vt:lpstr>
      <vt:lpstr>Effective giving #10  Summary of real estate sale options</vt:lpstr>
      <vt:lpstr>Effective giving #10  Nancy’s real estate chartable trust</vt:lpstr>
      <vt:lpstr>7 Charitable strategies to increase income and decrease taxes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Effective Giving under the  2017 Tax Cuts and Jobs Act (TCJA)</dc:title>
  <dc:creator>James Connell</dc:creator>
  <cp:lastModifiedBy>James Connell</cp:lastModifiedBy>
  <cp:revision>115</cp:revision>
  <cp:lastPrinted>2018-05-27T17:44:45Z</cp:lastPrinted>
  <dcterms:created xsi:type="dcterms:W3CDTF">2018-02-17T19:30:51Z</dcterms:created>
  <dcterms:modified xsi:type="dcterms:W3CDTF">2018-05-27T17:46:54Z</dcterms:modified>
</cp:coreProperties>
</file>